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9" r:id="rId4"/>
    <p:sldMasterId id="2147483756" r:id="rId5"/>
    <p:sldMasterId id="2147483859" r:id="rId6"/>
    <p:sldMasterId id="2147483876" r:id="rId7"/>
    <p:sldMasterId id="2147483898" r:id="rId8"/>
  </p:sldMasterIdLst>
  <p:notesMasterIdLst>
    <p:notesMasterId r:id="rId18"/>
  </p:notesMasterIdLst>
  <p:sldIdLst>
    <p:sldId id="2147475979" r:id="rId9"/>
    <p:sldId id="2147475992" r:id="rId10"/>
    <p:sldId id="258" r:id="rId11"/>
    <p:sldId id="259" r:id="rId12"/>
    <p:sldId id="265" r:id="rId13"/>
    <p:sldId id="261" r:id="rId14"/>
    <p:sldId id="267" r:id="rId15"/>
    <p:sldId id="263" r:id="rId16"/>
    <p:sldId id="264" r:id="rId17"/>
  </p:sldIdLst>
  <p:sldSz cx="12192000" cy="6858000"/>
  <p:notesSz cx="6858000" cy="9144000"/>
  <p:embeddedFontLst>
    <p:embeddedFont>
      <p:font typeface="Poppins" pitchFamily="2" charset="77"/>
      <p:regular r:id="rId19"/>
      <p:bold r:id="rId20"/>
      <p:italic r:id="rId21"/>
      <p:boldItalic r:id="rId22"/>
    </p:embeddedFont>
    <p:embeddedFont>
      <p:font typeface="Poppins Light" pitchFamily="2" charset="77"/>
      <p:regular r:id="rId23"/>
      <p:italic r:id="rId24"/>
    </p:embeddedFont>
    <p:embeddedFont>
      <p:font typeface="Poppins Medium" pitchFamily="2" charset="77"/>
      <p:regular r:id="rId25"/>
      <p:italic r:id="rId26"/>
    </p:embeddedFont>
    <p:embeddedFont>
      <p:font typeface="Poppins SemiBold" pitchFamily="2" charset="77"/>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B69C6D-B1BC-ACC4-43D4-3CE3806DD81C}" name="Guest User" initials="GU" userId="S::urn:spo:anon#05bb00c4c057556f97e4bc6442dd7739c733c780225b95ff5d87b6ea18c3222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E78"/>
    <a:srgbClr val="FF0000"/>
    <a:srgbClr val="C2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64102-043B-430C-83B8-6FEED3EC8CF2}" v="2" dt="2026-03-09T09:57:48.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233" autoAdjust="0"/>
  </p:normalViewPr>
  <p:slideViewPr>
    <p:cSldViewPr snapToGrid="0">
      <p:cViewPr varScale="1">
        <p:scale>
          <a:sx n="122" d="100"/>
          <a:sy n="122" d="100"/>
        </p:scale>
        <p:origin x="744" y="200"/>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5/10/relationships/revisionInfo" Target="revisionInfo.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Scope 1</c:v>
                </c:pt>
              </c:strCache>
            </c:strRef>
          </c:tx>
          <c:spPr>
            <a:solidFill>
              <a:schemeClr val="accent6"/>
            </a:solidFill>
            <a:ln>
              <a:noFill/>
            </a:ln>
            <a:effectLst/>
          </c:spPr>
          <c:invertIfNegative val="0"/>
          <c:cat>
            <c:numRef>
              <c:f>Sheet1!$A$2:$A$27</c:f>
              <c:numCache>
                <c:formatCode>General</c:formatCode>
                <c:ptCount val="2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numCache>
            </c:numRef>
          </c:cat>
          <c:val>
            <c:numRef>
              <c:f>Sheet1!$B$2:$B$27</c:f>
              <c:numCache>
                <c:formatCode>General</c:formatCode>
                <c:ptCount val="26"/>
                <c:pt idx="0">
                  <c:v>11.97062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E31-5043-8D5C-4DECDA590FAB}"/>
            </c:ext>
          </c:extLst>
        </c:ser>
        <c:ser>
          <c:idx val="1"/>
          <c:order val="1"/>
          <c:tx>
            <c:strRef>
              <c:f>Sheet1!$C$1</c:f>
              <c:strCache>
                <c:ptCount val="1"/>
                <c:pt idx="0">
                  <c:v>Scope 2</c:v>
                </c:pt>
              </c:strCache>
            </c:strRef>
          </c:tx>
          <c:spPr>
            <a:solidFill>
              <a:schemeClr val="accent2"/>
            </a:solidFill>
            <a:ln>
              <a:noFill/>
            </a:ln>
            <a:effectLst/>
          </c:spPr>
          <c:invertIfNegative val="0"/>
          <c:cat>
            <c:numRef>
              <c:f>Sheet1!$A$2:$A$16</c:f>
              <c:numCache>
                <c:formatCode>General</c:formatCode>
                <c:ptCount val="15"/>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numCache>
            </c:numRef>
          </c:cat>
          <c:val>
            <c:numRef>
              <c:f>Sheet1!$C$2:$C$27</c:f>
              <c:numCache>
                <c:formatCode>General</c:formatCode>
                <c:ptCount val="26"/>
                <c:pt idx="0">
                  <c:v>2.0387346000000002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E31-5043-8D5C-4DECDA590FAB}"/>
            </c:ext>
          </c:extLst>
        </c:ser>
        <c:ser>
          <c:idx val="2"/>
          <c:order val="2"/>
          <c:tx>
            <c:strRef>
              <c:f>Sheet1!$D$1</c:f>
              <c:strCache>
                <c:ptCount val="1"/>
                <c:pt idx="0">
                  <c:v>Scope 3</c:v>
                </c:pt>
              </c:strCache>
            </c:strRef>
          </c:tx>
          <c:spPr>
            <a:solidFill>
              <a:schemeClr val="accent1"/>
            </a:solidFill>
            <a:ln>
              <a:noFill/>
            </a:ln>
            <a:effectLst/>
          </c:spPr>
          <c:invertIfNegative val="0"/>
          <c:cat>
            <c:numRef>
              <c:f>Sheet1!$A$2:$A$16</c:f>
              <c:numCache>
                <c:formatCode>General</c:formatCode>
                <c:ptCount val="15"/>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numCache>
            </c:numRef>
          </c:cat>
          <c:val>
            <c:numRef>
              <c:f>Sheet1!$D$2:$D$27</c:f>
              <c:numCache>
                <c:formatCode>General</c:formatCode>
                <c:ptCount val="26"/>
                <c:pt idx="0">
                  <c:v>233.20842987770999</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E31-5043-8D5C-4DECDA590FAB}"/>
            </c:ext>
          </c:extLst>
        </c:ser>
        <c:dLbls>
          <c:showLegendKey val="0"/>
          <c:showVal val="0"/>
          <c:showCatName val="0"/>
          <c:showSerName val="0"/>
          <c:showPercent val="0"/>
          <c:showBubbleSize val="0"/>
        </c:dLbls>
        <c:gapWidth val="50"/>
        <c:overlap val="100"/>
        <c:axId val="1410871568"/>
        <c:axId val="268295824"/>
      </c:barChart>
      <c:lineChart>
        <c:grouping val="standard"/>
        <c:varyColors val="0"/>
        <c:ser>
          <c:idx val="3"/>
          <c:order val="3"/>
          <c:tx>
            <c:strRef>
              <c:f>Sheet1!$E$1</c:f>
              <c:strCache>
                <c:ptCount val="1"/>
                <c:pt idx="0">
                  <c:v>Target</c:v>
                </c:pt>
              </c:strCache>
            </c:strRef>
          </c:tx>
          <c:spPr>
            <a:ln w="12700" cap="rnd">
              <a:solidFill>
                <a:schemeClr val="accent4"/>
              </a:solidFill>
              <a:prstDash val="dash"/>
              <a:round/>
            </a:ln>
            <a:effectLst/>
          </c:spPr>
          <c:marker>
            <c:symbol val="circle"/>
            <c:size val="5"/>
            <c:spPr>
              <a:solidFill>
                <a:schemeClr val="accent4"/>
              </a:solidFill>
              <a:ln w="19050">
                <a:solidFill>
                  <a:schemeClr val="accent4">
                    <a:alpha val="97000"/>
                  </a:schemeClr>
                </a:solidFill>
              </a:ln>
              <a:effectLst/>
            </c:spPr>
          </c:marker>
          <c:cat>
            <c:numRef>
              <c:f>Sheet1!$A$2:$A$16</c:f>
              <c:numCache>
                <c:formatCode>General</c:formatCode>
                <c:ptCount val="15"/>
                <c:pt idx="0">
                  <c:v>2023</c:v>
                </c:pt>
                <c:pt idx="1">
                  <c:v>2024</c:v>
                </c:pt>
                <c:pt idx="2">
                  <c:v>2025</c:v>
                </c:pt>
                <c:pt idx="3">
                  <c:v>2026</c:v>
                </c:pt>
                <c:pt idx="4">
                  <c:v>2027</c:v>
                </c:pt>
                <c:pt idx="5">
                  <c:v>2028</c:v>
                </c:pt>
                <c:pt idx="6">
                  <c:v>2029</c:v>
                </c:pt>
                <c:pt idx="7">
                  <c:v>2030</c:v>
                </c:pt>
                <c:pt idx="8">
                  <c:v>2031</c:v>
                </c:pt>
                <c:pt idx="9">
                  <c:v>2032</c:v>
                </c:pt>
                <c:pt idx="10">
                  <c:v>2033</c:v>
                </c:pt>
                <c:pt idx="11">
                  <c:v>2034</c:v>
                </c:pt>
                <c:pt idx="12">
                  <c:v>2035</c:v>
                </c:pt>
                <c:pt idx="13">
                  <c:v>2036</c:v>
                </c:pt>
                <c:pt idx="14">
                  <c:v>2037</c:v>
                </c:pt>
              </c:numCache>
            </c:numRef>
          </c:cat>
          <c:val>
            <c:numRef>
              <c:f>Sheet1!$E$2:$E$27</c:f>
              <c:numCache>
                <c:formatCode>General</c:formatCode>
                <c:ptCount val="26"/>
                <c:pt idx="0">
                  <c:v>247.21778447771001</c:v>
                </c:pt>
                <c:pt idx="1">
                  <c:v>222.496006029939</c:v>
                </c:pt>
                <c:pt idx="2">
                  <c:v>197.77422758216801</c:v>
                </c:pt>
                <c:pt idx="3">
                  <c:v>173.05244913439699</c:v>
                </c:pt>
                <c:pt idx="4">
                  <c:v>148.33067068662601</c:v>
                </c:pt>
                <c:pt idx="5">
                  <c:v>123.60889223885501</c:v>
                </c:pt>
                <c:pt idx="6">
                  <c:v>118.664536549301</c:v>
                </c:pt>
                <c:pt idx="7">
                  <c:v>113.720180859747</c:v>
                </c:pt>
                <c:pt idx="8">
                  <c:v>108.77582517019199</c:v>
                </c:pt>
                <c:pt idx="9">
                  <c:v>103.83146948063801</c:v>
                </c:pt>
                <c:pt idx="10">
                  <c:v>98.887113791084005</c:v>
                </c:pt>
                <c:pt idx="11">
                  <c:v>93.942758101530004</c:v>
                </c:pt>
                <c:pt idx="12">
                  <c:v>88.998402411976002</c:v>
                </c:pt>
                <c:pt idx="13">
                  <c:v>84.054046722421006</c:v>
                </c:pt>
                <c:pt idx="14">
                  <c:v>79.109691032867005</c:v>
                </c:pt>
                <c:pt idx="15">
                  <c:v>74.165335343313004</c:v>
                </c:pt>
                <c:pt idx="16">
                  <c:v>69.220979653759002</c:v>
                </c:pt>
                <c:pt idx="17">
                  <c:v>64.276623964205001</c:v>
                </c:pt>
                <c:pt idx="18">
                  <c:v>59.332268274649998</c:v>
                </c:pt>
                <c:pt idx="19">
                  <c:v>54.387912585095997</c:v>
                </c:pt>
                <c:pt idx="20">
                  <c:v>49.443556895542002</c:v>
                </c:pt>
                <c:pt idx="21">
                  <c:v>44.499201205988001</c:v>
                </c:pt>
                <c:pt idx="22">
                  <c:v>39.554845516434</c:v>
                </c:pt>
                <c:pt idx="23">
                  <c:v>34.610489826878997</c:v>
                </c:pt>
                <c:pt idx="24">
                  <c:v>29.666134137324999</c:v>
                </c:pt>
                <c:pt idx="25">
                  <c:v>24.721778447771001</c:v>
                </c:pt>
              </c:numCache>
            </c:numRef>
          </c:val>
          <c:smooth val="0"/>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E31-5043-8D5C-4DECDA590FAB}"/>
            </c:ext>
          </c:extLst>
        </c:ser>
        <c:dLbls>
          <c:showLegendKey val="0"/>
          <c:showVal val="0"/>
          <c:showCatName val="0"/>
          <c:showSerName val="0"/>
          <c:showPercent val="0"/>
          <c:showBubbleSize val="0"/>
        </c:dLbls>
        <c:marker val="1"/>
        <c:smooth val="0"/>
        <c:axId val="1410871568"/>
        <c:axId val="268295824"/>
      </c:lineChart>
      <c:catAx>
        <c:axId val="1410871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268295824"/>
        <c:crosses val="autoZero"/>
        <c:auto val="1"/>
        <c:lblAlgn val="ctr"/>
        <c:lblOffset val="100"/>
        <c:noMultiLvlLbl val="0"/>
      </c:catAx>
      <c:valAx>
        <c:axId val="268295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Poppins Medium" panose="00000600000000000000" pitchFamily="2" charset="0"/>
                    <a:ea typeface="Verdana" panose="020B0604030504040204" pitchFamily="34" charset="0"/>
                    <a:cs typeface="Poppins Medium" panose="00000600000000000000" pitchFamily="2" charset="0"/>
                  </a:defRPr>
                </a:pPr>
                <a:r>
                  <a:rPr lang="en-GB" sz="800" b="1">
                    <a:latin typeface="Poppins Medium" panose="00000600000000000000" pitchFamily="2" charset="0"/>
                    <a:cs typeface="Poppins Medium" panose="00000600000000000000" pitchFamily="2" charset="0"/>
                  </a:rPr>
                  <a:t>tCO2e</a:t>
                </a:r>
              </a:p>
            </c:rich>
          </c:tx>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Poppins Medium" panose="00000600000000000000" pitchFamily="2" charset="0"/>
                  <a:ea typeface="Verdana" panose="020B0604030504040204" pitchFamily="34" charset="0"/>
                  <a:cs typeface="Poppins Medium" panose="000006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Poppins Medium" panose="00000600000000000000" pitchFamily="2" charset="0"/>
                <a:ea typeface="Verdana" panose="020B0604030504040204" pitchFamily="34" charset="0"/>
                <a:cs typeface="Poppins Medium" panose="00000600000000000000" pitchFamily="2" charset="0"/>
              </a:defRPr>
            </a:pPr>
            <a:endParaRPr lang="en-US"/>
          </a:p>
        </c:txPr>
        <c:crossAx val="1410871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Sheet1!$A$2:$B$18</cx:f>
        <cx:lvl ptCount="17">
          <cx:pt idx="2">Category 1</cx:pt>
          <cx:pt idx="3">Category 2</cx:pt>
          <cx:pt idx="4">Category 3</cx:pt>
          <cx:pt idx="5">Category 4</cx:pt>
          <cx:pt idx="6">Category 5</cx:pt>
          <cx:pt idx="7">Category 6</cx:pt>
          <cx:pt idx="8">Category 7</cx:pt>
          <cx:pt idx="9">Category 8</cx:pt>
          <cx:pt idx="10">Category 9</cx:pt>
          <cx:pt idx="11">Category 10</cx:pt>
          <cx:pt idx="12">Category 11</cx:pt>
          <cx:pt idx="13">Category 12</cx:pt>
          <cx:pt idx="14">Category 13</cx:pt>
          <cx:pt idx="15">Category 14</cx:pt>
          <cx:pt idx="16">Category 15</cx:pt>
        </cx:lvl>
        <cx:lvl ptCount="17">
          <cx:pt idx="0">Scope 1</cx:pt>
          <cx:pt idx="1">Scope 2</cx:pt>
          <cx:pt idx="2">Scope 3</cx:pt>
          <cx:pt idx="3">Scope 3</cx:pt>
          <cx:pt idx="4">Scope 3</cx:pt>
          <cx:pt idx="5">Scope 3</cx:pt>
          <cx:pt idx="6">Scope 3</cx:pt>
          <cx:pt idx="7">Scope 3</cx:pt>
          <cx:pt idx="8">Scope 3</cx:pt>
          <cx:pt idx="9">Scope 3</cx:pt>
          <cx:pt idx="10">Scope 3</cx:pt>
          <cx:pt idx="11">Scope 3</cx:pt>
          <cx:pt idx="12">Scope 3</cx:pt>
          <cx:pt idx="13">Scope 3</cx:pt>
          <cx:pt idx="14">Scope 3</cx:pt>
          <cx:pt idx="15">Scope 3</cx:pt>
          <cx:pt idx="16">Scope 3</cx:pt>
        </cx:lvl>
      </cx:strDim>
      <cx:numDim type="size">
        <cx:f>Sheet1!$C$2:$C$18</cx:f>
        <cx:lvl ptCount="17" formatCode="General">
          <cx:pt idx="0">11.970000000000001</cx:pt>
          <cx:pt idx="1">2.04</cx:pt>
          <cx:pt idx="2">79.879999999999995</cx:pt>
          <cx:pt idx="3">3.9300000000000002</cx:pt>
          <cx:pt idx="4">14.869999999999999</cx:pt>
          <cx:pt idx="5">0</cx:pt>
          <cx:pt idx="6">0</cx:pt>
          <cx:pt idx="7">6.0700000000000003</cx:pt>
          <cx:pt idx="8">36.109999999999999</cx:pt>
          <cx:pt idx="9">92.340000000000003</cx:pt>
          <cx:pt idx="10">0</cx:pt>
          <cx:pt idx="11">0</cx:pt>
          <cx:pt idx="12">0</cx:pt>
          <cx:pt idx="13">0</cx:pt>
          <cx:pt idx="14">0</cx:pt>
          <cx:pt idx="15">0</cx:pt>
        </cx:lvl>
      </cx:numDim>
    </cx:data>
  </cx:chartData>
  <cx:chart>
    <cx:plotArea>
      <cx:plotAreaRegion>
        <cx:plotSurface>
          <cx:spPr>
            <a:noFill/>
            <a:ln>
              <a:solidFill>
                <a:schemeClr val="bg1"/>
              </a:solidFill>
            </a:ln>
          </cx:spPr>
        </cx:plotSurface>
        <cx:series layoutId="sunburst" uniqueId="{D03BEF53-AAAB-4155-8C92-C19A07AE2EA8}">
          <cx:tx>
            <cx:txData>
              <cx:f>Sheet1!$C$1</cx:f>
              <cx:v>Series1</cx:v>
            </cx:txData>
          </cx:tx>
          <cx:spPr>
            <a:solidFill>
              <a:srgbClr val="0D91E2"/>
            </a:solidFill>
          </cx:spPr>
          <cx:dataPt idx="1">
            <cx:spPr>
              <a:solidFill>
                <a:srgbClr val="14B09C"/>
              </a:solidFill>
            </cx:spPr>
          </cx:dataPt>
          <cx:dataPt idx="2">
            <cx:spPr>
              <a:solidFill>
                <a:srgbClr val="203F37"/>
              </a:solidFill>
            </cx:spPr>
          </cx:dataPt>
          <cx:dataPt idx="3">
            <cx:spPr>
              <a:solidFill>
                <a:srgbClr val="A5A5A5"/>
              </a:solidFill>
            </cx:spPr>
          </cx:dataPt>
          <cx:dataPt idx="4">
            <cx:spPr>
              <a:solidFill>
                <a:srgbClr val="14B09C"/>
              </a:solidFill>
            </cx:spPr>
          </cx:dataPt>
          <cx:dataPt idx="5">
            <cx:spPr>
              <a:solidFill>
                <a:srgbClr val="0D91E2"/>
              </a:solidFill>
            </cx:spPr>
          </cx:dataPt>
          <cx:dataPt idx="6">
            <cx:spPr>
              <a:solidFill>
                <a:srgbClr val="E35924"/>
              </a:solidFill>
            </cx:spPr>
          </cx:dataPt>
          <cx:dataPt idx="7">
            <cx:spPr>
              <a:solidFill>
                <a:srgbClr val="F0F4B7"/>
              </a:solidFill>
            </cx:spPr>
          </cx:dataPt>
          <cx:dataPt idx="8">
            <cx:spPr>
              <a:solidFill>
                <a:srgbClr val="65BFF6"/>
              </a:solidFill>
            </cx:spPr>
          </cx:dataPt>
          <cx:dataPt idx="9">
            <cx:spPr>
              <a:solidFill>
                <a:srgbClr val="E9EFF1"/>
              </a:solidFill>
            </cx:spPr>
          </cx:dataPt>
          <cx:dataPt idx="10">
            <cx:spPr>
              <a:solidFill>
                <a:srgbClr val="203F37"/>
              </a:solidFill>
            </cx:spPr>
          </cx:dataPt>
          <cx:dataPt idx="11">
            <cx:spPr>
              <a:pattFill prst="pct90">
                <a:fgClr>
                  <a:srgbClr val="E35924"/>
                </a:fgClr>
                <a:bgClr>
                  <a:srgbClr val="FFFFFF"/>
                </a:bgClr>
              </a:pattFill>
            </cx:spPr>
          </cx:dataPt>
          <cx:dataPt idx="12">
            <cx:spPr>
              <a:solidFill>
                <a:srgbClr val="C6D043"/>
              </a:solidFill>
            </cx:spPr>
          </cx:dataPt>
          <cx:dataPt idx="13">
            <cx:spPr>
              <a:pattFill prst="pct80">
                <a:fgClr>
                  <a:srgbClr val="C6D043"/>
                </a:fgClr>
                <a:bgClr>
                  <a:srgbClr val="FFFFFF"/>
                </a:bgClr>
              </a:pattFill>
            </cx:spPr>
          </cx:dataPt>
          <cx:dataPt idx="14">
            <cx:spPr>
              <a:pattFill prst="pct90">
                <a:fgClr>
                  <a:srgbClr val="C6D043"/>
                </a:fgClr>
                <a:bgClr>
                  <a:srgbClr val="FFFFFF"/>
                </a:bgClr>
              </a:pattFill>
            </cx:spPr>
          </cx:dataPt>
          <cx:dataPt idx="15">
            <cx:spPr>
              <a:pattFill prst="pct80">
                <a:fgClr>
                  <a:srgbClr val="203F37"/>
                </a:fgClr>
                <a:bgClr>
                  <a:srgbClr val="FFFFFF"/>
                </a:bgClr>
              </a:pattFill>
            </cx:spPr>
          </cx:dataPt>
          <cx:dataPt idx="16">
            <cx:spPr>
              <a:solidFill>
                <a:srgbClr val="064871"/>
              </a:solidFill>
            </cx:spPr>
          </cx:dataPt>
          <cx:dataPt idx="17">
            <cx:spPr>
              <a:solidFill>
                <a:srgbClr val="7030A0"/>
              </a:solidFill>
            </cx:spPr>
          </cx:dataPt>
          <cx:dataLabels>
            <cx:txPr>
              <a:bodyPr spcFirstLastPara="1" vertOverflow="ellipsis" horzOverflow="overflow" wrap="square" lIns="0" tIns="0" rIns="0" bIns="0" anchor="ctr" anchorCtr="1"/>
              <a:lstStyle/>
              <a:p>
                <a:pPr algn="ctr" rtl="0">
                  <a:defRPr sz="600"/>
                </a:pPr>
                <a:endParaRPr lang="en-US" sz="600" b="0" i="0" u="none" strike="noStrike" baseline="0">
                  <a:solidFill>
                    <a:srgbClr val="FFFFFF"/>
                  </a:solidFill>
                  <a:latin typeface="Arial" panose="020B0604020202020204"/>
                </a:endParaRPr>
              </a:p>
            </cx:txPr>
            <cx:visibility seriesName="0" categoryName="1" value="0"/>
            <cx:dataLabel idx="7">
              <cx:txPr>
                <a:bodyPr spcFirstLastPara="1" vertOverflow="ellipsis" horzOverflow="overflow" wrap="square" lIns="0" tIns="0" rIns="0" bIns="0" anchor="ctr" anchorCtr="1"/>
                <a:lstStyle/>
                <a:p>
                  <a:pPr algn="ctr" rtl="0">
                    <a:defRPr>
                      <a:solidFill>
                        <a:schemeClr val="tx1"/>
                      </a:solidFill>
                    </a:defRPr>
                  </a:pPr>
                  <a:r>
                    <a:rPr lang="en-US" sz="600" b="0" i="0" u="none" strike="noStrike" baseline="0">
                      <a:solidFill>
                        <a:schemeClr val="tx1"/>
                      </a:solidFill>
                      <a:latin typeface="Arial" panose="020B0604020202020204"/>
                    </a:rPr>
                    <a:t>Category 5</a:t>
                  </a:r>
                </a:p>
              </cx:txPr>
              <cx:visibility seriesName="0" categoryName="1" value="0"/>
            </cx:dataLabel>
            <cx:dataLabel idx="9">
              <cx:txPr>
                <a:bodyPr spcFirstLastPara="1" vertOverflow="ellipsis" horzOverflow="overflow" wrap="square" lIns="0" tIns="0" rIns="0" bIns="0" anchor="ctr" anchorCtr="1"/>
                <a:lstStyle/>
                <a:p>
                  <a:pPr algn="ctr" rtl="0">
                    <a:defRPr>
                      <a:solidFill>
                        <a:schemeClr val="tx1"/>
                      </a:solidFill>
                    </a:defRPr>
                  </a:pPr>
                  <a:r>
                    <a:rPr lang="en-US" sz="600" b="0" i="0" u="none" strike="noStrike" baseline="0">
                      <a:solidFill>
                        <a:schemeClr val="tx1"/>
                      </a:solidFill>
                      <a:latin typeface="Arial" panose="020B0604020202020204"/>
                    </a:rPr>
                    <a:t>Category 7</a:t>
                  </a:r>
                </a:p>
              </cx:txPr>
              <cx:visibility seriesName="0" categoryName="1" value="0"/>
            </cx:dataLabel>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5B325-3738-4A03-90B6-B12E802F6F46}" type="datetimeFigureOut">
              <a:rPr lang="en-GB" smtClean="0"/>
              <a:t>10/03/2026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600F8-6127-4F0B-B381-5A928E14BE66}" type="slidenum">
              <a:rPr lang="en-GB" smtClean="0"/>
              <a:t>‹#›</a:t>
            </a:fld>
            <a:endParaRPr lang="en-GB"/>
          </a:p>
        </p:txBody>
      </p:sp>
    </p:spTree>
    <p:extLst>
      <p:ext uri="{BB962C8B-B14F-4D97-AF65-F5344CB8AC3E}">
        <p14:creationId xmlns:p14="http://schemas.microsoft.com/office/powerpoint/2010/main" val="104288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578D89-7F38-4FFD-8953-DF7076F8D49E}" type="slidenum">
              <a:rPr lang="en-GB" smtClean="0"/>
              <a:t>4</a:t>
            </a:fld>
            <a:endParaRPr lang="en-GB"/>
          </a:p>
        </p:txBody>
      </p:sp>
    </p:spTree>
    <p:extLst>
      <p:ext uri="{BB962C8B-B14F-4D97-AF65-F5344CB8AC3E}">
        <p14:creationId xmlns:p14="http://schemas.microsoft.com/office/powerpoint/2010/main" val="281781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578D89-7F38-4FFD-8953-DF7076F8D49E}" type="slidenum">
              <a:rPr lang="en-GB" smtClean="0"/>
              <a:t>9</a:t>
            </a:fld>
            <a:endParaRPr lang="en-GB"/>
          </a:p>
        </p:txBody>
      </p:sp>
    </p:spTree>
    <p:extLst>
      <p:ext uri="{BB962C8B-B14F-4D97-AF65-F5344CB8AC3E}">
        <p14:creationId xmlns:p14="http://schemas.microsoft.com/office/powerpoint/2010/main" val="3288622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31261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9_Cover Page">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4836" y="5889902"/>
            <a:ext cx="12196836" cy="307777"/>
          </a:xfrm>
          <a:prstGeom prst="rect">
            <a:avLst/>
          </a:prstGeom>
        </p:spPr>
        <p:txBody>
          <a:bodyPr wrap="square">
            <a:spAutoFit/>
          </a:bodyPr>
          <a:lstStyle/>
          <a:p>
            <a:pPr algn="ctr">
              <a:lnSpc>
                <a:spcPct val="100000"/>
              </a:lnSpc>
            </a:pPr>
            <a:r>
              <a:rPr lang="en-GB" sz="1400">
                <a:solidFill>
                  <a:srgbClr val="3A474D"/>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2418" y="2749066"/>
            <a:ext cx="12192000" cy="766072"/>
          </a:xfrm>
          <a:effectLst/>
        </p:spPr>
        <p:txBody>
          <a:bodyPr anchor="t">
            <a:normAutofit/>
          </a:bodyPr>
          <a:lstStyle>
            <a:lvl1pPr algn="ctr">
              <a:defRPr sz="3600" b="0" i="0">
                <a:solidFill>
                  <a:srgbClr val="3A474D"/>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4836" y="4127053"/>
            <a:ext cx="12196836" cy="614880"/>
          </a:xfrm>
        </p:spPr>
        <p:txBody>
          <a:bodyPr>
            <a:normAutofit/>
          </a:bodyPr>
          <a:lstStyle>
            <a:lvl1pPr marL="0" indent="0" algn="ctr">
              <a:buNone/>
              <a:defRPr sz="2000">
                <a:solidFill>
                  <a:srgbClr val="007E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2418762" y="3827315"/>
            <a:ext cx="7349640"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3"/>
          <a:srcRect/>
          <a:stretch/>
        </p:blipFill>
        <p:spPr>
          <a:xfrm>
            <a:off x="739833" y="707054"/>
            <a:ext cx="2323208" cy="375199"/>
          </a:xfrm>
          <a:prstGeom prst="rect">
            <a:avLst/>
          </a:prstGeom>
        </p:spPr>
      </p:pic>
    </p:spTree>
    <p:extLst>
      <p:ext uri="{BB962C8B-B14F-4D97-AF65-F5344CB8AC3E}">
        <p14:creationId xmlns:p14="http://schemas.microsoft.com/office/powerpoint/2010/main" val="1905327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Cover Page">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3"/>
          <a:srcRect/>
          <a:stretch/>
        </p:blipFill>
        <p:spPr>
          <a:xfrm>
            <a:off x="739836" y="707054"/>
            <a:ext cx="2323201" cy="375199"/>
          </a:xfrm>
          <a:prstGeom prst="rect">
            <a:avLst/>
          </a:prstGeom>
        </p:spPr>
      </p:pic>
      <p:sp>
        <p:nvSpPr>
          <p:cNvPr id="2" name="Rectangle 1">
            <a:extLst>
              <a:ext uri="{FF2B5EF4-FFF2-40B4-BE49-F238E27FC236}">
                <a16:creationId xmlns:a16="http://schemas.microsoft.com/office/drawing/2014/main" id="{8E98950E-829E-6FC4-63F3-CB5AA45AD2EE}"/>
              </a:ext>
            </a:extLst>
          </p:cNvPr>
          <p:cNvSpPr/>
          <p:nvPr/>
        </p:nvSpPr>
        <p:spPr>
          <a:xfrm>
            <a:off x="-1" y="5906086"/>
            <a:ext cx="12192001"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3" name="Title 1">
            <a:extLst>
              <a:ext uri="{FF2B5EF4-FFF2-40B4-BE49-F238E27FC236}">
                <a16:creationId xmlns:a16="http://schemas.microsoft.com/office/drawing/2014/main" id="{57ABD170-ABB3-0825-4D4F-28539386ED6E}"/>
              </a:ext>
            </a:extLst>
          </p:cNvPr>
          <p:cNvSpPr>
            <a:spLocks noGrp="1"/>
          </p:cNvSpPr>
          <p:nvPr>
            <p:ph type="ctrTitle"/>
          </p:nvPr>
        </p:nvSpPr>
        <p:spPr>
          <a:xfrm>
            <a:off x="-1" y="2749066"/>
            <a:ext cx="12192000" cy="766072"/>
          </a:xfrm>
          <a:effectLst/>
        </p:spPr>
        <p:txBody>
          <a:bodyPr anchor="t">
            <a:normAutofit/>
          </a:bodyPr>
          <a:lstStyle>
            <a:lvl1pPr algn="ctr">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4" name="Subtitle 2">
            <a:extLst>
              <a:ext uri="{FF2B5EF4-FFF2-40B4-BE49-F238E27FC236}">
                <a16:creationId xmlns:a16="http://schemas.microsoft.com/office/drawing/2014/main" id="{007F9623-33D4-E134-A35D-43BA6EE22CA6}"/>
              </a:ext>
            </a:extLst>
          </p:cNvPr>
          <p:cNvSpPr>
            <a:spLocks noGrp="1"/>
          </p:cNvSpPr>
          <p:nvPr>
            <p:ph type="subTitle" idx="1"/>
          </p:nvPr>
        </p:nvSpPr>
        <p:spPr>
          <a:xfrm>
            <a:off x="-1" y="4127053"/>
            <a:ext cx="12192000" cy="1572906"/>
          </a:xfrm>
        </p:spPr>
        <p:txBody>
          <a:bodyPr>
            <a:normAutofit/>
          </a:bodyPr>
          <a:lstStyle>
            <a:lvl1pPr marL="0" indent="0" algn="ctr">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5" name="Straight Connector 4">
            <a:extLst>
              <a:ext uri="{FF2B5EF4-FFF2-40B4-BE49-F238E27FC236}">
                <a16:creationId xmlns:a16="http://schemas.microsoft.com/office/drawing/2014/main" id="{C94030C4-83C7-3E8E-1582-708C19B6C964}"/>
              </a:ext>
            </a:extLst>
          </p:cNvPr>
          <p:cNvCxnSpPr>
            <a:cxnSpLocks/>
          </p:cNvCxnSpPr>
          <p:nvPr/>
        </p:nvCxnSpPr>
        <p:spPr>
          <a:xfrm>
            <a:off x="2761860"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16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d Page">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2"/>
          <a:srcRect/>
          <a:stretch/>
        </p:blipFill>
        <p:spPr>
          <a:xfrm>
            <a:off x="963334" y="720507"/>
            <a:ext cx="1720143" cy="277805"/>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600E44CD-83AD-A5AC-8A6F-7B282BB43ED2}"/>
              </a:ext>
            </a:extLst>
          </p:cNvPr>
          <p:cNvPicPr>
            <a:picLocks noChangeAspect="1"/>
          </p:cNvPicPr>
          <p:nvPr/>
        </p:nvPicPr>
        <p:blipFill>
          <a:blip r:embed="rId3"/>
          <a:stretch>
            <a:fillRect/>
          </a:stretch>
        </p:blipFill>
        <p:spPr>
          <a:xfrm>
            <a:off x="1076016" y="5471002"/>
            <a:ext cx="5435600" cy="787400"/>
          </a:xfrm>
          <a:prstGeom prst="rect">
            <a:avLst/>
          </a:prstGeom>
        </p:spPr>
      </p:pic>
      <p:sp>
        <p:nvSpPr>
          <p:cNvPr id="10" name="TextBox 9">
            <a:extLst>
              <a:ext uri="{FF2B5EF4-FFF2-40B4-BE49-F238E27FC236}">
                <a16:creationId xmlns:a16="http://schemas.microsoft.com/office/drawing/2014/main" id="{6CF3F498-BA5F-2D26-1B40-E93D6E7FD1F4}"/>
              </a:ext>
            </a:extLst>
          </p:cNvPr>
          <p:cNvSpPr txBox="1"/>
          <p:nvPr/>
        </p:nvSpPr>
        <p:spPr>
          <a:xfrm>
            <a:off x="963334" y="2496394"/>
            <a:ext cx="2831188" cy="708051"/>
          </a:xfrm>
          <a:prstGeom prst="rect">
            <a:avLst/>
          </a:prstGeom>
          <a:noFill/>
        </p:spPr>
        <p:txBody>
          <a:bodyPr wrap="square" rtlCol="0">
            <a:spAutoFit/>
          </a:bodyPr>
          <a:lstStyle/>
          <a:p>
            <a:pPr algn="l"/>
            <a:r>
              <a:rPr lang="en-GB" sz="4000" b="0" i="0">
                <a:solidFill>
                  <a:schemeClr val="accent3"/>
                </a:solidFill>
                <a:latin typeface="Poppins Light" pitchFamily="2" charset="77"/>
                <a:cs typeface="Poppins Light" pitchFamily="2" charset="77"/>
              </a:rPr>
              <a:t>Thank you</a:t>
            </a:r>
            <a:endParaRPr lang="en-US" sz="4000" b="0" i="0">
              <a:solidFill>
                <a:schemeClr val="accent3"/>
              </a:solidFill>
              <a:latin typeface="Poppins Light" pitchFamily="2" charset="77"/>
              <a:cs typeface="Poppins Light" pitchFamily="2" charset="77"/>
            </a:endParaRPr>
          </a:p>
        </p:txBody>
      </p:sp>
    </p:spTree>
    <p:extLst>
      <p:ext uri="{BB962C8B-B14F-4D97-AF65-F5344CB8AC3E}">
        <p14:creationId xmlns:p14="http://schemas.microsoft.com/office/powerpoint/2010/main" val="255961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0704-2F05-D540-02F1-E3CEF363E174}"/>
              </a:ext>
            </a:extLst>
          </p:cNvPr>
          <p:cNvSpPr>
            <a:spLocks noGrp="1"/>
          </p:cNvSpPr>
          <p:nvPr>
            <p:ph type="title"/>
          </p:nvPr>
        </p:nvSpPr>
        <p:spPr>
          <a:xfrm>
            <a:off x="2392014" y="1008345"/>
            <a:ext cx="8080566" cy="1066328"/>
          </a:xfrm>
        </p:spPr>
        <p:txBody>
          <a:bodyPr anchor="t"/>
          <a:lstStyle>
            <a:lvl1pPr>
              <a:defRPr>
                <a:solidFill>
                  <a:srgbClr val="3A474D"/>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B64EDDC-14B8-271A-4ECA-5BBFD8D62FB9}"/>
              </a:ext>
            </a:extLst>
          </p:cNvPr>
          <p:cNvSpPr>
            <a:spLocks noGrp="1"/>
          </p:cNvSpPr>
          <p:nvPr>
            <p:ph idx="1"/>
          </p:nvPr>
        </p:nvSpPr>
        <p:spPr>
          <a:xfrm>
            <a:off x="2392014" y="2278800"/>
            <a:ext cx="8080566"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85163302"/>
      </p:ext>
    </p:extLst>
  </p:cSld>
  <p:clrMapOvr>
    <a:masterClrMapping/>
  </p:clrMapOvr>
  <p:extLst>
    <p:ext uri="{DCECCB84-F9BA-43D5-87BE-67443E8EF086}">
      <p15:sldGuideLst xmlns:p15="http://schemas.microsoft.com/office/powerpoint/2012/main">
        <p15:guide id="1" orient="horz" pos="2160">
          <p15:clr>
            <a:srgbClr val="FBAE40"/>
          </p15:clr>
        </p15:guide>
        <p15:guide id="2" pos="150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Subhead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C9E2-D0FD-CD04-39AD-545C12CC49B3}"/>
              </a:ext>
            </a:extLst>
          </p:cNvPr>
          <p:cNvSpPr>
            <a:spLocks noGrp="1"/>
          </p:cNvSpPr>
          <p:nvPr>
            <p:ph type="title"/>
          </p:nvPr>
        </p:nvSpPr>
        <p:spPr>
          <a:xfrm>
            <a:off x="579075" y="995819"/>
            <a:ext cx="7483353" cy="757763"/>
          </a:xfrm>
        </p:spPr>
        <p:txBody>
          <a:bodyPr anchor="t">
            <a:normAutofit/>
          </a:bodyPr>
          <a:lstStyle>
            <a:lvl1pPr>
              <a:defRPr sz="3200">
                <a:solidFill>
                  <a:srgbClr val="3A474D"/>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EC11A6-5F57-4769-B01A-A08B1BC01847}"/>
              </a:ext>
            </a:extLst>
          </p:cNvPr>
          <p:cNvSpPr>
            <a:spLocks noGrp="1"/>
          </p:cNvSpPr>
          <p:nvPr>
            <p:ph type="body" idx="1"/>
          </p:nvPr>
        </p:nvSpPr>
        <p:spPr>
          <a:xfrm>
            <a:off x="579075" y="1780917"/>
            <a:ext cx="7483353" cy="500441"/>
          </a:xfrm>
        </p:spPr>
        <p:txBody>
          <a:bodyPr/>
          <a:lstStyle>
            <a:lvl1pPr marL="0" indent="0">
              <a:buNone/>
              <a:defRPr sz="2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Text Placeholder 2">
            <a:extLst>
              <a:ext uri="{FF2B5EF4-FFF2-40B4-BE49-F238E27FC236}">
                <a16:creationId xmlns:a16="http://schemas.microsoft.com/office/drawing/2014/main" id="{59DF4A67-43F9-DE57-96EF-BD05E0902295}"/>
              </a:ext>
            </a:extLst>
          </p:cNvPr>
          <p:cNvSpPr>
            <a:spLocks noGrp="1"/>
          </p:cNvSpPr>
          <p:nvPr>
            <p:ph type="body" idx="10" hasCustomPrompt="1"/>
          </p:nvPr>
        </p:nvSpPr>
        <p:spPr>
          <a:xfrm>
            <a:off x="579075" y="2838271"/>
            <a:ext cx="7483353" cy="2986738"/>
          </a:xfrm>
        </p:spPr>
        <p:txBody>
          <a:bodyPr>
            <a:noAutofit/>
          </a:bodyPr>
          <a:lstStyle>
            <a:lvl1pPr marL="0" indent="0">
              <a:lnSpc>
                <a:spcPct val="100000"/>
              </a:lnSpc>
              <a:buNone/>
              <a:defRPr sz="1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705881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line Subhead &amp; 2 C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C9E2-D0FD-CD04-39AD-545C12CC49B3}"/>
              </a:ext>
            </a:extLst>
          </p:cNvPr>
          <p:cNvSpPr>
            <a:spLocks noGrp="1"/>
          </p:cNvSpPr>
          <p:nvPr>
            <p:ph type="title" hasCustomPrompt="1"/>
          </p:nvPr>
        </p:nvSpPr>
        <p:spPr>
          <a:xfrm>
            <a:off x="549258" y="995820"/>
            <a:ext cx="7483353" cy="631218"/>
          </a:xfrm>
        </p:spPr>
        <p:txBody>
          <a:bodyPr anchor="t">
            <a:normAutofit/>
          </a:bodyPr>
          <a:lstStyle>
            <a:lvl1pPr>
              <a:defRPr sz="3200">
                <a:solidFill>
                  <a:srgbClr val="3A474D"/>
                </a:solidFill>
              </a:defRPr>
            </a:lvl1pPr>
          </a:lstStyle>
          <a:p>
            <a:r>
              <a:rPr lang="en-GB"/>
              <a:t>Long copy 2 columns</a:t>
            </a:r>
            <a:endParaRPr lang="en-US"/>
          </a:p>
        </p:txBody>
      </p:sp>
      <p:sp>
        <p:nvSpPr>
          <p:cNvPr id="3" name="Text Placeholder 2">
            <a:extLst>
              <a:ext uri="{FF2B5EF4-FFF2-40B4-BE49-F238E27FC236}">
                <a16:creationId xmlns:a16="http://schemas.microsoft.com/office/drawing/2014/main" id="{BFEC11A6-5F57-4769-B01A-A08B1BC01847}"/>
              </a:ext>
            </a:extLst>
          </p:cNvPr>
          <p:cNvSpPr>
            <a:spLocks noGrp="1"/>
          </p:cNvSpPr>
          <p:nvPr>
            <p:ph type="body" idx="1" hasCustomPrompt="1"/>
          </p:nvPr>
        </p:nvSpPr>
        <p:spPr>
          <a:xfrm>
            <a:off x="549258" y="1627037"/>
            <a:ext cx="7483353" cy="500441"/>
          </a:xfrm>
        </p:spPr>
        <p:txBody>
          <a:bodyPr/>
          <a:lstStyle>
            <a:lvl1pPr marL="0" indent="0">
              <a:buNone/>
              <a:defRPr sz="2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Subheading goes in here</a:t>
            </a:r>
          </a:p>
        </p:txBody>
      </p:sp>
      <p:sp>
        <p:nvSpPr>
          <p:cNvPr id="4" name="Text Placeholder 2">
            <a:extLst>
              <a:ext uri="{FF2B5EF4-FFF2-40B4-BE49-F238E27FC236}">
                <a16:creationId xmlns:a16="http://schemas.microsoft.com/office/drawing/2014/main" id="{59DF4A67-43F9-DE57-96EF-BD05E0902295}"/>
              </a:ext>
            </a:extLst>
          </p:cNvPr>
          <p:cNvSpPr>
            <a:spLocks noGrp="1"/>
          </p:cNvSpPr>
          <p:nvPr>
            <p:ph type="body" idx="10" hasCustomPrompt="1"/>
          </p:nvPr>
        </p:nvSpPr>
        <p:spPr>
          <a:xfrm>
            <a:off x="549259" y="2501375"/>
            <a:ext cx="4021893" cy="3323634"/>
          </a:xfrm>
        </p:spPr>
        <p:txBody>
          <a:bodyPr>
            <a:noAutofit/>
          </a:bodyPr>
          <a:lstStyle>
            <a:lvl1pPr marL="0" indent="0">
              <a:lnSpc>
                <a:spcPct val="100000"/>
              </a:lnSpc>
              <a:buNone/>
              <a:defRPr sz="12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5" name="Text Placeholder 2">
            <a:extLst>
              <a:ext uri="{FF2B5EF4-FFF2-40B4-BE49-F238E27FC236}">
                <a16:creationId xmlns:a16="http://schemas.microsoft.com/office/drawing/2014/main" id="{EFB69D00-9952-C762-3907-C9C31B8FAF19}"/>
              </a:ext>
            </a:extLst>
          </p:cNvPr>
          <p:cNvSpPr>
            <a:spLocks noGrp="1"/>
          </p:cNvSpPr>
          <p:nvPr>
            <p:ph type="body" idx="11" hasCustomPrompt="1"/>
          </p:nvPr>
        </p:nvSpPr>
        <p:spPr>
          <a:xfrm>
            <a:off x="4941150" y="2501375"/>
            <a:ext cx="4021893" cy="3323634"/>
          </a:xfrm>
        </p:spPr>
        <p:txBody>
          <a:bodyPr>
            <a:noAutofit/>
          </a:bodyPr>
          <a:lstStyle>
            <a:lvl1pPr marL="0" indent="0">
              <a:lnSpc>
                <a:spcPct val="100000"/>
              </a:lnSpc>
              <a:buNone/>
              <a:defRPr sz="12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3847085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lin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B32C-02EB-0DC4-1977-9C19D2C83E6A}"/>
              </a:ext>
            </a:extLst>
          </p:cNvPr>
          <p:cNvSpPr>
            <a:spLocks noGrp="1"/>
          </p:cNvSpPr>
          <p:nvPr>
            <p:ph type="title"/>
          </p:nvPr>
        </p:nvSpPr>
        <p:spPr>
          <a:xfrm>
            <a:off x="624388" y="1002081"/>
            <a:ext cx="7483353" cy="723521"/>
          </a:xfrm>
        </p:spPr>
        <p:txBody>
          <a:bodyPr/>
          <a:lstStyle/>
          <a:p>
            <a:r>
              <a:rPr lang="en-GB"/>
              <a:t>Click to edit Master title style</a:t>
            </a:r>
            <a:endParaRPr lang="en-US"/>
          </a:p>
        </p:txBody>
      </p:sp>
      <p:sp>
        <p:nvSpPr>
          <p:cNvPr id="5" name="Text Placeholder 2">
            <a:extLst>
              <a:ext uri="{FF2B5EF4-FFF2-40B4-BE49-F238E27FC236}">
                <a16:creationId xmlns:a16="http://schemas.microsoft.com/office/drawing/2014/main" id="{7D0A3293-D39A-ECDD-0BC5-E04E0F33967F}"/>
              </a:ext>
            </a:extLst>
          </p:cNvPr>
          <p:cNvSpPr>
            <a:spLocks noGrp="1"/>
          </p:cNvSpPr>
          <p:nvPr>
            <p:ph type="body" idx="10" hasCustomPrompt="1"/>
          </p:nvPr>
        </p:nvSpPr>
        <p:spPr>
          <a:xfrm>
            <a:off x="624388" y="2094537"/>
            <a:ext cx="7483353" cy="3226526"/>
          </a:xfrm>
        </p:spPr>
        <p:txBody>
          <a:bodyPr>
            <a:noAutofit/>
          </a:bodyPr>
          <a:lstStyle>
            <a:lvl1pPr marL="0" indent="0">
              <a:lnSpc>
                <a:spcPct val="100000"/>
              </a:lnSpc>
              <a:buNone/>
              <a:defRPr sz="1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err="1"/>
              <a:t>Sed</a:t>
            </a:r>
            <a:r>
              <a:rPr lang="en-GB"/>
              <a:t> </a:t>
            </a:r>
            <a:r>
              <a:rPr lang="en-GB" err="1"/>
              <a:t>ut</a:t>
            </a:r>
            <a:r>
              <a:rPr lang="en-GB"/>
              <a:t> </a:t>
            </a:r>
            <a:r>
              <a:rPr lang="en-GB" err="1"/>
              <a:t>perspiciatis</a:t>
            </a:r>
            <a:r>
              <a:rPr lang="en-GB"/>
              <a:t> </a:t>
            </a:r>
            <a:r>
              <a:rPr lang="en-GB" err="1"/>
              <a:t>unde</a:t>
            </a:r>
            <a:r>
              <a:rPr lang="en-GB"/>
              <a:t> </a:t>
            </a:r>
            <a:r>
              <a:rPr lang="en-GB" err="1"/>
              <a:t>omnis</a:t>
            </a:r>
            <a:r>
              <a:rPr lang="en-GB"/>
              <a:t> </a:t>
            </a:r>
            <a:r>
              <a:rPr lang="en-GB" err="1"/>
              <a:t>iste</a:t>
            </a:r>
            <a:r>
              <a:rPr lang="en-GB"/>
              <a:t> </a:t>
            </a:r>
            <a:r>
              <a:rPr lang="en-GB" err="1"/>
              <a:t>natus</a:t>
            </a:r>
            <a:r>
              <a:rPr lang="en-GB"/>
              <a:t> error sit </a:t>
            </a:r>
            <a:r>
              <a:rPr lang="en-GB" err="1"/>
              <a:t>voluptatem</a:t>
            </a:r>
            <a:r>
              <a:rPr lang="en-GB"/>
              <a:t> </a:t>
            </a:r>
            <a:r>
              <a:rPr lang="en-GB" err="1"/>
              <a:t>accusantium</a:t>
            </a:r>
            <a:r>
              <a:rPr lang="en-GB"/>
              <a:t> </a:t>
            </a:r>
            <a:r>
              <a:rPr lang="en-GB" err="1"/>
              <a:t>doloremque</a:t>
            </a:r>
            <a:r>
              <a:rPr lang="en-GB"/>
              <a:t> </a:t>
            </a:r>
            <a:r>
              <a:rPr lang="en-GB" err="1"/>
              <a:t>laudantium</a:t>
            </a:r>
            <a:r>
              <a:rPr lang="en-GB"/>
              <a:t>, </a:t>
            </a:r>
            <a:r>
              <a:rPr lang="en-GB" err="1"/>
              <a:t>totam</a:t>
            </a:r>
            <a:r>
              <a:rPr lang="en-GB"/>
              <a:t> rem </a:t>
            </a:r>
            <a:r>
              <a:rPr lang="en-GB" err="1"/>
              <a:t>aperiam</a:t>
            </a:r>
            <a:r>
              <a:rPr lang="en-GB"/>
              <a:t>, </a:t>
            </a:r>
            <a:r>
              <a:rPr lang="en-GB" err="1"/>
              <a:t>eaque</a:t>
            </a:r>
            <a:r>
              <a:rPr lang="en-GB"/>
              <a:t> </a:t>
            </a:r>
            <a:r>
              <a:rPr lang="en-GB" err="1"/>
              <a:t>ipsa</a:t>
            </a:r>
            <a:r>
              <a:rPr lang="en-GB"/>
              <a:t> </a:t>
            </a:r>
            <a:r>
              <a:rPr lang="en-GB" err="1"/>
              <a:t>quae</a:t>
            </a:r>
            <a:r>
              <a:rPr lang="en-GB"/>
              <a:t> ab </a:t>
            </a:r>
            <a:r>
              <a:rPr lang="en-GB" err="1"/>
              <a:t>illo</a:t>
            </a:r>
            <a:r>
              <a:rPr lang="en-GB"/>
              <a:t> </a:t>
            </a:r>
            <a:r>
              <a:rPr lang="en-GB" err="1"/>
              <a:t>inventore</a:t>
            </a:r>
            <a:r>
              <a:rPr lang="en-GB"/>
              <a:t> </a:t>
            </a:r>
            <a:r>
              <a:rPr lang="en-GB" err="1"/>
              <a:t>veritatis</a:t>
            </a:r>
            <a:r>
              <a:rPr lang="en-GB"/>
              <a:t> et quasi </a:t>
            </a:r>
            <a:r>
              <a:rPr lang="en-GB" err="1"/>
              <a:t>architecto</a:t>
            </a:r>
            <a:r>
              <a:rPr lang="en-GB"/>
              <a:t> beatae vitae dicta sunt </a:t>
            </a:r>
            <a:r>
              <a:rPr lang="en-GB" err="1"/>
              <a:t>explicabo</a:t>
            </a:r>
            <a:r>
              <a:rPr lang="en-GB"/>
              <a:t>. Nemo </a:t>
            </a:r>
            <a:r>
              <a:rPr lang="en-GB" err="1"/>
              <a:t>enim</a:t>
            </a:r>
            <a:r>
              <a:rPr lang="en-GB"/>
              <a:t> </a:t>
            </a:r>
            <a:r>
              <a:rPr lang="en-GB" err="1"/>
              <a:t>ipsam</a:t>
            </a:r>
            <a:r>
              <a:rPr lang="en-GB"/>
              <a:t> </a:t>
            </a:r>
            <a:r>
              <a:rPr lang="en-GB" err="1"/>
              <a:t>voluptatem</a:t>
            </a:r>
            <a:r>
              <a:rPr lang="en-GB"/>
              <a:t> </a:t>
            </a:r>
            <a:r>
              <a:rPr lang="en-GB" err="1"/>
              <a:t>quia</a:t>
            </a:r>
            <a:r>
              <a:rPr lang="en-GB"/>
              <a:t> </a:t>
            </a:r>
            <a:r>
              <a:rPr lang="en-GB" err="1"/>
              <a:t>voluptas</a:t>
            </a:r>
            <a:r>
              <a:rPr lang="en-GB"/>
              <a:t> sit </a:t>
            </a:r>
            <a:r>
              <a:rPr lang="en-GB" err="1"/>
              <a:t>aspernatur</a:t>
            </a:r>
            <a:r>
              <a:rPr lang="en-GB"/>
              <a:t> </a:t>
            </a:r>
            <a:r>
              <a:rPr lang="en-GB" err="1"/>
              <a:t>aut</a:t>
            </a:r>
            <a:r>
              <a:rPr lang="en-GB"/>
              <a:t> </a:t>
            </a:r>
            <a:r>
              <a:rPr lang="en-GB" err="1"/>
              <a:t>odit</a:t>
            </a:r>
            <a:r>
              <a:rPr lang="en-GB"/>
              <a:t> </a:t>
            </a:r>
            <a:r>
              <a:rPr lang="en-GB" err="1"/>
              <a:t>aut</a:t>
            </a:r>
            <a:r>
              <a:rPr lang="en-GB"/>
              <a:t> fugit, </a:t>
            </a:r>
            <a:r>
              <a:rPr lang="en-GB" err="1"/>
              <a:t>sed</a:t>
            </a:r>
            <a:r>
              <a:rPr lang="en-GB"/>
              <a:t> </a:t>
            </a:r>
            <a:r>
              <a:rPr lang="en-GB" err="1"/>
              <a:t>quia</a:t>
            </a:r>
            <a:r>
              <a:rPr lang="en-GB"/>
              <a:t> </a:t>
            </a:r>
            <a:r>
              <a:rPr lang="en-GB" err="1"/>
              <a:t>consequuntur</a:t>
            </a:r>
            <a:r>
              <a:rPr lang="en-GB"/>
              <a:t> </a:t>
            </a:r>
            <a:r>
              <a:rPr lang="en-GB" err="1"/>
              <a:t>magni</a:t>
            </a:r>
            <a:r>
              <a:rPr lang="en-GB"/>
              <a:t> </a:t>
            </a:r>
            <a:r>
              <a:rPr lang="en-GB" err="1"/>
              <a:t>dolores</a:t>
            </a:r>
            <a:r>
              <a:rPr lang="en-GB"/>
              <a:t> </a:t>
            </a:r>
            <a:r>
              <a:rPr lang="en-GB" err="1"/>
              <a:t>eos</a:t>
            </a:r>
            <a:r>
              <a:rPr lang="en-GB"/>
              <a:t> qui </a:t>
            </a:r>
            <a:r>
              <a:rPr lang="en-GB" err="1"/>
              <a:t>ratione</a:t>
            </a:r>
            <a:r>
              <a:rPr lang="en-GB"/>
              <a:t> </a:t>
            </a:r>
            <a:r>
              <a:rPr lang="en-GB" err="1"/>
              <a:t>voluptatem</a:t>
            </a:r>
            <a:r>
              <a:rPr lang="en-GB"/>
              <a:t> </a:t>
            </a:r>
            <a:r>
              <a:rPr lang="en-GB" err="1"/>
              <a:t>sequi</a:t>
            </a:r>
            <a:r>
              <a:rPr lang="en-GB"/>
              <a:t> </a:t>
            </a:r>
            <a:r>
              <a:rPr lang="en-GB" err="1"/>
              <a:t>nesciunt</a:t>
            </a:r>
            <a:r>
              <a:rPr lang="en-GB"/>
              <a:t>. </a:t>
            </a:r>
            <a:r>
              <a:rPr lang="en-GB" err="1"/>
              <a:t>Neque</a:t>
            </a:r>
            <a:r>
              <a:rPr lang="en-GB"/>
              <a:t> </a:t>
            </a:r>
            <a:r>
              <a:rPr lang="en-GB" err="1"/>
              <a:t>porro</a:t>
            </a:r>
            <a:r>
              <a:rPr lang="en-GB"/>
              <a:t> </a:t>
            </a:r>
            <a:r>
              <a:rPr lang="en-GB" err="1"/>
              <a:t>quisquam</a:t>
            </a:r>
            <a:r>
              <a:rPr lang="en-GB"/>
              <a:t> </a:t>
            </a:r>
            <a:r>
              <a:rPr lang="en-GB" err="1"/>
              <a:t>est</a:t>
            </a:r>
            <a:r>
              <a:rPr lang="en-GB"/>
              <a:t>, qui </a:t>
            </a:r>
            <a:r>
              <a:rPr lang="en-GB" err="1"/>
              <a:t>dolorem</a:t>
            </a:r>
            <a:r>
              <a:rPr lang="en-GB"/>
              <a:t> ipsum </a:t>
            </a:r>
            <a:r>
              <a:rPr lang="en-GB" err="1"/>
              <a:t>quia</a:t>
            </a:r>
            <a:r>
              <a:rPr lang="en-GB"/>
              <a:t> </a:t>
            </a:r>
            <a:r>
              <a:rPr lang="en-GB" err="1"/>
              <a:t>dolor</a:t>
            </a:r>
            <a:r>
              <a:rPr lang="en-GB"/>
              <a:t> sit </a:t>
            </a:r>
            <a:r>
              <a:rPr lang="en-GB" err="1"/>
              <a:t>amet</a:t>
            </a:r>
            <a:r>
              <a:rPr lang="en-GB"/>
              <a:t>, </a:t>
            </a:r>
            <a:r>
              <a:rPr lang="en-GB" err="1"/>
              <a:t>consectetur</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4029715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4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eadlin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E9B2-4599-250F-67FB-E019A2C7F102}"/>
              </a:ext>
            </a:extLst>
          </p:cNvPr>
          <p:cNvSpPr>
            <a:spLocks noGrp="1"/>
          </p:cNvSpPr>
          <p:nvPr>
            <p:ph type="title"/>
          </p:nvPr>
        </p:nvSpPr>
        <p:spPr>
          <a:xfrm>
            <a:off x="597324" y="1009451"/>
            <a:ext cx="8879541" cy="641817"/>
          </a:xfrm>
        </p:spPr>
        <p:txBody>
          <a:bodyPr anchor="t">
            <a:normAutofit/>
          </a:bodyPr>
          <a:lstStyle>
            <a:lvl1pPr>
              <a:defRPr sz="3200">
                <a:solidFill>
                  <a:srgbClr val="3A474D"/>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B81FB1-2FD0-67EA-C10D-672273C381E0}"/>
              </a:ext>
            </a:extLst>
          </p:cNvPr>
          <p:cNvSpPr>
            <a:spLocks noGrp="1"/>
          </p:cNvSpPr>
          <p:nvPr>
            <p:ph sz="half" idx="1"/>
          </p:nvPr>
        </p:nvSpPr>
        <p:spPr>
          <a:xfrm>
            <a:off x="597324" y="1787840"/>
            <a:ext cx="4262717"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0FCE4F8-C11D-93DD-317A-53565BA309D0}"/>
              </a:ext>
            </a:extLst>
          </p:cNvPr>
          <p:cNvSpPr>
            <a:spLocks noGrp="1"/>
          </p:cNvSpPr>
          <p:nvPr>
            <p:ph sz="half" idx="2"/>
          </p:nvPr>
        </p:nvSpPr>
        <p:spPr>
          <a:xfrm>
            <a:off x="5214148" y="1787840"/>
            <a:ext cx="4262717"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86016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3404-5435-EBA7-30C7-E746256EF15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924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E0DC01"/>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437614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8BB01C4-6D7F-72DD-8BF9-1DB8BE6A7DB0}"/>
              </a:ext>
            </a:extLst>
          </p:cNvPr>
          <p:cNvSpPr>
            <a:spLocks noGrp="1"/>
          </p:cNvSpPr>
          <p:nvPr>
            <p:ph type="pic" idx="1" hasCustomPrompt="1"/>
          </p:nvPr>
        </p:nvSpPr>
        <p:spPr>
          <a:xfrm>
            <a:off x="2375452" y="0"/>
            <a:ext cx="981654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5" name="Text Placeholder 3">
            <a:extLst>
              <a:ext uri="{FF2B5EF4-FFF2-40B4-BE49-F238E27FC236}">
                <a16:creationId xmlns:a16="http://schemas.microsoft.com/office/drawing/2014/main" id="{FABDDCCE-BE9B-5519-6050-61F99E6E6669}"/>
              </a:ext>
            </a:extLst>
          </p:cNvPr>
          <p:cNvSpPr>
            <a:spLocks noGrp="1"/>
          </p:cNvSpPr>
          <p:nvPr>
            <p:ph type="body" sz="half" idx="2"/>
          </p:nvPr>
        </p:nvSpPr>
        <p:spPr>
          <a:xfrm>
            <a:off x="1153299" y="5678940"/>
            <a:ext cx="1041689" cy="591408"/>
          </a:xfrm>
        </p:spPr>
        <p:txBody>
          <a:bodyPr>
            <a:normAutofit/>
          </a:bodyPr>
          <a:lstStyle>
            <a:lvl1pPr marL="0" indent="0" algn="r">
              <a:lnSpc>
                <a:spcPct val="100000"/>
              </a:lnSpc>
              <a:buNone/>
              <a:defRPr sz="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2948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mall Imag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A941-17E3-102B-FA04-95CBCA44123A}"/>
              </a:ext>
            </a:extLst>
          </p:cNvPr>
          <p:cNvSpPr>
            <a:spLocks noGrp="1"/>
          </p:cNvSpPr>
          <p:nvPr>
            <p:ph type="title"/>
          </p:nvPr>
        </p:nvSpPr>
        <p:spPr>
          <a:xfrm>
            <a:off x="1691014" y="4096397"/>
            <a:ext cx="3323058" cy="642563"/>
          </a:xfrm>
        </p:spPr>
        <p:txBody>
          <a:bodyPr anchor="t">
            <a:normAutofit/>
          </a:bodyPr>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CA4ED09-0B85-A8C9-9B3E-40BEE03C0C9C}"/>
              </a:ext>
            </a:extLst>
          </p:cNvPr>
          <p:cNvSpPr>
            <a:spLocks noGrp="1"/>
          </p:cNvSpPr>
          <p:nvPr>
            <p:ph type="pic" idx="1" hasCustomPrompt="1"/>
          </p:nvPr>
        </p:nvSpPr>
        <p:spPr>
          <a:xfrm>
            <a:off x="5373045" y="1057836"/>
            <a:ext cx="5992720" cy="48688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4" name="Text Placeholder 3">
            <a:extLst>
              <a:ext uri="{FF2B5EF4-FFF2-40B4-BE49-F238E27FC236}">
                <a16:creationId xmlns:a16="http://schemas.microsoft.com/office/drawing/2014/main" id="{11725FC4-6057-3B09-312D-911FB1F3E311}"/>
              </a:ext>
            </a:extLst>
          </p:cNvPr>
          <p:cNvSpPr>
            <a:spLocks noGrp="1"/>
          </p:cNvSpPr>
          <p:nvPr>
            <p:ph type="body" sz="half" idx="2"/>
          </p:nvPr>
        </p:nvSpPr>
        <p:spPr>
          <a:xfrm>
            <a:off x="1697277" y="4916922"/>
            <a:ext cx="3316795" cy="128935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18039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line &amp; Conten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30CEDE-CA04-FC67-9D32-F18B327B91F8}"/>
              </a:ext>
            </a:extLst>
          </p:cNvPr>
          <p:cNvSpPr/>
          <p:nvPr/>
        </p:nvSpPr>
        <p:spPr>
          <a:xfrm>
            <a:off x="139148" y="0"/>
            <a:ext cx="120528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512D520-F676-34AA-49D1-618BD695D369}"/>
              </a:ext>
            </a:extLst>
          </p:cNvPr>
          <p:cNvSpPr>
            <a:spLocks noGrp="1"/>
          </p:cNvSpPr>
          <p:nvPr>
            <p:ph type="title"/>
          </p:nvPr>
        </p:nvSpPr>
        <p:spPr>
          <a:xfrm>
            <a:off x="2406245" y="1009451"/>
            <a:ext cx="8879541" cy="641817"/>
          </a:xfrm>
        </p:spPr>
        <p:txBody>
          <a:bodyPr anchor="t">
            <a:normAutofit/>
          </a:bodyPr>
          <a:lstStyle>
            <a:lvl1pPr>
              <a:defRPr sz="3200">
                <a:solidFill>
                  <a:srgbClr val="3A474D"/>
                </a:solidFill>
              </a:defRPr>
            </a:lvl1pPr>
          </a:lstStyle>
          <a:p>
            <a:r>
              <a:rPr lang="en-GB"/>
              <a:t>Click to edit Master title style</a:t>
            </a:r>
            <a:endParaRPr lang="en-US"/>
          </a:p>
        </p:txBody>
      </p:sp>
      <p:sp>
        <p:nvSpPr>
          <p:cNvPr id="10" name="Content Placeholder 2">
            <a:extLst>
              <a:ext uri="{FF2B5EF4-FFF2-40B4-BE49-F238E27FC236}">
                <a16:creationId xmlns:a16="http://schemas.microsoft.com/office/drawing/2014/main" id="{596B78EA-EC52-71C6-09FC-5446624AB659}"/>
              </a:ext>
            </a:extLst>
          </p:cNvPr>
          <p:cNvSpPr>
            <a:spLocks noGrp="1"/>
          </p:cNvSpPr>
          <p:nvPr>
            <p:ph sz="half" idx="1"/>
          </p:nvPr>
        </p:nvSpPr>
        <p:spPr>
          <a:xfrm>
            <a:off x="2406245" y="1787840"/>
            <a:ext cx="4262717"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3">
            <a:extLst>
              <a:ext uri="{FF2B5EF4-FFF2-40B4-BE49-F238E27FC236}">
                <a16:creationId xmlns:a16="http://schemas.microsoft.com/office/drawing/2014/main" id="{21C674D8-FC36-22C9-662F-A0B9D6C83042}"/>
              </a:ext>
            </a:extLst>
          </p:cNvPr>
          <p:cNvSpPr>
            <a:spLocks noGrp="1"/>
          </p:cNvSpPr>
          <p:nvPr>
            <p:ph sz="half" idx="2"/>
          </p:nvPr>
        </p:nvSpPr>
        <p:spPr>
          <a:xfrm>
            <a:off x="7023069" y="1787840"/>
            <a:ext cx="4262717"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82DEBFDD-ABA7-DF47-F68C-659885D87C75}"/>
              </a:ext>
            </a:extLst>
          </p:cNvPr>
          <p:cNvPicPr>
            <a:picLocks noChangeAspect="1"/>
          </p:cNvPicPr>
          <p:nvPr/>
        </p:nvPicPr>
        <p:blipFill>
          <a:blip r:embed="rId2"/>
          <a:srcRect/>
          <a:stretch/>
        </p:blipFill>
        <p:spPr>
          <a:xfrm>
            <a:off x="218690" y="1190484"/>
            <a:ext cx="1579651" cy="255115"/>
          </a:xfrm>
          <a:prstGeom prst="rect">
            <a:avLst/>
          </a:prstGeom>
        </p:spPr>
      </p:pic>
      <p:sp>
        <p:nvSpPr>
          <p:cNvPr id="13" name="Text Placeholder 2">
            <a:extLst>
              <a:ext uri="{FF2B5EF4-FFF2-40B4-BE49-F238E27FC236}">
                <a16:creationId xmlns:a16="http://schemas.microsoft.com/office/drawing/2014/main" id="{00A2BD62-ACD2-C272-35BE-435A91AC26D4}"/>
              </a:ext>
            </a:extLst>
          </p:cNvPr>
          <p:cNvSpPr txBox="1">
            <a:spLocks/>
          </p:cNvSpPr>
          <p:nvPr/>
        </p:nvSpPr>
        <p:spPr>
          <a:xfrm rot="16200000">
            <a:off x="-1438381" y="3620367"/>
            <a:ext cx="3659247" cy="257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3A474D"/>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3A474D"/>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3A474D"/>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err="1">
                <a:solidFill>
                  <a:schemeClr val="bg2"/>
                </a:solidFill>
              </a:rPr>
              <a:t>redmoorhealth.co.uk</a:t>
            </a:r>
            <a:r>
              <a:rPr lang="en-US" sz="700">
                <a:solidFill>
                  <a:schemeClr val="bg2"/>
                </a:solidFill>
              </a:rPr>
              <a:t>    © Redmoor Health 2024</a:t>
            </a:r>
          </a:p>
        </p:txBody>
      </p:sp>
    </p:spTree>
    <p:extLst>
      <p:ext uri="{BB962C8B-B14F-4D97-AF65-F5344CB8AC3E}">
        <p14:creationId xmlns:p14="http://schemas.microsoft.com/office/powerpoint/2010/main" val="1681743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line &amp; Content Dark">
    <p:bg>
      <p:bgPr>
        <a:solidFill>
          <a:schemeClr val="tx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66AB14-A9FF-6BBB-201D-8BB41A4E1AF3}"/>
              </a:ext>
            </a:extLst>
          </p:cNvPr>
          <p:cNvSpPr>
            <a:spLocks noGrp="1"/>
          </p:cNvSpPr>
          <p:nvPr>
            <p:ph type="title"/>
          </p:nvPr>
        </p:nvSpPr>
        <p:spPr>
          <a:xfrm>
            <a:off x="2406245" y="1009451"/>
            <a:ext cx="8879541" cy="641817"/>
          </a:xfrm>
        </p:spPr>
        <p:txBody>
          <a:bodyPr anchor="t">
            <a:normAutofit/>
          </a:bodyPr>
          <a:lstStyle>
            <a:lvl1pPr>
              <a:defRPr sz="3200">
                <a:solidFill>
                  <a:schemeClr val="bg2"/>
                </a:solidFill>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DF65C082-D546-7998-BC3D-21F0B620AC8E}"/>
              </a:ext>
            </a:extLst>
          </p:cNvPr>
          <p:cNvSpPr>
            <a:spLocks noGrp="1"/>
          </p:cNvSpPr>
          <p:nvPr>
            <p:ph sz="half" idx="1"/>
          </p:nvPr>
        </p:nvSpPr>
        <p:spPr>
          <a:xfrm>
            <a:off x="2406245" y="1787840"/>
            <a:ext cx="4262717"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9950E4FD-7E01-1983-91FC-CB561B5B40C9}"/>
              </a:ext>
            </a:extLst>
          </p:cNvPr>
          <p:cNvSpPr>
            <a:spLocks noGrp="1"/>
          </p:cNvSpPr>
          <p:nvPr>
            <p:ph sz="half" idx="2"/>
          </p:nvPr>
        </p:nvSpPr>
        <p:spPr>
          <a:xfrm>
            <a:off x="7023069" y="1787840"/>
            <a:ext cx="4262717"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62508F-9772-A875-BAAD-F5D324F84938}"/>
              </a:ext>
            </a:extLst>
          </p:cNvPr>
          <p:cNvPicPr>
            <a:picLocks noChangeAspect="1"/>
          </p:cNvPicPr>
          <p:nvPr/>
        </p:nvPicPr>
        <p:blipFill>
          <a:blip r:embed="rId2"/>
          <a:srcRect/>
          <a:stretch/>
        </p:blipFill>
        <p:spPr>
          <a:xfrm>
            <a:off x="218690" y="1190484"/>
            <a:ext cx="1579651" cy="255115"/>
          </a:xfrm>
          <a:prstGeom prst="rect">
            <a:avLst/>
          </a:prstGeom>
        </p:spPr>
      </p:pic>
    </p:spTree>
    <p:extLst>
      <p:ext uri="{BB962C8B-B14F-4D97-AF65-F5344CB8AC3E}">
        <p14:creationId xmlns:p14="http://schemas.microsoft.com/office/powerpoint/2010/main" val="2700685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line &amp; Content Green">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66AB14-A9FF-6BBB-201D-8BB41A4E1AF3}"/>
              </a:ext>
            </a:extLst>
          </p:cNvPr>
          <p:cNvSpPr>
            <a:spLocks noGrp="1"/>
          </p:cNvSpPr>
          <p:nvPr>
            <p:ph type="title"/>
          </p:nvPr>
        </p:nvSpPr>
        <p:spPr>
          <a:xfrm>
            <a:off x="2406245" y="1009451"/>
            <a:ext cx="8879541" cy="641817"/>
          </a:xfrm>
        </p:spPr>
        <p:txBody>
          <a:bodyPr anchor="t">
            <a:normAutofit/>
          </a:bodyPr>
          <a:lstStyle>
            <a:lvl1pPr>
              <a:defRPr sz="3200">
                <a:solidFill>
                  <a:schemeClr val="bg2"/>
                </a:solidFill>
              </a:defRPr>
            </a:lvl1pPr>
          </a:lstStyle>
          <a:p>
            <a:r>
              <a:rPr lang="en-GB"/>
              <a:t>Click to edit Master title style</a:t>
            </a:r>
            <a:endParaRPr lang="en-US"/>
          </a:p>
        </p:txBody>
      </p:sp>
      <p:sp>
        <p:nvSpPr>
          <p:cNvPr id="5" name="Content Placeholder 2">
            <a:extLst>
              <a:ext uri="{FF2B5EF4-FFF2-40B4-BE49-F238E27FC236}">
                <a16:creationId xmlns:a16="http://schemas.microsoft.com/office/drawing/2014/main" id="{DF65C082-D546-7998-BC3D-21F0B620AC8E}"/>
              </a:ext>
            </a:extLst>
          </p:cNvPr>
          <p:cNvSpPr>
            <a:spLocks noGrp="1"/>
          </p:cNvSpPr>
          <p:nvPr>
            <p:ph sz="half" idx="1"/>
          </p:nvPr>
        </p:nvSpPr>
        <p:spPr>
          <a:xfrm>
            <a:off x="2406245" y="1787840"/>
            <a:ext cx="4262717"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3">
            <a:extLst>
              <a:ext uri="{FF2B5EF4-FFF2-40B4-BE49-F238E27FC236}">
                <a16:creationId xmlns:a16="http://schemas.microsoft.com/office/drawing/2014/main" id="{9950E4FD-7E01-1983-91FC-CB561B5B40C9}"/>
              </a:ext>
            </a:extLst>
          </p:cNvPr>
          <p:cNvSpPr>
            <a:spLocks noGrp="1"/>
          </p:cNvSpPr>
          <p:nvPr>
            <p:ph sz="half" idx="2"/>
          </p:nvPr>
        </p:nvSpPr>
        <p:spPr>
          <a:xfrm>
            <a:off x="7023069" y="1787840"/>
            <a:ext cx="4262717"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62508F-9772-A875-BAAD-F5D324F84938}"/>
              </a:ext>
            </a:extLst>
          </p:cNvPr>
          <p:cNvPicPr>
            <a:picLocks noChangeAspect="1"/>
          </p:cNvPicPr>
          <p:nvPr/>
        </p:nvPicPr>
        <p:blipFill>
          <a:blip r:embed="rId2"/>
          <a:srcRect/>
          <a:stretch/>
        </p:blipFill>
        <p:spPr>
          <a:xfrm>
            <a:off x="218690" y="1190484"/>
            <a:ext cx="1579651" cy="255115"/>
          </a:xfrm>
          <a:prstGeom prst="rect">
            <a:avLst/>
          </a:prstGeom>
        </p:spPr>
      </p:pic>
    </p:spTree>
    <p:extLst>
      <p:ext uri="{BB962C8B-B14F-4D97-AF65-F5344CB8AC3E}">
        <p14:creationId xmlns:p14="http://schemas.microsoft.com/office/powerpoint/2010/main" val="859425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adline &amp; Content Dark Green">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F210CF-1EA5-4669-EFE9-26689FCF3411}"/>
              </a:ext>
            </a:extLst>
          </p:cNvPr>
          <p:cNvSpPr>
            <a:spLocks noGrp="1"/>
          </p:cNvSpPr>
          <p:nvPr>
            <p:ph type="title"/>
          </p:nvPr>
        </p:nvSpPr>
        <p:spPr>
          <a:xfrm>
            <a:off x="2406245" y="1009451"/>
            <a:ext cx="8879541" cy="641817"/>
          </a:xfrm>
        </p:spPr>
        <p:txBody>
          <a:bodyPr anchor="t">
            <a:normAutofit/>
          </a:bodyPr>
          <a:lstStyle>
            <a:lvl1pPr>
              <a:defRPr sz="3200">
                <a:solidFill>
                  <a:schemeClr val="bg2"/>
                </a:solidFill>
              </a:defRPr>
            </a:lvl1pPr>
          </a:lstStyle>
          <a:p>
            <a:r>
              <a:rPr lang="en-GB"/>
              <a:t>Click to edit Master title style</a:t>
            </a:r>
            <a:endParaRPr lang="en-US"/>
          </a:p>
        </p:txBody>
      </p:sp>
      <p:sp>
        <p:nvSpPr>
          <p:cNvPr id="7" name="Content Placeholder 2">
            <a:extLst>
              <a:ext uri="{FF2B5EF4-FFF2-40B4-BE49-F238E27FC236}">
                <a16:creationId xmlns:a16="http://schemas.microsoft.com/office/drawing/2014/main" id="{9A1C7751-752E-1A28-3774-2595C36256BF}"/>
              </a:ext>
            </a:extLst>
          </p:cNvPr>
          <p:cNvSpPr>
            <a:spLocks noGrp="1"/>
          </p:cNvSpPr>
          <p:nvPr>
            <p:ph sz="half" idx="1"/>
          </p:nvPr>
        </p:nvSpPr>
        <p:spPr>
          <a:xfrm>
            <a:off x="2406245" y="1787840"/>
            <a:ext cx="4262717"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3">
            <a:extLst>
              <a:ext uri="{FF2B5EF4-FFF2-40B4-BE49-F238E27FC236}">
                <a16:creationId xmlns:a16="http://schemas.microsoft.com/office/drawing/2014/main" id="{138A1A99-023F-4FBD-F513-FE5EC6A0021F}"/>
              </a:ext>
            </a:extLst>
          </p:cNvPr>
          <p:cNvSpPr>
            <a:spLocks noGrp="1"/>
          </p:cNvSpPr>
          <p:nvPr>
            <p:ph sz="half" idx="2"/>
          </p:nvPr>
        </p:nvSpPr>
        <p:spPr>
          <a:xfrm>
            <a:off x="7023069" y="1787840"/>
            <a:ext cx="4262717"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93052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911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Green">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09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Light Green">
    <p:bg>
      <p:bgPr>
        <a:solidFill>
          <a:schemeClr val="bg2">
            <a:lumMod val="9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2624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Dark 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865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307345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Grad">
    <p:bg>
      <p:bgPr>
        <a:gradFill>
          <a:gsLst>
            <a:gs pos="33000">
              <a:schemeClr val="accent2"/>
            </a:gs>
            <a:gs pos="100000">
              <a:schemeClr val="accent1"/>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344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896E16F-7500-71F9-D8F7-1A23392E40DC}"/>
              </a:ext>
            </a:extLst>
          </p:cNvPr>
          <p:cNvSpPr/>
          <p:nvPr userDrawn="1"/>
        </p:nvSpPr>
        <p:spPr>
          <a:xfrm>
            <a:off x="0" y="0"/>
            <a:ext cx="12192000" cy="843280"/>
          </a:xfrm>
          <a:prstGeom prst="rect">
            <a:avLst/>
          </a:prstGeom>
          <a:solidFill>
            <a:schemeClr val="bg2">
              <a:alpha val="696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 name="Title 1">
            <a:extLst>
              <a:ext uri="{FF2B5EF4-FFF2-40B4-BE49-F238E27FC236}">
                <a16:creationId xmlns:a16="http://schemas.microsoft.com/office/drawing/2014/main" id="{7B554CE3-813C-EAE6-5157-DC5C65F85918}"/>
              </a:ext>
            </a:extLst>
          </p:cNvPr>
          <p:cNvSpPr>
            <a:spLocks noGrp="1"/>
          </p:cNvSpPr>
          <p:nvPr>
            <p:ph type="title"/>
          </p:nvPr>
        </p:nvSpPr>
        <p:spPr>
          <a:xfrm>
            <a:off x="394563" y="183492"/>
            <a:ext cx="5413301" cy="506586"/>
          </a:xfrm>
        </p:spPr>
        <p:txBody>
          <a:bodyPr>
            <a:noAutofit/>
          </a:bodyPr>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5CAEAEB9-5C08-885B-D4D2-71C079A95CA2}"/>
              </a:ext>
            </a:extLst>
          </p:cNvPr>
          <p:cNvSpPr>
            <a:spLocks noGrp="1"/>
          </p:cNvSpPr>
          <p:nvPr>
            <p:ph idx="1" hasCustomPrompt="1"/>
          </p:nvPr>
        </p:nvSpPr>
        <p:spPr>
          <a:xfrm>
            <a:off x="572377" y="2731469"/>
            <a:ext cx="6279527" cy="2901156"/>
          </a:xfrm>
        </p:spPr>
        <p:txBody>
          <a:bodyPr>
            <a:normAutofit/>
          </a:bodyPr>
          <a:lstStyle>
            <a:lvl1pPr>
              <a:defRPr sz="900"/>
            </a:lvl1pPr>
            <a:lvl2pPr>
              <a:defRPr sz="900"/>
            </a:lvl2pPr>
            <a:lvl3pPr>
              <a:defRPr sz="900"/>
            </a:lvl3pPr>
            <a:lvl4pPr>
              <a:defRPr sz="900"/>
            </a:lvl4pPr>
            <a:lvl5pPr>
              <a:defRPr sz="900"/>
            </a:lvl5pPr>
          </a:lstStyle>
          <a:p>
            <a:pPr lvl="0"/>
            <a:r>
              <a:rPr lang="en-GB"/>
              <a:t>Introduction text</a:t>
            </a:r>
          </a:p>
          <a:p>
            <a:pPr lvl="1"/>
            <a:r>
              <a:rPr lang="en-GB"/>
              <a:t>Second level</a:t>
            </a:r>
          </a:p>
          <a:p>
            <a:pPr lvl="2"/>
            <a:r>
              <a:rPr lang="en-GB"/>
              <a:t>Third level</a:t>
            </a:r>
          </a:p>
          <a:p>
            <a:pPr lvl="3"/>
            <a:r>
              <a:rPr lang="en-GB"/>
              <a:t>Fourth level</a:t>
            </a:r>
          </a:p>
          <a:p>
            <a:pPr lvl="4"/>
            <a:r>
              <a:rPr lang="en-GB"/>
              <a:t>Fifth level</a:t>
            </a:r>
          </a:p>
        </p:txBody>
      </p:sp>
      <p:sp>
        <p:nvSpPr>
          <p:cNvPr id="12" name="Text Placeholder 11">
            <a:extLst>
              <a:ext uri="{FF2B5EF4-FFF2-40B4-BE49-F238E27FC236}">
                <a16:creationId xmlns:a16="http://schemas.microsoft.com/office/drawing/2014/main" id="{31D45153-D5FA-DB5F-56AD-123BA8D33599}"/>
              </a:ext>
            </a:extLst>
          </p:cNvPr>
          <p:cNvSpPr>
            <a:spLocks noGrp="1"/>
          </p:cNvSpPr>
          <p:nvPr>
            <p:ph type="body" sz="quarter" idx="15" hasCustomPrompt="1"/>
          </p:nvPr>
        </p:nvSpPr>
        <p:spPr>
          <a:xfrm>
            <a:off x="572377" y="1225375"/>
            <a:ext cx="3043790" cy="320675"/>
          </a:xfrm>
        </p:spPr>
        <p:txBody>
          <a:bodyPr>
            <a:noAutofit/>
          </a:bodyPr>
          <a:lstStyle>
            <a:lvl1pPr marL="0" indent="0">
              <a:buNone/>
              <a:defRPr sz="1200">
                <a:latin typeface="Baskerville" panose="02020502070401020303" pitchFamily="18" charset="0"/>
                <a:ea typeface="Baskerville" panose="02020502070401020303" pitchFamily="18" charset="0"/>
              </a:defRPr>
            </a:lvl1pPr>
            <a:lvl2pPr marL="457200" indent="0">
              <a:buNone/>
              <a:defRPr sz="1000">
                <a:latin typeface="Baskerville" panose="02020502070401020303" pitchFamily="18" charset="0"/>
                <a:ea typeface="Baskerville" panose="02020502070401020303" pitchFamily="18" charset="0"/>
              </a:defRPr>
            </a:lvl2pPr>
            <a:lvl3pPr marL="914400" indent="0">
              <a:buNone/>
              <a:defRPr sz="1000">
                <a:latin typeface="Baskerville" panose="02020502070401020303" pitchFamily="18" charset="0"/>
                <a:ea typeface="Baskerville" panose="02020502070401020303" pitchFamily="18" charset="0"/>
              </a:defRPr>
            </a:lvl3pPr>
            <a:lvl4pPr marL="1371600" indent="0">
              <a:buNone/>
              <a:defRPr sz="1000">
                <a:latin typeface="Baskerville" panose="02020502070401020303" pitchFamily="18" charset="0"/>
                <a:ea typeface="Baskerville" panose="02020502070401020303" pitchFamily="18" charset="0"/>
              </a:defRPr>
            </a:lvl4pPr>
            <a:lvl5pPr marL="1828800" indent="0">
              <a:buNone/>
              <a:defRPr sz="1000">
                <a:latin typeface="Baskerville" panose="02020502070401020303" pitchFamily="18" charset="0"/>
                <a:ea typeface="Baskerville" panose="02020502070401020303" pitchFamily="18" charset="0"/>
              </a:defRPr>
            </a:lvl5pPr>
          </a:lstStyle>
          <a:p>
            <a:pPr lvl="0"/>
            <a:r>
              <a:rPr lang="en-GB"/>
              <a:t>Supplier name:</a:t>
            </a:r>
          </a:p>
        </p:txBody>
      </p:sp>
      <p:sp>
        <p:nvSpPr>
          <p:cNvPr id="14" name="Text Placeholder 13">
            <a:extLst>
              <a:ext uri="{FF2B5EF4-FFF2-40B4-BE49-F238E27FC236}">
                <a16:creationId xmlns:a16="http://schemas.microsoft.com/office/drawing/2014/main" id="{25CA7F94-2291-994E-7AD9-6003CFAFBEF8}"/>
              </a:ext>
            </a:extLst>
          </p:cNvPr>
          <p:cNvSpPr>
            <a:spLocks noGrp="1"/>
          </p:cNvSpPr>
          <p:nvPr>
            <p:ph type="body" sz="quarter" idx="16" hasCustomPrompt="1"/>
          </p:nvPr>
        </p:nvSpPr>
        <p:spPr>
          <a:xfrm>
            <a:off x="572377" y="1557924"/>
            <a:ext cx="3043790" cy="396000"/>
          </a:xfrm>
          <a:solidFill>
            <a:schemeClr val="bg2">
              <a:alpha val="70000"/>
            </a:schemeClr>
          </a:solidFill>
        </p:spPr>
        <p:txBody>
          <a:bodyPr anchor="ctr">
            <a:normAutofit/>
          </a:bodyPr>
          <a:lstStyle>
            <a:lvl1pPr marL="0" indent="0">
              <a:buNone/>
              <a:defRPr sz="900" b="0">
                <a:latin typeface="Verdana" panose="020B0604030504040204" pitchFamily="34" charset="0"/>
                <a:ea typeface="Verdana" panose="020B0604030504040204" pitchFamily="34" charset="0"/>
                <a:cs typeface="Verdana" panose="020B0604030504040204" pitchFamily="34" charset="0"/>
              </a:defRPr>
            </a:lvl1pPr>
            <a:lvl2pPr marL="457200" indent="0">
              <a:buNone/>
              <a:defRPr>
                <a:latin typeface="Verdana" panose="020B0604030504040204" pitchFamily="34" charset="0"/>
                <a:ea typeface="Verdana" panose="020B0604030504040204" pitchFamily="34" charset="0"/>
                <a:cs typeface="Verdana" panose="020B0604030504040204" pitchFamily="34" charset="0"/>
              </a:defRPr>
            </a:lvl2pPr>
            <a:lvl3pPr marL="914400" indent="0">
              <a:buNone/>
              <a:defRPr>
                <a:latin typeface="Verdana" panose="020B0604030504040204" pitchFamily="34" charset="0"/>
                <a:ea typeface="Verdana" panose="020B0604030504040204" pitchFamily="34" charset="0"/>
                <a:cs typeface="Verdana" panose="020B0604030504040204" pitchFamily="34" charset="0"/>
              </a:defRPr>
            </a:lvl3pPr>
            <a:lvl4pPr marL="1371600" indent="0">
              <a:buNone/>
              <a:defRPr>
                <a:latin typeface="Verdana" panose="020B0604030504040204" pitchFamily="34" charset="0"/>
                <a:ea typeface="Verdana" panose="020B0604030504040204" pitchFamily="34" charset="0"/>
                <a:cs typeface="Verdana" panose="020B0604030504040204" pitchFamily="34" charset="0"/>
              </a:defRPr>
            </a:lvl4pPr>
            <a:lvl5pPr marL="1828800" indent="0">
              <a:buNone/>
              <a:defRPr>
                <a:latin typeface="Verdana" panose="020B0604030504040204" pitchFamily="34" charset="0"/>
                <a:ea typeface="Verdana" panose="020B0604030504040204" pitchFamily="34" charset="0"/>
                <a:cs typeface="Verdana" panose="020B0604030504040204" pitchFamily="34" charset="0"/>
              </a:defRPr>
            </a:lvl5pPr>
          </a:lstStyle>
          <a:p>
            <a:r>
              <a:rPr lang="en-GB" sz="900" b="1"/>
              <a:t>[</a:t>
            </a:r>
            <a:r>
              <a:rPr lang="en-GB" sz="900" b="1" err="1"/>
              <a:t>Data.ClientName</a:t>
            </a:r>
            <a:r>
              <a:rPr lang="en-GB" sz="900" b="1"/>
              <a:t>]</a:t>
            </a:r>
          </a:p>
        </p:txBody>
      </p:sp>
      <p:sp>
        <p:nvSpPr>
          <p:cNvPr id="24" name="Text Placeholder 23">
            <a:extLst>
              <a:ext uri="{FF2B5EF4-FFF2-40B4-BE49-F238E27FC236}">
                <a16:creationId xmlns:a16="http://schemas.microsoft.com/office/drawing/2014/main" id="{06AD7698-265C-B98D-3A23-1949668E7A82}"/>
              </a:ext>
            </a:extLst>
          </p:cNvPr>
          <p:cNvSpPr>
            <a:spLocks noGrp="1"/>
          </p:cNvSpPr>
          <p:nvPr>
            <p:ph type="body" sz="quarter" idx="18" hasCustomPrompt="1"/>
          </p:nvPr>
        </p:nvSpPr>
        <p:spPr>
          <a:xfrm>
            <a:off x="3808113" y="1225375"/>
            <a:ext cx="3043791" cy="320675"/>
          </a:xfrm>
        </p:spPr>
        <p:txBody>
          <a:bodyPr>
            <a:noAutofit/>
          </a:bodyPr>
          <a:lstStyle>
            <a:lvl1pPr marL="0" indent="0">
              <a:buNone/>
              <a:defRPr sz="1200">
                <a:latin typeface="Baskerville" panose="02020502070401020303" pitchFamily="18" charset="0"/>
                <a:ea typeface="Baskerville" panose="02020502070401020303" pitchFamily="18" charset="0"/>
              </a:defRPr>
            </a:lvl1pPr>
            <a:lvl2pPr marL="457200" indent="0">
              <a:buNone/>
              <a:defRPr sz="1200">
                <a:latin typeface="Baskerville" panose="02020502070401020303" pitchFamily="18" charset="0"/>
                <a:ea typeface="Baskerville" panose="02020502070401020303" pitchFamily="18" charset="0"/>
              </a:defRPr>
            </a:lvl2pPr>
            <a:lvl3pPr marL="914400" indent="0">
              <a:buNone/>
              <a:defRPr sz="1200">
                <a:latin typeface="Baskerville" panose="02020502070401020303" pitchFamily="18" charset="0"/>
                <a:ea typeface="Baskerville" panose="02020502070401020303" pitchFamily="18" charset="0"/>
              </a:defRPr>
            </a:lvl3pPr>
            <a:lvl4pPr marL="1371600" indent="0">
              <a:buNone/>
              <a:defRPr sz="1200">
                <a:latin typeface="Baskerville" panose="02020502070401020303" pitchFamily="18" charset="0"/>
                <a:ea typeface="Baskerville" panose="02020502070401020303" pitchFamily="18" charset="0"/>
              </a:defRPr>
            </a:lvl4pPr>
            <a:lvl5pPr marL="1828800" indent="0">
              <a:buNone/>
              <a:defRPr sz="1200">
                <a:latin typeface="Baskerville" panose="02020502070401020303" pitchFamily="18" charset="0"/>
                <a:ea typeface="Baskerville" panose="02020502070401020303" pitchFamily="18" charset="0"/>
              </a:defRPr>
            </a:lvl5pPr>
          </a:lstStyle>
          <a:p>
            <a:pPr lvl="0"/>
            <a:r>
              <a:rPr lang="en-GB"/>
              <a:t>Publication date:</a:t>
            </a:r>
          </a:p>
        </p:txBody>
      </p:sp>
      <p:sp>
        <p:nvSpPr>
          <p:cNvPr id="26" name="Text Placeholder 25">
            <a:extLst>
              <a:ext uri="{FF2B5EF4-FFF2-40B4-BE49-F238E27FC236}">
                <a16:creationId xmlns:a16="http://schemas.microsoft.com/office/drawing/2014/main" id="{BE135177-7D29-6CD5-5F9C-DD73FA4F5D29}"/>
              </a:ext>
            </a:extLst>
          </p:cNvPr>
          <p:cNvSpPr>
            <a:spLocks noGrp="1"/>
          </p:cNvSpPr>
          <p:nvPr>
            <p:ph type="body" sz="quarter" idx="19" hasCustomPrompt="1"/>
          </p:nvPr>
        </p:nvSpPr>
        <p:spPr>
          <a:xfrm>
            <a:off x="3808113" y="1557924"/>
            <a:ext cx="3043791" cy="396000"/>
          </a:xfrm>
          <a:solidFill>
            <a:schemeClr val="bg2">
              <a:alpha val="70000"/>
            </a:schemeClr>
          </a:solidFill>
        </p:spPr>
        <p:txBody>
          <a:bodyPr anchor="ctr">
            <a:noAutofit/>
          </a:bodyPr>
          <a:lstStyle>
            <a:lvl1pPr marL="0" indent="0">
              <a:buNone/>
              <a:defRPr sz="900" b="1">
                <a:latin typeface="Verdana" panose="020B0604030504040204" pitchFamily="34" charset="0"/>
                <a:ea typeface="Verdana" panose="020B0604030504040204" pitchFamily="34" charset="0"/>
                <a:cs typeface="Verdana" panose="020B0604030504040204" pitchFamily="34" charset="0"/>
              </a:defRPr>
            </a:lvl1pPr>
            <a:lvl2pPr marL="457200" indent="0">
              <a:buNone/>
              <a:defRPr sz="900" b="1">
                <a:latin typeface="Verdana" panose="020B0604030504040204" pitchFamily="34" charset="0"/>
                <a:ea typeface="Verdana" panose="020B0604030504040204" pitchFamily="34" charset="0"/>
                <a:cs typeface="Verdana" panose="020B0604030504040204" pitchFamily="34" charset="0"/>
              </a:defRPr>
            </a:lvl2pPr>
            <a:lvl3pPr marL="914400" indent="0">
              <a:buNone/>
              <a:defRPr sz="900" b="1">
                <a:latin typeface="Verdana" panose="020B0604030504040204" pitchFamily="34" charset="0"/>
                <a:ea typeface="Verdana" panose="020B0604030504040204" pitchFamily="34" charset="0"/>
                <a:cs typeface="Verdana" panose="020B0604030504040204" pitchFamily="34" charset="0"/>
              </a:defRPr>
            </a:lvl3pPr>
            <a:lvl4pPr marL="1371600" indent="0">
              <a:buNone/>
              <a:defRPr sz="900" b="1">
                <a:latin typeface="Verdana" panose="020B0604030504040204" pitchFamily="34" charset="0"/>
                <a:ea typeface="Verdana" panose="020B0604030504040204" pitchFamily="34" charset="0"/>
                <a:cs typeface="Verdana" panose="020B0604030504040204" pitchFamily="34" charset="0"/>
              </a:defRPr>
            </a:lvl4pPr>
            <a:lvl5pPr marL="1828800" indent="0">
              <a:buNone/>
              <a:defRPr sz="900" b="1">
                <a:latin typeface="Verdana" panose="020B0604030504040204" pitchFamily="34" charset="0"/>
                <a:ea typeface="Verdana" panose="020B0604030504040204" pitchFamily="34" charset="0"/>
                <a:cs typeface="Verdana" panose="020B0604030504040204" pitchFamily="34" charset="0"/>
              </a:defRPr>
            </a:lvl5pPr>
          </a:lstStyle>
          <a:p>
            <a:pPr lvl="0"/>
            <a:r>
              <a:rPr lang="en-GB"/>
              <a:t>[</a:t>
            </a:r>
            <a:r>
              <a:rPr lang="en-GB" err="1"/>
              <a:t>Data.NetZeroYear</a:t>
            </a:r>
            <a:r>
              <a:rPr lang="en-GB"/>
              <a:t>]</a:t>
            </a:r>
          </a:p>
        </p:txBody>
      </p:sp>
      <p:cxnSp>
        <p:nvCxnSpPr>
          <p:cNvPr id="33" name="Straight Connector 32">
            <a:extLst>
              <a:ext uri="{FF2B5EF4-FFF2-40B4-BE49-F238E27FC236}">
                <a16:creationId xmlns:a16="http://schemas.microsoft.com/office/drawing/2014/main" id="{14E2C4B9-7D18-F841-1C28-F15452A59002}"/>
              </a:ext>
            </a:extLst>
          </p:cNvPr>
          <p:cNvCxnSpPr>
            <a:cxnSpLocks/>
          </p:cNvCxnSpPr>
          <p:nvPr userDrawn="1"/>
        </p:nvCxnSpPr>
        <p:spPr>
          <a:xfrm>
            <a:off x="571830" y="2138759"/>
            <a:ext cx="6290802" cy="0"/>
          </a:xfrm>
          <a:prstGeom prst="line">
            <a:avLst/>
          </a:prstGeom>
          <a:ln w="9525">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sp>
        <p:nvSpPr>
          <p:cNvPr id="36" name="Text Placeholder 35">
            <a:extLst>
              <a:ext uri="{FF2B5EF4-FFF2-40B4-BE49-F238E27FC236}">
                <a16:creationId xmlns:a16="http://schemas.microsoft.com/office/drawing/2014/main" id="{39C651FD-7E91-1C44-81FB-F06C820528E4}"/>
              </a:ext>
            </a:extLst>
          </p:cNvPr>
          <p:cNvSpPr>
            <a:spLocks noGrp="1"/>
          </p:cNvSpPr>
          <p:nvPr>
            <p:ph type="body" sz="quarter" idx="20" hasCustomPrompt="1"/>
          </p:nvPr>
        </p:nvSpPr>
        <p:spPr>
          <a:xfrm>
            <a:off x="562560" y="2330589"/>
            <a:ext cx="3262313" cy="327934"/>
          </a:xfrm>
        </p:spPr>
        <p:txBody>
          <a:bodyPr>
            <a:noAutofit/>
          </a:bodyPr>
          <a:lstStyle>
            <a:lvl1pPr marL="0" indent="0">
              <a:buNone/>
              <a:defRPr sz="1200">
                <a:latin typeface="Baskerville" panose="02020502070401020303" pitchFamily="18" charset="0"/>
                <a:ea typeface="Baskerville" panose="02020502070401020303" pitchFamily="18" charset="0"/>
              </a:defRPr>
            </a:lvl1pPr>
            <a:lvl2pPr marL="457200" indent="0">
              <a:buNone/>
              <a:defRPr sz="1200">
                <a:latin typeface="Baskerville" panose="02020502070401020303" pitchFamily="18" charset="0"/>
                <a:ea typeface="Baskerville" panose="02020502070401020303" pitchFamily="18" charset="0"/>
              </a:defRPr>
            </a:lvl2pPr>
            <a:lvl3pPr marL="914400" indent="0">
              <a:buNone/>
              <a:defRPr sz="1200">
                <a:latin typeface="Baskerville" panose="02020502070401020303" pitchFamily="18" charset="0"/>
                <a:ea typeface="Baskerville" panose="02020502070401020303" pitchFamily="18" charset="0"/>
              </a:defRPr>
            </a:lvl3pPr>
            <a:lvl4pPr marL="1371600" indent="0">
              <a:buNone/>
              <a:defRPr sz="1200">
                <a:latin typeface="Baskerville" panose="02020502070401020303" pitchFamily="18" charset="0"/>
                <a:ea typeface="Baskerville" panose="02020502070401020303" pitchFamily="18" charset="0"/>
              </a:defRPr>
            </a:lvl4pPr>
            <a:lvl5pPr marL="1828800" indent="0">
              <a:buNone/>
              <a:defRPr sz="1200">
                <a:latin typeface="Baskerville" panose="02020502070401020303" pitchFamily="18" charset="0"/>
                <a:ea typeface="Baskerville" panose="02020502070401020303" pitchFamily="18" charset="0"/>
              </a:defRPr>
            </a:lvl5pPr>
          </a:lstStyle>
          <a:p>
            <a:pPr lvl="0"/>
            <a:r>
              <a:rPr lang="en-GB"/>
              <a:t>Report purpose:</a:t>
            </a:r>
          </a:p>
        </p:txBody>
      </p:sp>
      <p:sp>
        <p:nvSpPr>
          <p:cNvPr id="9" name="Picture Placeholder 10">
            <a:extLst>
              <a:ext uri="{FF2B5EF4-FFF2-40B4-BE49-F238E27FC236}">
                <a16:creationId xmlns:a16="http://schemas.microsoft.com/office/drawing/2014/main" id="{B5228A2E-CDFC-9E09-1C47-E0FD41E9C68A}"/>
              </a:ext>
            </a:extLst>
          </p:cNvPr>
          <p:cNvSpPr>
            <a:spLocks noGrp="1"/>
          </p:cNvSpPr>
          <p:nvPr>
            <p:ph type="pic" sz="quarter" idx="14"/>
          </p:nvPr>
        </p:nvSpPr>
        <p:spPr>
          <a:xfrm>
            <a:off x="7299623" y="1613927"/>
            <a:ext cx="4320000" cy="4320000"/>
          </a:xfrm>
          <a:prstGeom prst="ellipse">
            <a:avLst/>
          </a:prstGeom>
          <a:pattFill prst="pct75">
            <a:fgClr>
              <a:schemeClr val="bg2"/>
            </a:fgClr>
            <a:bgClr>
              <a:schemeClr val="bg1"/>
            </a:bgClr>
          </a:pattFill>
        </p:spPr>
        <p:txBody>
          <a:bodyPr/>
          <a:lstStyle/>
          <a:p>
            <a:endParaRPr lang="en-GB"/>
          </a:p>
        </p:txBody>
      </p:sp>
      <p:sp>
        <p:nvSpPr>
          <p:cNvPr id="17" name="Oval 16">
            <a:extLst>
              <a:ext uri="{FF2B5EF4-FFF2-40B4-BE49-F238E27FC236}">
                <a16:creationId xmlns:a16="http://schemas.microsoft.com/office/drawing/2014/main" id="{BF25963C-F34C-C7A1-9EC3-A0600A2C9F86}"/>
              </a:ext>
            </a:extLst>
          </p:cNvPr>
          <p:cNvSpPr/>
          <p:nvPr userDrawn="1"/>
        </p:nvSpPr>
        <p:spPr>
          <a:xfrm>
            <a:off x="7468897" y="1164215"/>
            <a:ext cx="1579418" cy="15794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6556A1F-544B-CBF3-CD92-ACB56DB2C7CF}"/>
              </a:ext>
            </a:extLst>
          </p:cNvPr>
          <p:cNvSpPr txBox="1"/>
          <p:nvPr userDrawn="1"/>
        </p:nvSpPr>
        <p:spPr>
          <a:xfrm>
            <a:off x="7557422" y="1578036"/>
            <a:ext cx="1402368" cy="461665"/>
          </a:xfrm>
          <a:prstGeom prst="rect">
            <a:avLst/>
          </a:prstGeom>
          <a:noFill/>
        </p:spPr>
        <p:txBody>
          <a:bodyPr wrap="square" rtlCol="0">
            <a:spAutoFit/>
          </a:bodyPr>
          <a:lstStyle/>
          <a:p>
            <a:pPr algn="ctr"/>
            <a:r>
              <a:rPr lang="en-GB" sz="1200">
                <a:solidFill>
                  <a:schemeClr val="bg1"/>
                </a:solidFill>
                <a:latin typeface="Baskerville" panose="02020502070401020303" pitchFamily="18" charset="0"/>
                <a:ea typeface="Baskerville" panose="02020502070401020303" pitchFamily="18" charset="0"/>
              </a:rPr>
              <a:t>Commitment to achieving Net Zero:</a:t>
            </a:r>
          </a:p>
        </p:txBody>
      </p:sp>
      <p:sp>
        <p:nvSpPr>
          <p:cNvPr id="22" name="Text Placeholder 21">
            <a:extLst>
              <a:ext uri="{FF2B5EF4-FFF2-40B4-BE49-F238E27FC236}">
                <a16:creationId xmlns:a16="http://schemas.microsoft.com/office/drawing/2014/main" id="{0E97664C-DE77-DBE0-34F4-82941A53C4AC}"/>
              </a:ext>
            </a:extLst>
          </p:cNvPr>
          <p:cNvSpPr>
            <a:spLocks noGrp="1"/>
          </p:cNvSpPr>
          <p:nvPr>
            <p:ph type="body" sz="quarter" idx="17" hasCustomPrompt="1"/>
          </p:nvPr>
        </p:nvSpPr>
        <p:spPr>
          <a:xfrm>
            <a:off x="7500606" y="2000221"/>
            <a:ext cx="1492250" cy="909662"/>
          </a:xfrm>
        </p:spPr>
        <p:txBody>
          <a:bodyPr tIns="0">
            <a:noAutofit/>
          </a:bodyPr>
          <a:lstStyle>
            <a:lvl1pPr marL="0" indent="0" algn="ctr">
              <a:buNone/>
              <a:defRPr sz="3200">
                <a:solidFill>
                  <a:schemeClr val="bg1"/>
                </a:solidFill>
                <a:latin typeface="Baskerville" panose="02020502070401020303" pitchFamily="18" charset="0"/>
                <a:ea typeface="Baskerville" panose="02020502070401020303" pitchFamily="18" charset="0"/>
              </a:defRPr>
            </a:lvl1pPr>
            <a:lvl2pPr marL="457200" indent="0">
              <a:buNone/>
              <a:defRPr sz="4400">
                <a:solidFill>
                  <a:schemeClr val="bg1"/>
                </a:solidFill>
              </a:defRPr>
            </a:lvl2pPr>
            <a:lvl3pPr marL="914400" indent="0">
              <a:buNone/>
              <a:defRPr sz="4400">
                <a:solidFill>
                  <a:schemeClr val="bg1"/>
                </a:solidFill>
              </a:defRPr>
            </a:lvl3pPr>
            <a:lvl4pPr marL="1371600" indent="0" algn="ctr">
              <a:buNone/>
              <a:defRPr sz="4400">
                <a:solidFill>
                  <a:schemeClr val="bg1"/>
                </a:solidFill>
              </a:defRPr>
            </a:lvl4pPr>
            <a:lvl5pPr marL="1828800" indent="0">
              <a:buNone/>
              <a:defRPr sz="4400">
                <a:solidFill>
                  <a:schemeClr val="bg1"/>
                </a:solidFill>
              </a:defRPr>
            </a:lvl5pPr>
          </a:lstStyle>
          <a:p>
            <a:pPr lvl="0"/>
            <a:r>
              <a:rPr lang="en-GB"/>
              <a:t>Year</a:t>
            </a:r>
          </a:p>
        </p:txBody>
      </p:sp>
      <p:pic>
        <p:nvPicPr>
          <p:cNvPr id="28" name="Graphic 27" descr="Leaf outline">
            <a:extLst>
              <a:ext uri="{FF2B5EF4-FFF2-40B4-BE49-F238E27FC236}">
                <a16:creationId xmlns:a16="http://schemas.microsoft.com/office/drawing/2014/main" id="{9DF2CF03-0C71-9BEC-7569-6A28D4DAC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062662" y="1222041"/>
            <a:ext cx="391886" cy="391886"/>
          </a:xfrm>
          <a:prstGeom prst="rect">
            <a:avLst/>
          </a:prstGeom>
        </p:spPr>
      </p:pic>
      <p:sp>
        <p:nvSpPr>
          <p:cNvPr id="6" name="Slide Number Placeholder 5">
            <a:extLst>
              <a:ext uri="{FF2B5EF4-FFF2-40B4-BE49-F238E27FC236}">
                <a16:creationId xmlns:a16="http://schemas.microsoft.com/office/drawing/2014/main" id="{69E0A3F5-7DC4-B4CD-8819-D6FFB06D10B2}"/>
              </a:ext>
            </a:extLst>
          </p:cNvPr>
          <p:cNvSpPr>
            <a:spLocks noGrp="1"/>
          </p:cNvSpPr>
          <p:nvPr>
            <p:ph type="sldNum" sz="quarter" idx="12"/>
          </p:nvPr>
        </p:nvSpPr>
        <p:spPr>
          <a:xfrm>
            <a:off x="11298470" y="6348835"/>
            <a:ext cx="701040" cy="365125"/>
          </a:xfrm>
        </p:spPr>
        <p:txBody>
          <a:bodyPr/>
          <a:lstStyle>
            <a:lvl1pPr>
              <a:defRPr>
                <a:solidFill>
                  <a:schemeClr val="tx1"/>
                </a:solidFill>
              </a:defRPr>
            </a:lvl1pPr>
          </a:lstStyle>
          <a:p>
            <a:fld id="{79A14681-099A-2E44-B31D-F483AC1E37F0}" type="slidenum">
              <a:rPr lang="en-GB" smtClean="0"/>
              <a:pPr/>
              <a:t>‹#›</a:t>
            </a:fld>
            <a:endParaRPr lang="en-GB"/>
          </a:p>
        </p:txBody>
      </p:sp>
    </p:spTree>
    <p:extLst>
      <p:ext uri="{BB962C8B-B14F-4D97-AF65-F5344CB8AC3E}">
        <p14:creationId xmlns:p14="http://schemas.microsoft.com/office/powerpoint/2010/main" val="156982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896E16F-7500-71F9-D8F7-1A23392E40DC}"/>
              </a:ext>
            </a:extLst>
          </p:cNvPr>
          <p:cNvSpPr/>
          <p:nvPr userDrawn="1"/>
        </p:nvSpPr>
        <p:spPr>
          <a:xfrm>
            <a:off x="0" y="0"/>
            <a:ext cx="12192000" cy="843280"/>
          </a:xfrm>
          <a:prstGeom prst="rect">
            <a:avLst/>
          </a:prstGeom>
          <a:solidFill>
            <a:schemeClr val="bg2">
              <a:alpha val="696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1"/>
          </a:p>
        </p:txBody>
      </p:sp>
      <p:sp>
        <p:nvSpPr>
          <p:cNvPr id="2" name="Title 1">
            <a:extLst>
              <a:ext uri="{FF2B5EF4-FFF2-40B4-BE49-F238E27FC236}">
                <a16:creationId xmlns:a16="http://schemas.microsoft.com/office/drawing/2014/main" id="{7B554CE3-813C-EAE6-5157-DC5C65F85918}"/>
              </a:ext>
            </a:extLst>
          </p:cNvPr>
          <p:cNvSpPr>
            <a:spLocks noGrp="1"/>
          </p:cNvSpPr>
          <p:nvPr>
            <p:ph type="title"/>
          </p:nvPr>
        </p:nvSpPr>
        <p:spPr>
          <a:xfrm>
            <a:off x="394563" y="183492"/>
            <a:ext cx="5413301" cy="506586"/>
          </a:xfrm>
        </p:spPr>
        <p:txBody>
          <a:bodyPr>
            <a:noAutofit/>
          </a:bodyPr>
          <a:lstStyle>
            <a:lvl1pPr>
              <a:defRPr sz="2400"/>
            </a:lvl1pPr>
          </a:lstStyle>
          <a:p>
            <a:r>
              <a:rPr lang="en-GB"/>
              <a:t>Click to edit Master title style</a:t>
            </a:r>
          </a:p>
        </p:txBody>
      </p:sp>
      <p:sp>
        <p:nvSpPr>
          <p:cNvPr id="6" name="Slide Number Placeholder 5">
            <a:extLst>
              <a:ext uri="{FF2B5EF4-FFF2-40B4-BE49-F238E27FC236}">
                <a16:creationId xmlns:a16="http://schemas.microsoft.com/office/drawing/2014/main" id="{69E0A3F5-7DC4-B4CD-8819-D6FFB06D10B2}"/>
              </a:ext>
            </a:extLst>
          </p:cNvPr>
          <p:cNvSpPr>
            <a:spLocks noGrp="1"/>
          </p:cNvSpPr>
          <p:nvPr>
            <p:ph type="sldNum" sz="quarter" idx="12"/>
          </p:nvPr>
        </p:nvSpPr>
        <p:spPr/>
        <p:txBody>
          <a:bodyPr/>
          <a:lstStyle/>
          <a:p>
            <a:fld id="{79A14681-099A-2E44-B31D-F483AC1E37F0}" type="slidenum">
              <a:rPr lang="en-GB" smtClean="0"/>
              <a:t>‹#›</a:t>
            </a:fld>
            <a:endParaRPr lang="en-GB"/>
          </a:p>
        </p:txBody>
      </p:sp>
    </p:spTree>
    <p:extLst>
      <p:ext uri="{BB962C8B-B14F-4D97-AF65-F5344CB8AC3E}">
        <p14:creationId xmlns:p14="http://schemas.microsoft.com/office/powerpoint/2010/main" val="93012383"/>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B4B9E4F-A407-332B-3365-23F663FEAC41}"/>
              </a:ext>
            </a:extLst>
          </p:cNvPr>
          <p:cNvSpPr>
            <a:spLocks noGrp="1"/>
          </p:cNvSpPr>
          <p:nvPr>
            <p:ph type="pic" sz="quarter" idx="13"/>
          </p:nvPr>
        </p:nvSpPr>
        <p:spPr>
          <a:xfrm>
            <a:off x="0" y="0"/>
            <a:ext cx="12192000" cy="6858000"/>
          </a:xfrm>
          <a:pattFill prst="pct75">
            <a:fgClr>
              <a:schemeClr val="bg2"/>
            </a:fgClr>
            <a:bgClr>
              <a:schemeClr val="bg1"/>
            </a:bgClr>
          </a:pattFill>
        </p:spPr>
        <p:txBody>
          <a:bodyPr rIns="1908000" anchor="ctr"/>
          <a:lstStyle>
            <a:lvl1pPr algn="r">
              <a:defRPr/>
            </a:lvl1pPr>
          </a:lstStyle>
          <a:p>
            <a:endParaRPr lang="en-GB"/>
          </a:p>
        </p:txBody>
      </p:sp>
      <p:sp>
        <p:nvSpPr>
          <p:cNvPr id="2" name="Title 1">
            <a:extLst>
              <a:ext uri="{FF2B5EF4-FFF2-40B4-BE49-F238E27FC236}">
                <a16:creationId xmlns:a16="http://schemas.microsoft.com/office/drawing/2014/main" id="{47B390B9-D29D-63DC-86B7-55CF41CDCB3C}"/>
              </a:ext>
            </a:extLst>
          </p:cNvPr>
          <p:cNvSpPr>
            <a:spLocks noGrp="1"/>
          </p:cNvSpPr>
          <p:nvPr>
            <p:ph type="ctrTitle"/>
          </p:nvPr>
        </p:nvSpPr>
        <p:spPr>
          <a:xfrm>
            <a:off x="0" y="0"/>
            <a:ext cx="7955975" cy="6914119"/>
          </a:xfrm>
          <a:custGeom>
            <a:avLst/>
            <a:gdLst>
              <a:gd name="connsiteX0" fmla="*/ 0 w 5262880"/>
              <a:gd name="connsiteY0" fmla="*/ 0 h 2016442"/>
              <a:gd name="connsiteX1" fmla="*/ 5262880 w 5262880"/>
              <a:gd name="connsiteY1" fmla="*/ 0 h 2016442"/>
              <a:gd name="connsiteX2" fmla="*/ 5262880 w 5262880"/>
              <a:gd name="connsiteY2" fmla="*/ 2016442 h 2016442"/>
              <a:gd name="connsiteX3" fmla="*/ 0 w 5262880"/>
              <a:gd name="connsiteY3" fmla="*/ 2016442 h 2016442"/>
              <a:gd name="connsiteX4" fmla="*/ 0 w 5262880"/>
              <a:gd name="connsiteY4" fmla="*/ 0 h 2016442"/>
              <a:gd name="connsiteX0" fmla="*/ 0 w 6791055"/>
              <a:gd name="connsiteY0" fmla="*/ 0 h 3269045"/>
              <a:gd name="connsiteX1" fmla="*/ 6791055 w 6791055"/>
              <a:gd name="connsiteY1" fmla="*/ 1252603 h 3269045"/>
              <a:gd name="connsiteX2" fmla="*/ 6791055 w 6791055"/>
              <a:gd name="connsiteY2" fmla="*/ 3269045 h 3269045"/>
              <a:gd name="connsiteX3" fmla="*/ 1528175 w 6791055"/>
              <a:gd name="connsiteY3" fmla="*/ 3269045 h 3269045"/>
              <a:gd name="connsiteX4" fmla="*/ 0 w 6791055"/>
              <a:gd name="connsiteY4" fmla="*/ 0 h 3269045"/>
              <a:gd name="connsiteX0" fmla="*/ 0 w 6791055"/>
              <a:gd name="connsiteY0" fmla="*/ 0 h 3269045"/>
              <a:gd name="connsiteX1" fmla="*/ 5826551 w 6791055"/>
              <a:gd name="connsiteY1" fmla="*/ 0 h 3269045"/>
              <a:gd name="connsiteX2" fmla="*/ 6791055 w 6791055"/>
              <a:gd name="connsiteY2" fmla="*/ 3269045 h 3269045"/>
              <a:gd name="connsiteX3" fmla="*/ 1528175 w 6791055"/>
              <a:gd name="connsiteY3" fmla="*/ 3269045 h 3269045"/>
              <a:gd name="connsiteX4" fmla="*/ 0 w 6791055"/>
              <a:gd name="connsiteY4" fmla="*/ 0 h 3269045"/>
              <a:gd name="connsiteX0" fmla="*/ 12526 w 6803581"/>
              <a:gd name="connsiteY0" fmla="*/ 0 h 6914119"/>
              <a:gd name="connsiteX1" fmla="*/ 5839077 w 6803581"/>
              <a:gd name="connsiteY1" fmla="*/ 0 h 6914119"/>
              <a:gd name="connsiteX2" fmla="*/ 6803581 w 6803581"/>
              <a:gd name="connsiteY2" fmla="*/ 3269045 h 6914119"/>
              <a:gd name="connsiteX3" fmla="*/ 0 w 6803581"/>
              <a:gd name="connsiteY3" fmla="*/ 6914119 h 6914119"/>
              <a:gd name="connsiteX4" fmla="*/ 12526 w 6803581"/>
              <a:gd name="connsiteY4" fmla="*/ 0 h 6914119"/>
              <a:gd name="connsiteX0" fmla="*/ 12526 w 7705455"/>
              <a:gd name="connsiteY0" fmla="*/ 0 h 6914119"/>
              <a:gd name="connsiteX1" fmla="*/ 5839077 w 7705455"/>
              <a:gd name="connsiteY1" fmla="*/ 0 h 6914119"/>
              <a:gd name="connsiteX2" fmla="*/ 7705455 w 7705455"/>
              <a:gd name="connsiteY2" fmla="*/ 5999719 h 6914119"/>
              <a:gd name="connsiteX3" fmla="*/ 0 w 7705455"/>
              <a:gd name="connsiteY3" fmla="*/ 6914119 h 6914119"/>
              <a:gd name="connsiteX4" fmla="*/ 12526 w 7705455"/>
              <a:gd name="connsiteY4" fmla="*/ 0 h 6914119"/>
              <a:gd name="connsiteX0" fmla="*/ 12526 w 7955975"/>
              <a:gd name="connsiteY0" fmla="*/ 0 h 6914119"/>
              <a:gd name="connsiteX1" fmla="*/ 5839077 w 7955975"/>
              <a:gd name="connsiteY1" fmla="*/ 0 h 6914119"/>
              <a:gd name="connsiteX2" fmla="*/ 7955975 w 7955975"/>
              <a:gd name="connsiteY2" fmla="*/ 6876541 h 6914119"/>
              <a:gd name="connsiteX3" fmla="*/ 0 w 7955975"/>
              <a:gd name="connsiteY3" fmla="*/ 6914119 h 6914119"/>
              <a:gd name="connsiteX4" fmla="*/ 12526 w 7955975"/>
              <a:gd name="connsiteY4" fmla="*/ 0 h 6914119"/>
              <a:gd name="connsiteX0" fmla="*/ 12526 w 7955975"/>
              <a:gd name="connsiteY0" fmla="*/ 0 h 6914119"/>
              <a:gd name="connsiteX1" fmla="*/ 5588556 w 7955975"/>
              <a:gd name="connsiteY1" fmla="*/ 0 h 6914119"/>
              <a:gd name="connsiteX2" fmla="*/ 7955975 w 7955975"/>
              <a:gd name="connsiteY2" fmla="*/ 6876541 h 6914119"/>
              <a:gd name="connsiteX3" fmla="*/ 0 w 7955975"/>
              <a:gd name="connsiteY3" fmla="*/ 6914119 h 6914119"/>
              <a:gd name="connsiteX4" fmla="*/ 12526 w 7955975"/>
              <a:gd name="connsiteY4" fmla="*/ 0 h 691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5975" h="6914119">
                <a:moveTo>
                  <a:pt x="12526" y="0"/>
                </a:moveTo>
                <a:lnTo>
                  <a:pt x="5588556" y="0"/>
                </a:lnTo>
                <a:lnTo>
                  <a:pt x="7955975" y="6876541"/>
                </a:lnTo>
                <a:lnTo>
                  <a:pt x="0" y="6914119"/>
                </a:lnTo>
                <a:cubicBezTo>
                  <a:pt x="4175" y="4609413"/>
                  <a:pt x="8351" y="2304706"/>
                  <a:pt x="12526" y="0"/>
                </a:cubicBezTo>
                <a:close/>
              </a:path>
            </a:pathLst>
          </a:custGeom>
          <a:solidFill>
            <a:schemeClr val="tx2">
              <a:alpha val="78827"/>
            </a:schemeClr>
          </a:solidFill>
        </p:spPr>
        <p:txBody>
          <a:bodyPr lIns="864000" rIns="1800000" anchor="ctr">
            <a:normAutofit/>
          </a:bodyPr>
          <a:lstStyle>
            <a:lvl1pPr algn="l">
              <a:defRPr sz="4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392158E2-067C-A95D-5B1E-1B97FC3A9317}"/>
              </a:ext>
            </a:extLst>
          </p:cNvPr>
          <p:cNvSpPr>
            <a:spLocks noGrp="1"/>
          </p:cNvSpPr>
          <p:nvPr>
            <p:ph type="subTitle" idx="1" hasCustomPrompt="1"/>
          </p:nvPr>
        </p:nvSpPr>
        <p:spPr>
          <a:xfrm>
            <a:off x="763815" y="1988134"/>
            <a:ext cx="3974927" cy="431343"/>
          </a:xfrm>
        </p:spPr>
        <p:txBody>
          <a:bodyPr>
            <a:normAutofit/>
          </a:bodyPr>
          <a:lstStyle>
            <a:lvl1pPr marL="0" indent="0" algn="l">
              <a:buNone/>
              <a:defRPr sz="1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6" name="Slide Number Placeholder 5">
            <a:extLst>
              <a:ext uri="{FF2B5EF4-FFF2-40B4-BE49-F238E27FC236}">
                <a16:creationId xmlns:a16="http://schemas.microsoft.com/office/drawing/2014/main" id="{542C8F22-1FD5-E0B5-23E6-FD22AD7F040E}"/>
              </a:ext>
            </a:extLst>
          </p:cNvPr>
          <p:cNvSpPr>
            <a:spLocks noGrp="1"/>
          </p:cNvSpPr>
          <p:nvPr>
            <p:ph type="sldNum" sz="quarter" idx="12"/>
          </p:nvPr>
        </p:nvSpPr>
        <p:spPr>
          <a:xfrm>
            <a:off x="10997871" y="6356350"/>
            <a:ext cx="701040" cy="365125"/>
          </a:xfrm>
        </p:spPr>
        <p:txBody>
          <a:bodyPr/>
          <a:lstStyle/>
          <a:p>
            <a:fld id="{79A14681-099A-2E44-B31D-F483AC1E37F0}" type="slidenum">
              <a:rPr lang="en-GB" smtClean="0"/>
              <a:t>‹#›</a:t>
            </a:fld>
            <a:endParaRPr lang="en-GB"/>
          </a:p>
        </p:txBody>
      </p:sp>
      <p:sp>
        <p:nvSpPr>
          <p:cNvPr id="11" name="Picture Placeholder 10">
            <a:extLst>
              <a:ext uri="{FF2B5EF4-FFF2-40B4-BE49-F238E27FC236}">
                <a16:creationId xmlns:a16="http://schemas.microsoft.com/office/drawing/2014/main" id="{EA763731-A62E-5F71-1D77-3BC6C880BEB3}"/>
              </a:ext>
            </a:extLst>
          </p:cNvPr>
          <p:cNvSpPr>
            <a:spLocks noGrp="1"/>
          </p:cNvSpPr>
          <p:nvPr>
            <p:ph type="pic" sz="quarter" idx="14" hasCustomPrompt="1"/>
          </p:nvPr>
        </p:nvSpPr>
        <p:spPr>
          <a:xfrm>
            <a:off x="9969735" y="0"/>
            <a:ext cx="1729176" cy="1314450"/>
          </a:xfrm>
          <a:solidFill>
            <a:schemeClr val="bg1"/>
          </a:solidFill>
        </p:spPr>
        <p:txBody>
          <a:bodyPr/>
          <a:lstStyle>
            <a:lvl1pPr>
              <a:defRPr/>
            </a:lvl1pPr>
          </a:lstStyle>
          <a:p>
            <a:r>
              <a:rPr lang="en-GB"/>
              <a:t>Client logo</a:t>
            </a:r>
          </a:p>
        </p:txBody>
      </p:sp>
      <p:sp>
        <p:nvSpPr>
          <p:cNvPr id="16" name="Text Placeholder 15">
            <a:extLst>
              <a:ext uri="{FF2B5EF4-FFF2-40B4-BE49-F238E27FC236}">
                <a16:creationId xmlns:a16="http://schemas.microsoft.com/office/drawing/2014/main" id="{78567E86-B262-4684-B3BB-5FC6C5990FF5}"/>
              </a:ext>
            </a:extLst>
          </p:cNvPr>
          <p:cNvSpPr>
            <a:spLocks noGrp="1"/>
          </p:cNvSpPr>
          <p:nvPr>
            <p:ph type="body" sz="quarter" idx="15"/>
          </p:nvPr>
        </p:nvSpPr>
        <p:spPr>
          <a:xfrm>
            <a:off x="763775" y="4548249"/>
            <a:ext cx="4640263" cy="1163576"/>
          </a:xfrm>
        </p:spPr>
        <p:txBody>
          <a:bodyPr>
            <a:noAutofit/>
          </a:bodyPr>
          <a:lstStyle>
            <a:lvl1pPr marL="0" indent="0">
              <a:buNone/>
              <a:defRPr sz="2000" i="1">
                <a:solidFill>
                  <a:schemeClr val="bg1"/>
                </a:solidFill>
                <a:latin typeface="Baskerville" panose="02020502070401020303" pitchFamily="18" charset="0"/>
                <a:ea typeface="Baskerville" panose="02020502070401020303" pitchFamily="18" charset="0"/>
              </a:defRPr>
            </a:lvl1pPr>
            <a:lvl2pPr marL="457200" indent="0">
              <a:buNone/>
              <a:defRPr sz="1400" i="1">
                <a:solidFill>
                  <a:schemeClr val="bg1"/>
                </a:solidFill>
                <a:latin typeface="Baskerville" panose="02020502070401020303" pitchFamily="18" charset="0"/>
                <a:ea typeface="Baskerville" panose="02020502070401020303" pitchFamily="18" charset="0"/>
              </a:defRPr>
            </a:lvl2pPr>
            <a:lvl3pPr marL="914400" indent="0">
              <a:buNone/>
              <a:defRPr sz="1400" i="1">
                <a:solidFill>
                  <a:schemeClr val="bg1"/>
                </a:solidFill>
                <a:latin typeface="Baskerville" panose="02020502070401020303" pitchFamily="18" charset="0"/>
                <a:ea typeface="Baskerville" panose="02020502070401020303" pitchFamily="18" charset="0"/>
              </a:defRPr>
            </a:lvl3pPr>
            <a:lvl4pPr marL="1371600" indent="0">
              <a:buNone/>
              <a:defRPr sz="1400" i="1">
                <a:solidFill>
                  <a:schemeClr val="bg1"/>
                </a:solidFill>
                <a:latin typeface="Baskerville" panose="02020502070401020303" pitchFamily="18" charset="0"/>
                <a:ea typeface="Baskerville" panose="02020502070401020303" pitchFamily="18" charset="0"/>
              </a:defRPr>
            </a:lvl4pPr>
            <a:lvl5pPr marL="1828800" indent="0">
              <a:buNone/>
              <a:defRPr sz="1400" i="1">
                <a:solidFill>
                  <a:schemeClr val="bg1"/>
                </a:solidFill>
                <a:latin typeface="Baskerville" panose="02020502070401020303" pitchFamily="18" charset="0"/>
                <a:ea typeface="Baskerville" panose="02020502070401020303" pitchFamily="18" charset="0"/>
              </a:defRPr>
            </a:lvl5pPr>
          </a:lstStyle>
          <a:p>
            <a:pPr lvl="0"/>
            <a:r>
              <a:rPr lang="en-GB"/>
              <a:t>Click to edit Master text styles</a:t>
            </a:r>
          </a:p>
        </p:txBody>
      </p:sp>
      <p:sp>
        <p:nvSpPr>
          <p:cNvPr id="20" name="Text Placeholder 19">
            <a:extLst>
              <a:ext uri="{FF2B5EF4-FFF2-40B4-BE49-F238E27FC236}">
                <a16:creationId xmlns:a16="http://schemas.microsoft.com/office/drawing/2014/main" id="{4432CC67-1365-E99A-A1AF-485201A120A2}"/>
              </a:ext>
            </a:extLst>
          </p:cNvPr>
          <p:cNvSpPr>
            <a:spLocks noGrp="1"/>
          </p:cNvSpPr>
          <p:nvPr>
            <p:ph type="body" sz="quarter" idx="16" hasCustomPrompt="1"/>
          </p:nvPr>
        </p:nvSpPr>
        <p:spPr>
          <a:xfrm>
            <a:off x="10164763" y="5878285"/>
            <a:ext cx="1537548" cy="260577"/>
          </a:xfrm>
        </p:spPr>
        <p:txBody>
          <a:bodyPr>
            <a:noAutofit/>
          </a:bodyPr>
          <a:lstStyle>
            <a:lvl1pPr marL="0" indent="0" algn="r">
              <a:buNone/>
              <a:defRPr sz="1000" b="1">
                <a:solidFill>
                  <a:schemeClr val="bg1"/>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en-GB"/>
              <a:t>Publication date</a:t>
            </a:r>
          </a:p>
        </p:txBody>
      </p:sp>
      <p:sp>
        <p:nvSpPr>
          <p:cNvPr id="22" name="Text Placeholder 21">
            <a:extLst>
              <a:ext uri="{FF2B5EF4-FFF2-40B4-BE49-F238E27FC236}">
                <a16:creationId xmlns:a16="http://schemas.microsoft.com/office/drawing/2014/main" id="{5BCF271F-8F6F-7C6E-8BD8-A0E4F3CD0D0C}"/>
              </a:ext>
            </a:extLst>
          </p:cNvPr>
          <p:cNvSpPr>
            <a:spLocks noGrp="1"/>
          </p:cNvSpPr>
          <p:nvPr>
            <p:ph type="body" sz="quarter" idx="17"/>
          </p:nvPr>
        </p:nvSpPr>
        <p:spPr>
          <a:xfrm>
            <a:off x="763588" y="5878513"/>
            <a:ext cx="4640262" cy="392112"/>
          </a:xfrm>
        </p:spPr>
        <p:txBody>
          <a:bodyPr>
            <a:noAutofit/>
          </a:bodyPr>
          <a:lstStyle>
            <a:lvl1pPr marL="0" indent="0">
              <a:buNone/>
              <a:defRPr sz="1000" b="1">
                <a:solidFill>
                  <a:schemeClr val="bg1"/>
                </a:solidFill>
              </a:defRPr>
            </a:lvl1pPr>
            <a:lvl2pPr marL="457200" indent="0">
              <a:buNone/>
              <a:defRPr sz="1000" b="1">
                <a:solidFill>
                  <a:schemeClr val="bg1"/>
                </a:solidFill>
              </a:defRPr>
            </a:lvl2pPr>
            <a:lvl3pPr marL="914400" indent="0">
              <a:buNone/>
              <a:defRPr sz="1000" b="1">
                <a:solidFill>
                  <a:schemeClr val="bg1"/>
                </a:solidFill>
              </a:defRPr>
            </a:lvl3pPr>
            <a:lvl4pPr marL="1371600" indent="0">
              <a:buNone/>
              <a:defRPr sz="1000" b="1">
                <a:solidFill>
                  <a:schemeClr val="bg1"/>
                </a:solidFill>
              </a:defRPr>
            </a:lvl4pPr>
            <a:lvl5pPr marL="1828800" indent="0">
              <a:buNone/>
              <a:defRPr sz="1000" b="1">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090566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ver Page">
    <p:bg>
      <p:bgPr>
        <a:solidFill>
          <a:schemeClr val="accent6">
            <a:alpha val="0"/>
          </a:schemeClr>
        </a:solidFill>
        <a:effectLst/>
      </p:bgPr>
    </p:bg>
    <p:spTree>
      <p:nvGrpSpPr>
        <p:cNvPr id="1" name=""/>
        <p:cNvGrpSpPr/>
        <p:nvPr/>
      </p:nvGrpSpPr>
      <p:grpSpPr>
        <a:xfrm>
          <a:off x="0" y="0"/>
          <a:ext cx="0" cy="0"/>
          <a:chOff x="0" y="0"/>
          <a:chExt cx="0" cy="0"/>
        </a:xfrm>
      </p:grpSpPr>
      <p:pic>
        <p:nvPicPr>
          <p:cNvPr id="3" name="Picture 2" descr="A person and person looking at hexagons&#10;&#10;Description automatically generated">
            <a:extLst>
              <a:ext uri="{FF2B5EF4-FFF2-40B4-BE49-F238E27FC236}">
                <a16:creationId xmlns:a16="http://schemas.microsoft.com/office/drawing/2014/main" id="{C690AA4E-075D-B16D-50E9-40AD42E21E07}"/>
              </a:ext>
            </a:extLst>
          </p:cNvPr>
          <p:cNvPicPr>
            <a:picLocks noChangeAspect="1"/>
          </p:cNvPicPr>
          <p:nvPr/>
        </p:nvPicPr>
        <p:blipFill>
          <a:blip r:embed="rId2">
            <a:extLst>
              <a:ext uri="{28A0092B-C50C-407E-A947-70E740481C1C}">
                <a14:useLocalDpi xmlns:a14="http://schemas.microsoft.com/office/drawing/2010/main"/>
              </a:ext>
            </a:extLst>
          </a:blip>
          <a:srcRect r="1250"/>
          <a:stretch/>
        </p:blipFill>
        <p:spPr>
          <a:xfrm>
            <a:off x="3222498" y="1480171"/>
            <a:ext cx="8969502" cy="5109210"/>
          </a:xfrm>
          <a:prstGeom prst="rect">
            <a:avLst/>
          </a:prstGeom>
        </p:spPr>
      </p:pic>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480060" y="2634765"/>
            <a:ext cx="4389120" cy="1297129"/>
          </a:xfrm>
          <a:effectLst/>
        </p:spPr>
        <p:txBody>
          <a:bodyPr anchor="t">
            <a:normAutofit/>
          </a:bodyPr>
          <a:lstStyle>
            <a:lvl1pPr algn="l">
              <a:defRPr sz="3600" b="1" i="0">
                <a:solidFill>
                  <a:schemeClr val="tx2"/>
                </a:solidFill>
                <a:latin typeface="Poppins SemiBold" pitchFamily="2" charset="77"/>
                <a:cs typeface="Poppins SemiBold"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480060" y="4130857"/>
            <a:ext cx="3040380" cy="879287"/>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logo with a black background&#10;&#10;Description automatically generated">
            <a:extLst>
              <a:ext uri="{FF2B5EF4-FFF2-40B4-BE49-F238E27FC236}">
                <a16:creationId xmlns:a16="http://schemas.microsoft.com/office/drawing/2014/main" id="{C404FE81-5F85-B0D3-C7D2-CFEC811A249D}"/>
              </a:ext>
            </a:extLst>
          </p:cNvPr>
          <p:cNvPicPr>
            <a:picLocks noChangeAspect="1"/>
          </p:cNvPicPr>
          <p:nvPr/>
        </p:nvPicPr>
        <p:blipFill>
          <a:blip r:embed="rId3">
            <a:extLst>
              <a:ext uri="{28A0092B-C50C-407E-A947-70E740481C1C}">
                <a14:useLocalDpi xmlns:a14="http://schemas.microsoft.com/office/drawing/2010/main"/>
              </a:ext>
            </a:extLst>
          </a:blip>
          <a:srcRect b="11376"/>
          <a:stretch/>
        </p:blipFill>
        <p:spPr>
          <a:xfrm>
            <a:off x="480061" y="611681"/>
            <a:ext cx="1890678" cy="1399999"/>
          </a:xfrm>
          <a:prstGeom prst="rect">
            <a:avLst/>
          </a:prstGeom>
        </p:spPr>
      </p:pic>
      <p:pic>
        <p:nvPicPr>
          <p:cNvPr id="11" name="Picture 10" descr="A blue and black logo&#10;&#10;Description automatically generated">
            <a:extLst>
              <a:ext uri="{FF2B5EF4-FFF2-40B4-BE49-F238E27FC236}">
                <a16:creationId xmlns:a16="http://schemas.microsoft.com/office/drawing/2014/main" id="{A33CBE24-1B0A-AA6F-D6B2-C9CA9411F291}"/>
              </a:ext>
            </a:extLst>
          </p:cNvPr>
          <p:cNvPicPr>
            <a:picLocks noChangeAspect="1"/>
          </p:cNvPicPr>
          <p:nvPr/>
        </p:nvPicPr>
        <p:blipFill>
          <a:blip r:embed="rId4"/>
          <a:stretch>
            <a:fillRect/>
          </a:stretch>
        </p:blipFill>
        <p:spPr>
          <a:xfrm>
            <a:off x="475036" y="6174460"/>
            <a:ext cx="1890678" cy="305346"/>
          </a:xfrm>
          <a:prstGeom prst="rect">
            <a:avLst/>
          </a:prstGeom>
        </p:spPr>
      </p:pic>
    </p:spTree>
    <p:extLst>
      <p:ext uri="{BB962C8B-B14F-4D97-AF65-F5344CB8AC3E}">
        <p14:creationId xmlns:p14="http://schemas.microsoft.com/office/powerpoint/2010/main" val="4111434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Cover Page">
    <p:bg>
      <p:bgPr>
        <a:solidFill>
          <a:schemeClr val="accent6">
            <a:alpha val="0"/>
          </a:schemeClr>
        </a:solidFill>
        <a:effectLst/>
      </p:bgPr>
    </p:bg>
    <p:spTree>
      <p:nvGrpSpPr>
        <p:cNvPr id="1" name=""/>
        <p:cNvGrpSpPr/>
        <p:nvPr/>
      </p:nvGrpSpPr>
      <p:grpSpPr>
        <a:xfrm>
          <a:off x="0" y="0"/>
          <a:ext cx="0" cy="0"/>
          <a:chOff x="0" y="0"/>
          <a:chExt cx="0" cy="0"/>
        </a:xfrm>
      </p:grpSpPr>
      <p:pic>
        <p:nvPicPr>
          <p:cNvPr id="14" name="Picture 13" descr="A person holding a tablet&#10;&#10;Description automatically generated">
            <a:extLst>
              <a:ext uri="{FF2B5EF4-FFF2-40B4-BE49-F238E27FC236}">
                <a16:creationId xmlns:a16="http://schemas.microsoft.com/office/drawing/2014/main" id="{3E736C32-B815-C644-51F5-4665C46F54A4}"/>
              </a:ext>
            </a:extLst>
          </p:cNvPr>
          <p:cNvPicPr>
            <a:picLocks noChangeAspect="1"/>
          </p:cNvPicPr>
          <p:nvPr/>
        </p:nvPicPr>
        <p:blipFill>
          <a:blip r:embed="rId2"/>
          <a:stretch>
            <a:fillRect/>
          </a:stretch>
        </p:blipFill>
        <p:spPr>
          <a:xfrm>
            <a:off x="0" y="0"/>
            <a:ext cx="12192000" cy="6858000"/>
          </a:xfrm>
          <a:prstGeom prst="rect">
            <a:avLst/>
          </a:prstGeom>
        </p:spPr>
      </p:pic>
      <p:pic>
        <p:nvPicPr>
          <p:cNvPr id="18" name="Picture 17" descr="A white text on a black background&#10;&#10;Description automatically generated">
            <a:extLst>
              <a:ext uri="{FF2B5EF4-FFF2-40B4-BE49-F238E27FC236}">
                <a16:creationId xmlns:a16="http://schemas.microsoft.com/office/drawing/2014/main" id="{B5DCB771-07D1-67B3-6382-6485C0A7ED7A}"/>
              </a:ext>
            </a:extLst>
          </p:cNvPr>
          <p:cNvPicPr>
            <a:picLocks noChangeAspect="1"/>
          </p:cNvPicPr>
          <p:nvPr/>
        </p:nvPicPr>
        <p:blipFill>
          <a:blip r:embed="rId3"/>
          <a:stretch>
            <a:fillRect/>
          </a:stretch>
        </p:blipFill>
        <p:spPr>
          <a:xfrm>
            <a:off x="475036" y="6174460"/>
            <a:ext cx="1890678" cy="305346"/>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5E46BD57-5045-DDB8-B975-957FA9BEC3BE}"/>
              </a:ext>
            </a:extLst>
          </p:cNvPr>
          <p:cNvPicPr>
            <a:picLocks noChangeAspect="1"/>
          </p:cNvPicPr>
          <p:nvPr/>
        </p:nvPicPr>
        <p:blipFill>
          <a:blip r:embed="rId4">
            <a:extLst>
              <a:ext uri="{28A0092B-C50C-407E-A947-70E740481C1C}">
                <a14:useLocalDpi xmlns:a14="http://schemas.microsoft.com/office/drawing/2010/main"/>
              </a:ext>
            </a:extLst>
          </a:blip>
          <a:srcRect b="11429"/>
          <a:stretch/>
        </p:blipFill>
        <p:spPr>
          <a:xfrm>
            <a:off x="475036" y="611681"/>
            <a:ext cx="1890678" cy="1356575"/>
          </a:xfrm>
          <a:prstGeom prst="rect">
            <a:avLst/>
          </a:prstGeom>
        </p:spPr>
      </p:pic>
      <p:sp>
        <p:nvSpPr>
          <p:cNvPr id="3" name="Title 1">
            <a:extLst>
              <a:ext uri="{FF2B5EF4-FFF2-40B4-BE49-F238E27FC236}">
                <a16:creationId xmlns:a16="http://schemas.microsoft.com/office/drawing/2014/main" id="{88FDE359-9EB2-B323-B12D-8CB204E74D4A}"/>
              </a:ext>
            </a:extLst>
          </p:cNvPr>
          <p:cNvSpPr>
            <a:spLocks noGrp="1"/>
          </p:cNvSpPr>
          <p:nvPr>
            <p:ph type="ctrTitle"/>
          </p:nvPr>
        </p:nvSpPr>
        <p:spPr>
          <a:xfrm>
            <a:off x="480060" y="3337560"/>
            <a:ext cx="11098530" cy="594334"/>
          </a:xfrm>
          <a:effectLst/>
        </p:spPr>
        <p:txBody>
          <a:bodyPr anchor="t">
            <a:normAutofit/>
          </a:bodyPr>
          <a:lstStyle>
            <a:lvl1pPr algn="l">
              <a:defRPr sz="3600" b="1" i="0">
                <a:solidFill>
                  <a:schemeClr val="bg1"/>
                </a:solidFill>
                <a:latin typeface="Poppins SemiBold" pitchFamily="2" charset="77"/>
                <a:cs typeface="Poppins SemiBold"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8D9FC01F-C5F5-390E-0887-40D5F93D8162}"/>
              </a:ext>
            </a:extLst>
          </p:cNvPr>
          <p:cNvSpPr>
            <a:spLocks noGrp="1"/>
          </p:cNvSpPr>
          <p:nvPr>
            <p:ph type="subTitle" idx="1"/>
          </p:nvPr>
        </p:nvSpPr>
        <p:spPr>
          <a:xfrm>
            <a:off x="480060" y="4130857"/>
            <a:ext cx="7612380" cy="879287"/>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5216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Cover Page">
    <p:bg>
      <p:bgPr>
        <a:solidFill>
          <a:schemeClr val="accent6">
            <a:alpha val="0"/>
          </a:schemeClr>
        </a:solidFill>
        <a:effectLst/>
      </p:bgPr>
    </p:bg>
    <p:spTree>
      <p:nvGrpSpPr>
        <p:cNvPr id="1" name=""/>
        <p:cNvGrpSpPr/>
        <p:nvPr/>
      </p:nvGrpSpPr>
      <p:grpSpPr>
        <a:xfrm>
          <a:off x="0" y="0"/>
          <a:ext cx="0" cy="0"/>
          <a:chOff x="0" y="0"/>
          <a:chExt cx="0" cy="0"/>
        </a:xfrm>
      </p:grpSpPr>
      <p:pic>
        <p:nvPicPr>
          <p:cNvPr id="13" name="Picture 12" descr="A group of people sitting around a table with papers and laptops&#10;&#10;Description automatically generated">
            <a:extLst>
              <a:ext uri="{FF2B5EF4-FFF2-40B4-BE49-F238E27FC236}">
                <a16:creationId xmlns:a16="http://schemas.microsoft.com/office/drawing/2014/main" id="{A53A39DC-2539-11FA-DF72-EFBDA160D66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5FB07564-2CF6-A918-7D27-E17375C0A6E8}"/>
              </a:ext>
            </a:extLst>
          </p:cNvPr>
          <p:cNvPicPr>
            <a:picLocks noChangeAspect="1"/>
          </p:cNvPicPr>
          <p:nvPr/>
        </p:nvPicPr>
        <p:blipFill>
          <a:blip r:embed="rId3"/>
          <a:stretch>
            <a:fillRect/>
          </a:stretch>
        </p:blipFill>
        <p:spPr>
          <a:xfrm>
            <a:off x="566476" y="6174460"/>
            <a:ext cx="1890678" cy="305346"/>
          </a:xfrm>
          <a:prstGeom prst="rect">
            <a:avLst/>
          </a:prstGeom>
        </p:spPr>
      </p:pic>
      <p:pic>
        <p:nvPicPr>
          <p:cNvPr id="4" name="Picture 3" descr="A black and white logo&#10;&#10;Description automatically generated">
            <a:extLst>
              <a:ext uri="{FF2B5EF4-FFF2-40B4-BE49-F238E27FC236}">
                <a16:creationId xmlns:a16="http://schemas.microsoft.com/office/drawing/2014/main" id="{400610D8-16E8-EEF9-7891-F473677D29AA}"/>
              </a:ext>
            </a:extLst>
          </p:cNvPr>
          <p:cNvPicPr>
            <a:picLocks noChangeAspect="1"/>
          </p:cNvPicPr>
          <p:nvPr/>
        </p:nvPicPr>
        <p:blipFill>
          <a:blip r:embed="rId4">
            <a:extLst>
              <a:ext uri="{28A0092B-C50C-407E-A947-70E740481C1C}">
                <a14:useLocalDpi xmlns:a14="http://schemas.microsoft.com/office/drawing/2010/main"/>
              </a:ext>
            </a:extLst>
          </a:blip>
          <a:srcRect b="11429"/>
          <a:stretch/>
        </p:blipFill>
        <p:spPr>
          <a:xfrm>
            <a:off x="566476" y="611681"/>
            <a:ext cx="1890678" cy="1356575"/>
          </a:xfrm>
          <a:prstGeom prst="rect">
            <a:avLst/>
          </a:prstGeom>
        </p:spPr>
      </p:pic>
      <p:sp>
        <p:nvSpPr>
          <p:cNvPr id="5" name="Title 1">
            <a:extLst>
              <a:ext uri="{FF2B5EF4-FFF2-40B4-BE49-F238E27FC236}">
                <a16:creationId xmlns:a16="http://schemas.microsoft.com/office/drawing/2014/main" id="{300EAC9C-E163-6919-5A96-E80CB3AA900B}"/>
              </a:ext>
            </a:extLst>
          </p:cNvPr>
          <p:cNvSpPr>
            <a:spLocks noGrp="1"/>
          </p:cNvSpPr>
          <p:nvPr>
            <p:ph type="ctrTitle"/>
          </p:nvPr>
        </p:nvSpPr>
        <p:spPr>
          <a:xfrm>
            <a:off x="480060" y="3337560"/>
            <a:ext cx="11098530" cy="594334"/>
          </a:xfrm>
          <a:effectLst/>
        </p:spPr>
        <p:txBody>
          <a:bodyPr anchor="t">
            <a:normAutofit/>
          </a:bodyPr>
          <a:lstStyle>
            <a:lvl1pPr algn="l">
              <a:defRPr sz="3600" b="1" i="0">
                <a:solidFill>
                  <a:schemeClr val="bg1"/>
                </a:solidFill>
                <a:latin typeface="Poppins SemiBold" pitchFamily="2" charset="77"/>
                <a:cs typeface="Poppins SemiBold" pitchFamily="2" charset="77"/>
              </a:defRPr>
            </a:lvl1pPr>
          </a:lstStyle>
          <a:p>
            <a:r>
              <a:rPr lang="en-US"/>
              <a:t>Click to edit Master title style</a:t>
            </a:r>
          </a:p>
        </p:txBody>
      </p:sp>
      <p:sp>
        <p:nvSpPr>
          <p:cNvPr id="6" name="Subtitle 2">
            <a:extLst>
              <a:ext uri="{FF2B5EF4-FFF2-40B4-BE49-F238E27FC236}">
                <a16:creationId xmlns:a16="http://schemas.microsoft.com/office/drawing/2014/main" id="{97FD7E1F-2792-77CF-E038-4C21960914EF}"/>
              </a:ext>
            </a:extLst>
          </p:cNvPr>
          <p:cNvSpPr>
            <a:spLocks noGrp="1"/>
          </p:cNvSpPr>
          <p:nvPr>
            <p:ph type="subTitle" idx="1"/>
          </p:nvPr>
        </p:nvSpPr>
        <p:spPr>
          <a:xfrm>
            <a:off x="480060" y="4130857"/>
            <a:ext cx="7612380" cy="879287"/>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40436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Cover Page">
    <p:bg>
      <p:bgPr>
        <a:solidFill>
          <a:schemeClr val="accent6">
            <a:alpha val="0"/>
          </a:schemeClr>
        </a:solidFill>
        <a:effectLst/>
      </p:bgPr>
    </p:bg>
    <p:spTree>
      <p:nvGrpSpPr>
        <p:cNvPr id="1" name=""/>
        <p:cNvGrpSpPr/>
        <p:nvPr/>
      </p:nvGrpSpPr>
      <p:grpSpPr>
        <a:xfrm>
          <a:off x="0" y="0"/>
          <a:ext cx="0" cy="0"/>
          <a:chOff x="0" y="0"/>
          <a:chExt cx="0" cy="0"/>
        </a:xfrm>
      </p:grpSpPr>
      <p:pic>
        <p:nvPicPr>
          <p:cNvPr id="13" name="Picture 12" descr="A person holding a tablet&#10;&#10;Description automatically generated">
            <a:extLst>
              <a:ext uri="{FF2B5EF4-FFF2-40B4-BE49-F238E27FC236}">
                <a16:creationId xmlns:a16="http://schemas.microsoft.com/office/drawing/2014/main" id="{6635BF3C-79FE-CB2C-D199-8CCF09B863A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7C31E1FF-6FDF-89B6-E36F-E37322729733}"/>
              </a:ext>
            </a:extLst>
          </p:cNvPr>
          <p:cNvPicPr>
            <a:picLocks noChangeAspect="1"/>
          </p:cNvPicPr>
          <p:nvPr/>
        </p:nvPicPr>
        <p:blipFill>
          <a:blip r:embed="rId3"/>
          <a:stretch>
            <a:fillRect/>
          </a:stretch>
        </p:blipFill>
        <p:spPr>
          <a:xfrm>
            <a:off x="475036" y="6174460"/>
            <a:ext cx="1890678" cy="305346"/>
          </a:xfrm>
          <a:prstGeom prst="rect">
            <a:avLst/>
          </a:prstGeom>
        </p:spPr>
      </p:pic>
      <p:pic>
        <p:nvPicPr>
          <p:cNvPr id="4" name="Picture 3" descr="A black and white logo&#10;&#10;Description automatically generated">
            <a:extLst>
              <a:ext uri="{FF2B5EF4-FFF2-40B4-BE49-F238E27FC236}">
                <a16:creationId xmlns:a16="http://schemas.microsoft.com/office/drawing/2014/main" id="{E8E21A7F-5C25-9FB8-82A0-46927FB8D38C}"/>
              </a:ext>
            </a:extLst>
          </p:cNvPr>
          <p:cNvPicPr>
            <a:picLocks noChangeAspect="1"/>
          </p:cNvPicPr>
          <p:nvPr/>
        </p:nvPicPr>
        <p:blipFill>
          <a:blip r:embed="rId4">
            <a:extLst>
              <a:ext uri="{28A0092B-C50C-407E-A947-70E740481C1C}">
                <a14:useLocalDpi xmlns:a14="http://schemas.microsoft.com/office/drawing/2010/main"/>
              </a:ext>
            </a:extLst>
          </a:blip>
          <a:srcRect b="11429"/>
          <a:stretch/>
        </p:blipFill>
        <p:spPr>
          <a:xfrm>
            <a:off x="475036" y="611681"/>
            <a:ext cx="1890678" cy="1356575"/>
          </a:xfrm>
          <a:prstGeom prst="rect">
            <a:avLst/>
          </a:prstGeom>
        </p:spPr>
      </p:pic>
      <p:sp>
        <p:nvSpPr>
          <p:cNvPr id="5" name="Title 1">
            <a:extLst>
              <a:ext uri="{FF2B5EF4-FFF2-40B4-BE49-F238E27FC236}">
                <a16:creationId xmlns:a16="http://schemas.microsoft.com/office/drawing/2014/main" id="{B65A97A5-47A8-3CDE-AD84-7BB9AB276711}"/>
              </a:ext>
            </a:extLst>
          </p:cNvPr>
          <p:cNvSpPr>
            <a:spLocks noGrp="1"/>
          </p:cNvSpPr>
          <p:nvPr>
            <p:ph type="ctrTitle"/>
          </p:nvPr>
        </p:nvSpPr>
        <p:spPr>
          <a:xfrm>
            <a:off x="480060" y="3337560"/>
            <a:ext cx="11098530" cy="594334"/>
          </a:xfrm>
          <a:effectLst/>
        </p:spPr>
        <p:txBody>
          <a:bodyPr anchor="t">
            <a:normAutofit/>
          </a:bodyPr>
          <a:lstStyle>
            <a:lvl1pPr algn="l">
              <a:defRPr sz="3600" b="1" i="0">
                <a:solidFill>
                  <a:schemeClr val="bg1"/>
                </a:solidFill>
                <a:latin typeface="Poppins SemiBold" pitchFamily="2" charset="77"/>
                <a:cs typeface="Poppins SemiBold" pitchFamily="2" charset="77"/>
              </a:defRPr>
            </a:lvl1pPr>
          </a:lstStyle>
          <a:p>
            <a:r>
              <a:rPr lang="en-US"/>
              <a:t>Click to edit Master title style</a:t>
            </a:r>
          </a:p>
        </p:txBody>
      </p:sp>
      <p:sp>
        <p:nvSpPr>
          <p:cNvPr id="6" name="Subtitle 2">
            <a:extLst>
              <a:ext uri="{FF2B5EF4-FFF2-40B4-BE49-F238E27FC236}">
                <a16:creationId xmlns:a16="http://schemas.microsoft.com/office/drawing/2014/main" id="{F5196D6E-DD7C-117C-0F2F-852EF41142AC}"/>
              </a:ext>
            </a:extLst>
          </p:cNvPr>
          <p:cNvSpPr>
            <a:spLocks noGrp="1"/>
          </p:cNvSpPr>
          <p:nvPr>
            <p:ph type="subTitle" idx="1"/>
          </p:nvPr>
        </p:nvSpPr>
        <p:spPr>
          <a:xfrm>
            <a:off x="480060" y="4130857"/>
            <a:ext cx="7612380" cy="879287"/>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1910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33" y="707054"/>
            <a:ext cx="2323208" cy="375200"/>
          </a:xfrm>
          <a:prstGeom prst="rect">
            <a:avLst/>
          </a:prstGeom>
        </p:spPr>
      </p:pic>
    </p:spTree>
    <p:extLst>
      <p:ext uri="{BB962C8B-B14F-4D97-AF65-F5344CB8AC3E}">
        <p14:creationId xmlns:p14="http://schemas.microsoft.com/office/powerpoint/2010/main" val="4133228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33" y="707054"/>
            <a:ext cx="2323208" cy="375200"/>
          </a:xfrm>
          <a:prstGeom prst="rect">
            <a:avLst/>
          </a:prstGeom>
        </p:spPr>
      </p:pic>
    </p:spTree>
    <p:extLst>
      <p:ext uri="{BB962C8B-B14F-4D97-AF65-F5344CB8AC3E}">
        <p14:creationId xmlns:p14="http://schemas.microsoft.com/office/powerpoint/2010/main" val="49554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373660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7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074461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ver Page - Add Image &amp; reduce transparency">
    <p:bg>
      <p:bgPr>
        <a:gradFill>
          <a:gsLst>
            <a:gs pos="64000">
              <a:srgbClr val="05A69D"/>
            </a:gs>
            <a:gs pos="100000">
              <a:srgbClr val="A5CD2A"/>
            </a:gs>
            <a:gs pos="22000">
              <a:srgbClr val="007E78"/>
            </a:gs>
          </a:gsLst>
          <a:lin ang="18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0207E02-4BB4-126E-78F6-D8B47EF30C93}"/>
              </a:ext>
            </a:extLst>
          </p:cNvPr>
          <p:cNvSpPr>
            <a:spLocks noGrp="1"/>
          </p:cNvSpPr>
          <p:nvPr>
            <p:ph type="pic" idx="10"/>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rgbClr val="EFF9F5"/>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601035"/>
          </a:xfrm>
          <a:effectLst/>
        </p:spPr>
        <p:txBody>
          <a:bodyPr anchor="t">
            <a:normAutofit/>
          </a:bodyPr>
          <a:lstStyle>
            <a:lvl1pPr algn="l">
              <a:defRPr sz="3600" b="0" i="0">
                <a:solidFill>
                  <a:srgbClr val="E0DC01"/>
                </a:solidFill>
                <a:latin typeface="Poppins Light" pitchFamily="2" charset="77"/>
                <a:cs typeface="Poppins Light"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39836" y="707054"/>
            <a:ext cx="2323201" cy="375199"/>
          </a:xfrm>
          <a:prstGeom prst="rect">
            <a:avLst/>
          </a:prstGeom>
        </p:spPr>
      </p:pic>
    </p:spTree>
    <p:extLst>
      <p:ext uri="{BB962C8B-B14F-4D97-AF65-F5344CB8AC3E}">
        <p14:creationId xmlns:p14="http://schemas.microsoft.com/office/powerpoint/2010/main" val="1965283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8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1" y="5906086"/>
            <a:ext cx="12192001"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 y="2749066"/>
            <a:ext cx="12192000" cy="766072"/>
          </a:xfrm>
          <a:effectLst/>
        </p:spPr>
        <p:txBody>
          <a:bodyPr anchor="t">
            <a:normAutofit/>
          </a:bodyPr>
          <a:lstStyle>
            <a:lvl1pPr algn="ctr">
              <a:defRPr sz="3600" b="0" i="0">
                <a:solidFill>
                  <a:srgbClr val="DFDC00"/>
                </a:solidFill>
                <a:latin typeface="Poppins Light" pitchFamily="2" charset="77"/>
                <a:cs typeface="Poppins Light"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 y="4127053"/>
            <a:ext cx="12192000" cy="1572906"/>
          </a:xfrm>
        </p:spPr>
        <p:txBody>
          <a:bodyPr>
            <a:normAutofit/>
          </a:bodyPr>
          <a:lstStyle>
            <a:lvl1pPr marL="0" indent="0" algn="ctr">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2761860"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833" y="707054"/>
            <a:ext cx="2323208" cy="375200"/>
          </a:xfrm>
          <a:prstGeom prst="rect">
            <a:avLst/>
          </a:prstGeom>
        </p:spPr>
      </p:pic>
    </p:spTree>
    <p:extLst>
      <p:ext uri="{BB962C8B-B14F-4D97-AF65-F5344CB8AC3E}">
        <p14:creationId xmlns:p14="http://schemas.microsoft.com/office/powerpoint/2010/main" val="3546012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4836" y="5889902"/>
            <a:ext cx="12196836" cy="307777"/>
          </a:xfrm>
          <a:prstGeom prst="rect">
            <a:avLst/>
          </a:prstGeom>
        </p:spPr>
        <p:txBody>
          <a:bodyPr wrap="square">
            <a:spAutoFit/>
          </a:bodyPr>
          <a:lstStyle/>
          <a:p>
            <a:pPr algn="ctr">
              <a:lnSpc>
                <a:spcPct val="100000"/>
              </a:lnSpc>
            </a:pPr>
            <a:r>
              <a:rPr lang="en-GB" sz="1400">
                <a:solidFill>
                  <a:srgbClr val="3A474D"/>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2418" y="2749066"/>
            <a:ext cx="12192000" cy="766072"/>
          </a:xfrm>
          <a:effectLst/>
        </p:spPr>
        <p:txBody>
          <a:bodyPr anchor="t">
            <a:normAutofit/>
          </a:bodyPr>
          <a:lstStyle>
            <a:lvl1pPr algn="ctr">
              <a:defRPr sz="3600" b="0" i="0">
                <a:solidFill>
                  <a:srgbClr val="3A474D"/>
                </a:solidFill>
                <a:latin typeface="Poppins Light" pitchFamily="2" charset="77"/>
                <a:cs typeface="Poppins Light" pitchFamily="2" charset="77"/>
              </a:defRPr>
            </a:lvl1pPr>
          </a:lstStyle>
          <a:p>
            <a:r>
              <a:rPr lang="en-US"/>
              <a:t>Click to edit Master title style</a:t>
            </a:r>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4836" y="4127053"/>
            <a:ext cx="12196836" cy="614880"/>
          </a:xfrm>
        </p:spPr>
        <p:txBody>
          <a:bodyPr>
            <a:normAutofit/>
          </a:bodyPr>
          <a:lstStyle>
            <a:lvl1pPr marL="0" indent="0" algn="ctr">
              <a:buNone/>
              <a:defRPr sz="2000">
                <a:solidFill>
                  <a:srgbClr val="007E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2418762" y="3827315"/>
            <a:ext cx="7349640"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9833" y="707054"/>
            <a:ext cx="2323208" cy="375199"/>
          </a:xfrm>
          <a:prstGeom prst="rect">
            <a:avLst/>
          </a:prstGeom>
        </p:spPr>
      </p:pic>
    </p:spTree>
    <p:extLst>
      <p:ext uri="{BB962C8B-B14F-4D97-AF65-F5344CB8AC3E}">
        <p14:creationId xmlns:p14="http://schemas.microsoft.com/office/powerpoint/2010/main" val="2324112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0_Cover P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39836" y="707054"/>
            <a:ext cx="2323201" cy="375199"/>
          </a:xfrm>
          <a:prstGeom prst="rect">
            <a:avLst/>
          </a:prstGeom>
        </p:spPr>
      </p:pic>
      <p:sp>
        <p:nvSpPr>
          <p:cNvPr id="2" name="Rectangle 1">
            <a:extLst>
              <a:ext uri="{FF2B5EF4-FFF2-40B4-BE49-F238E27FC236}">
                <a16:creationId xmlns:a16="http://schemas.microsoft.com/office/drawing/2014/main" id="{8E98950E-829E-6FC4-63F3-CB5AA45AD2EE}"/>
              </a:ext>
            </a:extLst>
          </p:cNvPr>
          <p:cNvSpPr/>
          <p:nvPr/>
        </p:nvSpPr>
        <p:spPr>
          <a:xfrm>
            <a:off x="-1" y="5906086"/>
            <a:ext cx="12192001"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3" name="Title 1">
            <a:extLst>
              <a:ext uri="{FF2B5EF4-FFF2-40B4-BE49-F238E27FC236}">
                <a16:creationId xmlns:a16="http://schemas.microsoft.com/office/drawing/2014/main" id="{57ABD170-ABB3-0825-4D4F-28539386ED6E}"/>
              </a:ext>
            </a:extLst>
          </p:cNvPr>
          <p:cNvSpPr>
            <a:spLocks noGrp="1"/>
          </p:cNvSpPr>
          <p:nvPr>
            <p:ph type="ctrTitle"/>
          </p:nvPr>
        </p:nvSpPr>
        <p:spPr>
          <a:xfrm>
            <a:off x="-1" y="2749066"/>
            <a:ext cx="12192000" cy="766072"/>
          </a:xfrm>
          <a:effectLst/>
        </p:spPr>
        <p:txBody>
          <a:bodyPr anchor="t">
            <a:normAutofit/>
          </a:bodyPr>
          <a:lstStyle>
            <a:lvl1pPr algn="ctr">
              <a:defRPr sz="3600" b="0" i="0">
                <a:solidFill>
                  <a:srgbClr val="DFDC00"/>
                </a:solidFill>
                <a:latin typeface="Poppins Light" pitchFamily="2" charset="77"/>
                <a:cs typeface="Poppins Light" pitchFamily="2" charset="77"/>
              </a:defRPr>
            </a:lvl1pPr>
          </a:lstStyle>
          <a:p>
            <a:r>
              <a:rPr lang="en-US"/>
              <a:t>Click to edit Master title style</a:t>
            </a:r>
          </a:p>
        </p:txBody>
      </p:sp>
      <p:sp>
        <p:nvSpPr>
          <p:cNvPr id="4" name="Subtitle 2">
            <a:extLst>
              <a:ext uri="{FF2B5EF4-FFF2-40B4-BE49-F238E27FC236}">
                <a16:creationId xmlns:a16="http://schemas.microsoft.com/office/drawing/2014/main" id="{007F9623-33D4-E134-A35D-43BA6EE22CA6}"/>
              </a:ext>
            </a:extLst>
          </p:cNvPr>
          <p:cNvSpPr>
            <a:spLocks noGrp="1"/>
          </p:cNvSpPr>
          <p:nvPr>
            <p:ph type="subTitle" idx="1"/>
          </p:nvPr>
        </p:nvSpPr>
        <p:spPr>
          <a:xfrm>
            <a:off x="-1" y="4127053"/>
            <a:ext cx="12192000" cy="1572906"/>
          </a:xfrm>
        </p:spPr>
        <p:txBody>
          <a:bodyPr>
            <a:normAutofit/>
          </a:bodyPr>
          <a:lstStyle>
            <a:lvl1pPr marL="0" indent="0" algn="ctr">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 name="Straight Connector 4">
            <a:extLst>
              <a:ext uri="{FF2B5EF4-FFF2-40B4-BE49-F238E27FC236}">
                <a16:creationId xmlns:a16="http://schemas.microsoft.com/office/drawing/2014/main" id="{C94030C4-83C7-3E8E-1582-708C19B6C964}"/>
              </a:ext>
            </a:extLst>
          </p:cNvPr>
          <p:cNvCxnSpPr>
            <a:cxnSpLocks/>
          </p:cNvCxnSpPr>
          <p:nvPr/>
        </p:nvCxnSpPr>
        <p:spPr>
          <a:xfrm>
            <a:off x="2761860"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727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nd Page">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63334" y="720507"/>
            <a:ext cx="1720143" cy="277805"/>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600E44CD-83AD-A5AC-8A6F-7B282BB43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6016" y="5471002"/>
            <a:ext cx="5435600" cy="787400"/>
          </a:xfrm>
          <a:prstGeom prst="rect">
            <a:avLst/>
          </a:prstGeom>
        </p:spPr>
      </p:pic>
      <p:sp>
        <p:nvSpPr>
          <p:cNvPr id="10" name="TextBox 9">
            <a:extLst>
              <a:ext uri="{FF2B5EF4-FFF2-40B4-BE49-F238E27FC236}">
                <a16:creationId xmlns:a16="http://schemas.microsoft.com/office/drawing/2014/main" id="{6CF3F498-BA5F-2D26-1B40-E93D6E7FD1F4}"/>
              </a:ext>
            </a:extLst>
          </p:cNvPr>
          <p:cNvSpPr txBox="1"/>
          <p:nvPr/>
        </p:nvSpPr>
        <p:spPr>
          <a:xfrm>
            <a:off x="963334" y="2496394"/>
            <a:ext cx="2831188" cy="708051"/>
          </a:xfrm>
          <a:prstGeom prst="rect">
            <a:avLst/>
          </a:prstGeom>
          <a:noFill/>
        </p:spPr>
        <p:txBody>
          <a:bodyPr wrap="square" rtlCol="0">
            <a:spAutoFit/>
          </a:bodyPr>
          <a:lstStyle/>
          <a:p>
            <a:pPr algn="l"/>
            <a:r>
              <a:rPr lang="en-GB" sz="4000" b="0" i="0">
                <a:solidFill>
                  <a:schemeClr val="accent3"/>
                </a:solidFill>
                <a:latin typeface="Poppins Light" pitchFamily="2" charset="77"/>
                <a:cs typeface="Poppins Light" pitchFamily="2" charset="77"/>
              </a:rPr>
              <a:t>Thank you</a:t>
            </a:r>
            <a:endParaRPr lang="en-US" sz="4000" b="0" i="0">
              <a:solidFill>
                <a:schemeClr val="accent3"/>
              </a:solidFill>
              <a:latin typeface="Poppins Light" pitchFamily="2" charset="77"/>
              <a:cs typeface="Poppins Light" pitchFamily="2" charset="77"/>
            </a:endParaRPr>
          </a:p>
        </p:txBody>
      </p:sp>
    </p:spTree>
    <p:extLst>
      <p:ext uri="{BB962C8B-B14F-4D97-AF65-F5344CB8AC3E}">
        <p14:creationId xmlns:p14="http://schemas.microsoft.com/office/powerpoint/2010/main" val="3059531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End Page">
    <p:bg>
      <p:bgPr>
        <a:solidFill>
          <a:schemeClr val="tx2">
            <a:alpha val="0"/>
          </a:schemeClr>
        </a:solidFill>
        <a:effectLst/>
      </p:bgPr>
    </p:bg>
    <p:spTree>
      <p:nvGrpSpPr>
        <p:cNvPr id="1" name=""/>
        <p:cNvGrpSpPr/>
        <p:nvPr/>
      </p:nvGrpSpPr>
      <p:grpSpPr>
        <a:xfrm>
          <a:off x="0" y="0"/>
          <a:ext cx="0" cy="0"/>
          <a:chOff x="0" y="0"/>
          <a:chExt cx="0" cy="0"/>
        </a:xfrm>
      </p:grpSpPr>
      <p:pic>
        <p:nvPicPr>
          <p:cNvPr id="2" name="Picture 1" descr="A person holding a tablet&#10;&#10;Description automatically generated">
            <a:extLst>
              <a:ext uri="{FF2B5EF4-FFF2-40B4-BE49-F238E27FC236}">
                <a16:creationId xmlns:a16="http://schemas.microsoft.com/office/drawing/2014/main" id="{314EDD87-770B-F60F-F6AD-6386BDF4600E}"/>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600E44CD-83AD-A5AC-8A6F-7B282BB43E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2130" y="5582574"/>
            <a:ext cx="6193790" cy="897231"/>
          </a:xfrm>
          <a:prstGeom prst="rect">
            <a:avLst/>
          </a:prstGeom>
        </p:spPr>
      </p:pic>
      <p:sp>
        <p:nvSpPr>
          <p:cNvPr id="10" name="TextBox 9">
            <a:extLst>
              <a:ext uri="{FF2B5EF4-FFF2-40B4-BE49-F238E27FC236}">
                <a16:creationId xmlns:a16="http://schemas.microsoft.com/office/drawing/2014/main" id="{6CF3F498-BA5F-2D26-1B40-E93D6E7FD1F4}"/>
              </a:ext>
            </a:extLst>
          </p:cNvPr>
          <p:cNvSpPr txBox="1"/>
          <p:nvPr/>
        </p:nvSpPr>
        <p:spPr>
          <a:xfrm>
            <a:off x="386080" y="4713902"/>
            <a:ext cx="3940136" cy="707886"/>
          </a:xfrm>
          <a:prstGeom prst="rect">
            <a:avLst/>
          </a:prstGeom>
          <a:noFill/>
        </p:spPr>
        <p:txBody>
          <a:bodyPr wrap="square" rtlCol="0">
            <a:spAutoFit/>
          </a:bodyPr>
          <a:lstStyle/>
          <a:p>
            <a:pPr algn="l"/>
            <a:r>
              <a:rPr lang="en-GB" sz="4000" b="1" i="0">
                <a:solidFill>
                  <a:schemeClr val="bg1"/>
                </a:solidFill>
                <a:latin typeface="Poppins SemiBold" pitchFamily="2" charset="77"/>
                <a:cs typeface="Poppins SemiBold" pitchFamily="2" charset="77"/>
              </a:rPr>
              <a:t>Thank you</a:t>
            </a:r>
            <a:endParaRPr lang="en-US" sz="4000" b="1" i="0">
              <a:solidFill>
                <a:schemeClr val="bg1"/>
              </a:solidFill>
              <a:latin typeface="Poppins SemiBold" pitchFamily="2" charset="77"/>
              <a:cs typeface="Poppins SemiBold" pitchFamily="2" charset="77"/>
            </a:endParaRPr>
          </a:p>
        </p:txBody>
      </p:sp>
      <p:pic>
        <p:nvPicPr>
          <p:cNvPr id="3" name="Picture 2" descr="A white text on a black background&#10;&#10;Description automatically generated">
            <a:extLst>
              <a:ext uri="{FF2B5EF4-FFF2-40B4-BE49-F238E27FC236}">
                <a16:creationId xmlns:a16="http://schemas.microsoft.com/office/drawing/2014/main" id="{D9CDBC25-EF6E-871F-8B5D-CD787486A7C6}"/>
              </a:ext>
            </a:extLst>
          </p:cNvPr>
          <p:cNvPicPr>
            <a:picLocks noChangeAspect="1"/>
          </p:cNvPicPr>
          <p:nvPr/>
        </p:nvPicPr>
        <p:blipFill>
          <a:blip r:embed="rId4"/>
          <a:stretch>
            <a:fillRect/>
          </a:stretch>
        </p:blipFill>
        <p:spPr>
          <a:xfrm>
            <a:off x="475036" y="6174460"/>
            <a:ext cx="1890678" cy="305346"/>
          </a:xfrm>
          <a:prstGeom prst="rect">
            <a:avLst/>
          </a:prstGeom>
        </p:spPr>
      </p:pic>
      <p:pic>
        <p:nvPicPr>
          <p:cNvPr id="4" name="Picture 3" descr="A black and white logo&#10;&#10;Description automatically generated">
            <a:extLst>
              <a:ext uri="{FF2B5EF4-FFF2-40B4-BE49-F238E27FC236}">
                <a16:creationId xmlns:a16="http://schemas.microsoft.com/office/drawing/2014/main" id="{388E8CFA-909D-68F2-394D-F8A89365306F}"/>
              </a:ext>
            </a:extLst>
          </p:cNvPr>
          <p:cNvPicPr>
            <a:picLocks noChangeAspect="1"/>
          </p:cNvPicPr>
          <p:nvPr/>
        </p:nvPicPr>
        <p:blipFill>
          <a:blip r:embed="rId5">
            <a:extLst>
              <a:ext uri="{28A0092B-C50C-407E-A947-70E740481C1C}">
                <a14:useLocalDpi xmlns:a14="http://schemas.microsoft.com/office/drawing/2010/main"/>
              </a:ext>
            </a:extLst>
          </a:blip>
          <a:srcRect b="11429"/>
          <a:stretch/>
        </p:blipFill>
        <p:spPr>
          <a:xfrm>
            <a:off x="475036" y="3114851"/>
            <a:ext cx="1890678" cy="1356575"/>
          </a:xfrm>
          <a:prstGeom prst="rect">
            <a:avLst/>
          </a:prstGeom>
        </p:spPr>
      </p:pic>
    </p:spTree>
    <p:extLst>
      <p:ext uri="{BB962C8B-B14F-4D97-AF65-F5344CB8AC3E}">
        <p14:creationId xmlns:p14="http://schemas.microsoft.com/office/powerpoint/2010/main" val="2793915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Headlin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0704-2F05-D540-02F1-E3CEF363E174}"/>
              </a:ext>
            </a:extLst>
          </p:cNvPr>
          <p:cNvSpPr>
            <a:spLocks noGrp="1"/>
          </p:cNvSpPr>
          <p:nvPr>
            <p:ph type="title"/>
          </p:nvPr>
        </p:nvSpPr>
        <p:spPr>
          <a:xfrm>
            <a:off x="901148" y="1008345"/>
            <a:ext cx="10495722" cy="1066328"/>
          </a:xfrm>
        </p:spPr>
        <p:txBody>
          <a:bodyPr anchor="t"/>
          <a:lstStyle>
            <a:lvl1pPr>
              <a:defRPr>
                <a:solidFill>
                  <a:srgbClr val="3A474D"/>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B64EDDC-14B8-271A-4ECA-5BBFD8D62FB9}"/>
              </a:ext>
            </a:extLst>
          </p:cNvPr>
          <p:cNvSpPr>
            <a:spLocks noGrp="1"/>
          </p:cNvSpPr>
          <p:nvPr>
            <p:ph idx="1"/>
          </p:nvPr>
        </p:nvSpPr>
        <p:spPr>
          <a:xfrm>
            <a:off x="901148" y="2278800"/>
            <a:ext cx="10495722" cy="3697930"/>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1795481"/>
      </p:ext>
    </p:extLst>
  </p:cSld>
  <p:clrMapOvr>
    <a:masterClrMapping/>
  </p:clrMapOvr>
  <p:extLst>
    <p:ext uri="{DCECCB84-F9BA-43D5-87BE-67443E8EF086}">
      <p15:sldGuideLst xmlns:p15="http://schemas.microsoft.com/office/powerpoint/2012/main">
        <p15:guide id="1" orient="horz" pos="2160">
          <p15:clr>
            <a:srgbClr val="FBAE40"/>
          </p15:clr>
        </p15:guide>
        <p15:guide id="2" pos="150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line Subhead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C9E2-D0FD-CD04-39AD-545C12CC49B3}"/>
              </a:ext>
            </a:extLst>
          </p:cNvPr>
          <p:cNvSpPr>
            <a:spLocks noGrp="1"/>
          </p:cNvSpPr>
          <p:nvPr>
            <p:ph type="title"/>
          </p:nvPr>
        </p:nvSpPr>
        <p:spPr>
          <a:xfrm>
            <a:off x="914400" y="995819"/>
            <a:ext cx="10482469" cy="757763"/>
          </a:xfrm>
        </p:spPr>
        <p:txBody>
          <a:bodyPr anchor="t">
            <a:normAutofit/>
          </a:bodyPr>
          <a:lstStyle>
            <a:lvl1pPr>
              <a:defRPr sz="3200">
                <a:solidFill>
                  <a:srgbClr val="3A474D"/>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EC11A6-5F57-4769-B01A-A08B1BC01847}"/>
              </a:ext>
            </a:extLst>
          </p:cNvPr>
          <p:cNvSpPr>
            <a:spLocks noGrp="1"/>
          </p:cNvSpPr>
          <p:nvPr>
            <p:ph type="body" idx="1"/>
          </p:nvPr>
        </p:nvSpPr>
        <p:spPr>
          <a:xfrm>
            <a:off x="914400" y="1780917"/>
            <a:ext cx="10482469" cy="500441"/>
          </a:xfrm>
        </p:spPr>
        <p:txBody>
          <a:bodyPr/>
          <a:lstStyle>
            <a:lvl1pPr marL="0" indent="0">
              <a:buNone/>
              <a:defRPr sz="2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Text Placeholder 2">
            <a:extLst>
              <a:ext uri="{FF2B5EF4-FFF2-40B4-BE49-F238E27FC236}">
                <a16:creationId xmlns:a16="http://schemas.microsoft.com/office/drawing/2014/main" id="{59DF4A67-43F9-DE57-96EF-BD05E0902295}"/>
              </a:ext>
            </a:extLst>
          </p:cNvPr>
          <p:cNvSpPr>
            <a:spLocks noGrp="1"/>
          </p:cNvSpPr>
          <p:nvPr>
            <p:ph type="body" idx="10" hasCustomPrompt="1"/>
          </p:nvPr>
        </p:nvSpPr>
        <p:spPr>
          <a:xfrm>
            <a:off x="914400" y="2838271"/>
            <a:ext cx="10482469" cy="2986738"/>
          </a:xfrm>
        </p:spPr>
        <p:txBody>
          <a:bodyPr>
            <a:noAutofit/>
          </a:bodyPr>
          <a:lstStyle>
            <a:lvl1pPr marL="0" indent="0">
              <a:lnSpc>
                <a:spcPct val="100000"/>
              </a:lnSpc>
              <a:buNone/>
              <a:defRPr sz="1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3456475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line Subhead &amp; 2 C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C9E2-D0FD-CD04-39AD-545C12CC49B3}"/>
              </a:ext>
            </a:extLst>
          </p:cNvPr>
          <p:cNvSpPr>
            <a:spLocks noGrp="1"/>
          </p:cNvSpPr>
          <p:nvPr>
            <p:ph type="title" hasCustomPrompt="1"/>
          </p:nvPr>
        </p:nvSpPr>
        <p:spPr>
          <a:xfrm>
            <a:off x="923631" y="995820"/>
            <a:ext cx="10446734" cy="631218"/>
          </a:xfrm>
        </p:spPr>
        <p:txBody>
          <a:bodyPr anchor="t">
            <a:normAutofit/>
          </a:bodyPr>
          <a:lstStyle>
            <a:lvl1pPr>
              <a:defRPr sz="3200">
                <a:solidFill>
                  <a:srgbClr val="3A474D"/>
                </a:solidFill>
              </a:defRPr>
            </a:lvl1pPr>
          </a:lstStyle>
          <a:p>
            <a:r>
              <a:rPr lang="en-GB"/>
              <a:t>Long copy 2 columns</a:t>
            </a:r>
            <a:endParaRPr lang="en-US"/>
          </a:p>
        </p:txBody>
      </p:sp>
      <p:sp>
        <p:nvSpPr>
          <p:cNvPr id="3" name="Text Placeholder 2">
            <a:extLst>
              <a:ext uri="{FF2B5EF4-FFF2-40B4-BE49-F238E27FC236}">
                <a16:creationId xmlns:a16="http://schemas.microsoft.com/office/drawing/2014/main" id="{BFEC11A6-5F57-4769-B01A-A08B1BC01847}"/>
              </a:ext>
            </a:extLst>
          </p:cNvPr>
          <p:cNvSpPr>
            <a:spLocks noGrp="1"/>
          </p:cNvSpPr>
          <p:nvPr>
            <p:ph type="body" idx="1" hasCustomPrompt="1"/>
          </p:nvPr>
        </p:nvSpPr>
        <p:spPr>
          <a:xfrm>
            <a:off x="923631" y="1627037"/>
            <a:ext cx="10446734" cy="500441"/>
          </a:xfrm>
        </p:spPr>
        <p:txBody>
          <a:bodyPr/>
          <a:lstStyle>
            <a:lvl1pPr marL="0" indent="0">
              <a:buNone/>
              <a:defRPr sz="2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Subheading goes in here</a:t>
            </a:r>
          </a:p>
        </p:txBody>
      </p:sp>
      <p:sp>
        <p:nvSpPr>
          <p:cNvPr id="4" name="Text Placeholder 2">
            <a:extLst>
              <a:ext uri="{FF2B5EF4-FFF2-40B4-BE49-F238E27FC236}">
                <a16:creationId xmlns:a16="http://schemas.microsoft.com/office/drawing/2014/main" id="{59DF4A67-43F9-DE57-96EF-BD05E0902295}"/>
              </a:ext>
            </a:extLst>
          </p:cNvPr>
          <p:cNvSpPr>
            <a:spLocks noGrp="1"/>
          </p:cNvSpPr>
          <p:nvPr>
            <p:ph type="body" idx="10" hasCustomPrompt="1"/>
          </p:nvPr>
        </p:nvSpPr>
        <p:spPr>
          <a:xfrm>
            <a:off x="923632" y="2501375"/>
            <a:ext cx="5053098" cy="3323634"/>
          </a:xfrm>
        </p:spPr>
        <p:txBody>
          <a:bodyPr>
            <a:noAutofit/>
          </a:bodyPr>
          <a:lstStyle>
            <a:lvl1pPr marL="0" indent="0">
              <a:lnSpc>
                <a:spcPct val="100000"/>
              </a:lnSpc>
              <a:buNone/>
              <a:defRPr sz="12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6" name="Text Placeholder 2">
            <a:extLst>
              <a:ext uri="{FF2B5EF4-FFF2-40B4-BE49-F238E27FC236}">
                <a16:creationId xmlns:a16="http://schemas.microsoft.com/office/drawing/2014/main" id="{BA90FA99-31D6-D25B-1530-B4EBFA26DBD8}"/>
              </a:ext>
            </a:extLst>
          </p:cNvPr>
          <p:cNvSpPr>
            <a:spLocks noGrp="1"/>
          </p:cNvSpPr>
          <p:nvPr>
            <p:ph type="body" idx="11" hasCustomPrompt="1"/>
          </p:nvPr>
        </p:nvSpPr>
        <p:spPr>
          <a:xfrm>
            <a:off x="6317267" y="2501375"/>
            <a:ext cx="5053098" cy="3323634"/>
          </a:xfrm>
        </p:spPr>
        <p:txBody>
          <a:bodyPr>
            <a:noAutofit/>
          </a:bodyPr>
          <a:lstStyle>
            <a:lvl1pPr marL="0" indent="0">
              <a:lnSpc>
                <a:spcPct val="100000"/>
              </a:lnSpc>
              <a:buNone/>
              <a:defRPr sz="12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273293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3801778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lin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B32C-02EB-0DC4-1977-9C19D2C83E6A}"/>
              </a:ext>
            </a:extLst>
          </p:cNvPr>
          <p:cNvSpPr>
            <a:spLocks noGrp="1"/>
          </p:cNvSpPr>
          <p:nvPr>
            <p:ph type="title"/>
          </p:nvPr>
        </p:nvSpPr>
        <p:spPr>
          <a:xfrm>
            <a:off x="861392" y="1002081"/>
            <a:ext cx="10561982" cy="723521"/>
          </a:xfrm>
        </p:spPr>
        <p:txBody>
          <a:bodyPr/>
          <a:lstStyle/>
          <a:p>
            <a:r>
              <a:rPr lang="en-GB"/>
              <a:t>Click to edit Master title style</a:t>
            </a:r>
            <a:endParaRPr lang="en-US"/>
          </a:p>
        </p:txBody>
      </p:sp>
      <p:sp>
        <p:nvSpPr>
          <p:cNvPr id="5" name="Text Placeholder 2">
            <a:extLst>
              <a:ext uri="{FF2B5EF4-FFF2-40B4-BE49-F238E27FC236}">
                <a16:creationId xmlns:a16="http://schemas.microsoft.com/office/drawing/2014/main" id="{7D0A3293-D39A-ECDD-0BC5-E04E0F33967F}"/>
              </a:ext>
            </a:extLst>
          </p:cNvPr>
          <p:cNvSpPr>
            <a:spLocks noGrp="1"/>
          </p:cNvSpPr>
          <p:nvPr>
            <p:ph type="body" idx="10" hasCustomPrompt="1"/>
          </p:nvPr>
        </p:nvSpPr>
        <p:spPr>
          <a:xfrm>
            <a:off x="861392" y="2094537"/>
            <a:ext cx="10561982" cy="3226526"/>
          </a:xfrm>
        </p:spPr>
        <p:txBody>
          <a:bodyPr>
            <a:noAutofit/>
          </a:bodyPr>
          <a:lstStyle>
            <a:lvl1pPr marL="0" indent="0">
              <a:lnSpc>
                <a:spcPct val="100000"/>
              </a:lnSpc>
              <a:buNone/>
              <a:defRPr sz="1400">
                <a:solidFill>
                  <a:srgbClr val="3A474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a:p>
            <a:pPr lvl="0"/>
            <a:r>
              <a:rPr lang="en-GB"/>
              <a:t>Sed </a:t>
            </a:r>
            <a:r>
              <a:rPr lang="en-GB" err="1"/>
              <a:t>ut</a:t>
            </a:r>
            <a:r>
              <a:rPr lang="en-GB"/>
              <a:t> </a:t>
            </a:r>
            <a:r>
              <a:rPr lang="en-GB" err="1"/>
              <a:t>perspiciatis</a:t>
            </a:r>
            <a:r>
              <a:rPr lang="en-GB"/>
              <a:t> </a:t>
            </a:r>
            <a:r>
              <a:rPr lang="en-GB" err="1"/>
              <a:t>unde</a:t>
            </a:r>
            <a:r>
              <a:rPr lang="en-GB"/>
              <a:t> </a:t>
            </a:r>
            <a:r>
              <a:rPr lang="en-GB" err="1"/>
              <a:t>omnis</a:t>
            </a:r>
            <a:r>
              <a:rPr lang="en-GB"/>
              <a:t> </a:t>
            </a:r>
            <a:r>
              <a:rPr lang="en-GB" err="1"/>
              <a:t>iste</a:t>
            </a:r>
            <a:r>
              <a:rPr lang="en-GB"/>
              <a:t> </a:t>
            </a:r>
            <a:r>
              <a:rPr lang="en-GB" err="1"/>
              <a:t>natus</a:t>
            </a:r>
            <a:r>
              <a:rPr lang="en-GB"/>
              <a:t> error sit </a:t>
            </a:r>
            <a:r>
              <a:rPr lang="en-GB" err="1"/>
              <a:t>voluptatem</a:t>
            </a:r>
            <a:r>
              <a:rPr lang="en-GB"/>
              <a:t> </a:t>
            </a:r>
            <a:r>
              <a:rPr lang="en-GB" err="1"/>
              <a:t>accusantium</a:t>
            </a:r>
            <a:r>
              <a:rPr lang="en-GB"/>
              <a:t> </a:t>
            </a:r>
            <a:r>
              <a:rPr lang="en-GB" err="1"/>
              <a:t>doloremque</a:t>
            </a:r>
            <a:r>
              <a:rPr lang="en-GB"/>
              <a:t> </a:t>
            </a:r>
            <a:r>
              <a:rPr lang="en-GB" err="1"/>
              <a:t>laudantium</a:t>
            </a:r>
            <a:r>
              <a:rPr lang="en-GB"/>
              <a:t>, </a:t>
            </a:r>
            <a:r>
              <a:rPr lang="en-GB" err="1"/>
              <a:t>totam</a:t>
            </a:r>
            <a:r>
              <a:rPr lang="en-GB"/>
              <a:t> rem </a:t>
            </a:r>
            <a:r>
              <a:rPr lang="en-GB" err="1"/>
              <a:t>aperiam</a:t>
            </a:r>
            <a:r>
              <a:rPr lang="en-GB"/>
              <a:t>, </a:t>
            </a:r>
            <a:r>
              <a:rPr lang="en-GB" err="1"/>
              <a:t>eaque</a:t>
            </a:r>
            <a:r>
              <a:rPr lang="en-GB"/>
              <a:t> </a:t>
            </a:r>
            <a:r>
              <a:rPr lang="en-GB" err="1"/>
              <a:t>ipsa</a:t>
            </a:r>
            <a:r>
              <a:rPr lang="en-GB"/>
              <a:t> </a:t>
            </a:r>
            <a:r>
              <a:rPr lang="en-GB" err="1"/>
              <a:t>quae</a:t>
            </a:r>
            <a:r>
              <a:rPr lang="en-GB"/>
              <a:t> ab </a:t>
            </a:r>
            <a:r>
              <a:rPr lang="en-GB" err="1"/>
              <a:t>illo</a:t>
            </a:r>
            <a:r>
              <a:rPr lang="en-GB"/>
              <a:t> </a:t>
            </a:r>
            <a:r>
              <a:rPr lang="en-GB" err="1"/>
              <a:t>inventore</a:t>
            </a:r>
            <a:r>
              <a:rPr lang="en-GB"/>
              <a:t> </a:t>
            </a:r>
            <a:r>
              <a:rPr lang="en-GB" err="1"/>
              <a:t>veritatis</a:t>
            </a:r>
            <a:r>
              <a:rPr lang="en-GB"/>
              <a:t> et quasi </a:t>
            </a:r>
            <a:r>
              <a:rPr lang="en-GB" err="1"/>
              <a:t>architecto</a:t>
            </a:r>
            <a:r>
              <a:rPr lang="en-GB"/>
              <a:t> beatae vitae dicta sunt </a:t>
            </a:r>
            <a:r>
              <a:rPr lang="en-GB" err="1"/>
              <a:t>explicabo</a:t>
            </a:r>
            <a:r>
              <a:rPr lang="en-GB"/>
              <a:t>. Nemo </a:t>
            </a:r>
            <a:r>
              <a:rPr lang="en-GB" err="1"/>
              <a:t>enim</a:t>
            </a:r>
            <a:r>
              <a:rPr lang="en-GB"/>
              <a:t> </a:t>
            </a:r>
            <a:r>
              <a:rPr lang="en-GB" err="1"/>
              <a:t>ipsam</a:t>
            </a:r>
            <a:r>
              <a:rPr lang="en-GB"/>
              <a:t> </a:t>
            </a:r>
            <a:r>
              <a:rPr lang="en-GB" err="1"/>
              <a:t>voluptatem</a:t>
            </a:r>
            <a:r>
              <a:rPr lang="en-GB"/>
              <a:t> </a:t>
            </a:r>
            <a:r>
              <a:rPr lang="en-GB" err="1"/>
              <a:t>quia</a:t>
            </a:r>
            <a:r>
              <a:rPr lang="en-GB"/>
              <a:t> </a:t>
            </a:r>
            <a:r>
              <a:rPr lang="en-GB" err="1"/>
              <a:t>voluptas</a:t>
            </a:r>
            <a:r>
              <a:rPr lang="en-GB"/>
              <a:t> sit </a:t>
            </a:r>
            <a:r>
              <a:rPr lang="en-GB" err="1"/>
              <a:t>aspernatur</a:t>
            </a:r>
            <a:r>
              <a:rPr lang="en-GB"/>
              <a:t> </a:t>
            </a:r>
            <a:r>
              <a:rPr lang="en-GB" err="1"/>
              <a:t>aut</a:t>
            </a:r>
            <a:r>
              <a:rPr lang="en-GB"/>
              <a:t> </a:t>
            </a:r>
            <a:r>
              <a:rPr lang="en-GB" err="1"/>
              <a:t>odit</a:t>
            </a:r>
            <a:r>
              <a:rPr lang="en-GB"/>
              <a:t> </a:t>
            </a:r>
            <a:r>
              <a:rPr lang="en-GB" err="1"/>
              <a:t>aut</a:t>
            </a:r>
            <a:r>
              <a:rPr lang="en-GB"/>
              <a:t> fugit, </a:t>
            </a:r>
            <a:r>
              <a:rPr lang="en-GB" err="1"/>
              <a:t>sed</a:t>
            </a:r>
            <a:r>
              <a:rPr lang="en-GB"/>
              <a:t> </a:t>
            </a:r>
            <a:r>
              <a:rPr lang="en-GB" err="1"/>
              <a:t>quia</a:t>
            </a:r>
            <a:r>
              <a:rPr lang="en-GB"/>
              <a:t> </a:t>
            </a:r>
            <a:r>
              <a:rPr lang="en-GB" err="1"/>
              <a:t>consequuntur</a:t>
            </a:r>
            <a:r>
              <a:rPr lang="en-GB"/>
              <a:t> </a:t>
            </a:r>
            <a:r>
              <a:rPr lang="en-GB" err="1"/>
              <a:t>magni</a:t>
            </a:r>
            <a:r>
              <a:rPr lang="en-GB"/>
              <a:t> </a:t>
            </a:r>
            <a:r>
              <a:rPr lang="en-GB" err="1"/>
              <a:t>dolores</a:t>
            </a:r>
            <a:r>
              <a:rPr lang="en-GB"/>
              <a:t> </a:t>
            </a:r>
            <a:r>
              <a:rPr lang="en-GB" err="1"/>
              <a:t>eos</a:t>
            </a:r>
            <a:r>
              <a:rPr lang="en-GB"/>
              <a:t> qui ratione </a:t>
            </a:r>
            <a:r>
              <a:rPr lang="en-GB" err="1"/>
              <a:t>voluptatem</a:t>
            </a:r>
            <a:r>
              <a:rPr lang="en-GB"/>
              <a:t> </a:t>
            </a:r>
            <a:r>
              <a:rPr lang="en-GB" err="1"/>
              <a:t>sequi</a:t>
            </a:r>
            <a:r>
              <a:rPr lang="en-GB"/>
              <a:t> </a:t>
            </a:r>
            <a:r>
              <a:rPr lang="en-GB" err="1"/>
              <a:t>nesciunt</a:t>
            </a:r>
            <a:r>
              <a:rPr lang="en-GB"/>
              <a:t>. </a:t>
            </a:r>
            <a:r>
              <a:rPr lang="en-GB" err="1"/>
              <a:t>Neque</a:t>
            </a:r>
            <a:r>
              <a:rPr lang="en-GB"/>
              <a:t> porro </a:t>
            </a:r>
            <a:r>
              <a:rPr lang="en-GB" err="1"/>
              <a:t>quisquam</a:t>
            </a:r>
            <a:r>
              <a:rPr lang="en-GB"/>
              <a:t> </a:t>
            </a:r>
            <a:r>
              <a:rPr lang="en-GB" err="1"/>
              <a:t>est</a:t>
            </a:r>
            <a:r>
              <a:rPr lang="en-GB"/>
              <a:t>, qui </a:t>
            </a:r>
            <a:r>
              <a:rPr lang="en-GB" err="1"/>
              <a:t>dolorem</a:t>
            </a:r>
            <a:r>
              <a:rPr lang="en-GB"/>
              <a:t> ipsum </a:t>
            </a:r>
            <a:r>
              <a:rPr lang="en-GB" err="1"/>
              <a:t>quia</a:t>
            </a:r>
            <a:r>
              <a:rPr lang="en-GB"/>
              <a:t> </a:t>
            </a:r>
            <a:r>
              <a:rPr lang="en-GB" err="1"/>
              <a:t>dolor</a:t>
            </a:r>
            <a:r>
              <a:rPr lang="en-GB"/>
              <a:t> sit </a:t>
            </a:r>
            <a:r>
              <a:rPr lang="en-GB" err="1"/>
              <a:t>amet</a:t>
            </a:r>
            <a:r>
              <a:rPr lang="en-GB"/>
              <a:t>, </a:t>
            </a:r>
            <a:r>
              <a:rPr lang="en-GB" err="1"/>
              <a:t>consectetur</a:t>
            </a:r>
            <a:r>
              <a:rPr lang="en-GB"/>
              <a: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3958220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415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lin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E9B2-4599-250F-67FB-E019A2C7F102}"/>
              </a:ext>
            </a:extLst>
          </p:cNvPr>
          <p:cNvSpPr>
            <a:spLocks noGrp="1"/>
          </p:cNvSpPr>
          <p:nvPr>
            <p:ph type="title"/>
          </p:nvPr>
        </p:nvSpPr>
        <p:spPr>
          <a:xfrm>
            <a:off x="948506" y="1009451"/>
            <a:ext cx="10448364" cy="641817"/>
          </a:xfrm>
        </p:spPr>
        <p:txBody>
          <a:bodyPr anchor="t">
            <a:normAutofit/>
          </a:bodyPr>
          <a:lstStyle>
            <a:lvl1pPr>
              <a:defRPr sz="3200">
                <a:solidFill>
                  <a:srgbClr val="3A474D"/>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B81FB1-2FD0-67EA-C10D-672273C381E0}"/>
              </a:ext>
            </a:extLst>
          </p:cNvPr>
          <p:cNvSpPr>
            <a:spLocks noGrp="1"/>
          </p:cNvSpPr>
          <p:nvPr>
            <p:ph sz="half" idx="1"/>
          </p:nvPr>
        </p:nvSpPr>
        <p:spPr>
          <a:xfrm>
            <a:off x="948506" y="1787840"/>
            <a:ext cx="5054729"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2">
            <a:extLst>
              <a:ext uri="{FF2B5EF4-FFF2-40B4-BE49-F238E27FC236}">
                <a16:creationId xmlns:a16="http://schemas.microsoft.com/office/drawing/2014/main" id="{0EBA2E6C-6459-3FB1-2DF2-4544183B3B3D}"/>
              </a:ext>
            </a:extLst>
          </p:cNvPr>
          <p:cNvSpPr>
            <a:spLocks noGrp="1"/>
          </p:cNvSpPr>
          <p:nvPr>
            <p:ph sz="half" idx="10"/>
          </p:nvPr>
        </p:nvSpPr>
        <p:spPr>
          <a:xfrm>
            <a:off x="6342141" y="1787840"/>
            <a:ext cx="5054729" cy="4351338"/>
          </a:xfrm>
        </p:spPr>
        <p:txBody>
          <a:bodyPr/>
          <a:lstStyle>
            <a:lvl1pPr>
              <a:defRPr>
                <a:solidFill>
                  <a:srgbClr val="3A474D"/>
                </a:solidFill>
              </a:defRPr>
            </a:lvl1pPr>
            <a:lvl2pPr>
              <a:defRPr>
                <a:solidFill>
                  <a:srgbClr val="3A474D"/>
                </a:solidFill>
              </a:defRPr>
            </a:lvl2pPr>
            <a:lvl3pPr>
              <a:defRPr>
                <a:solidFill>
                  <a:srgbClr val="3A474D"/>
                </a:solidFill>
              </a:defRPr>
            </a:lvl3pPr>
            <a:lvl4pPr>
              <a:defRPr>
                <a:solidFill>
                  <a:srgbClr val="3A474D"/>
                </a:solidFill>
              </a:defRPr>
            </a:lvl4pPr>
            <a:lvl5pPr>
              <a:defRPr>
                <a:solidFill>
                  <a:srgbClr val="3A474D"/>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6667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23404-5435-EBA7-30C7-E746256EF15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723668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98BB01C4-6D7F-72DD-8BF9-1DB8BE6A7DB0}"/>
              </a:ext>
            </a:extLst>
          </p:cNvPr>
          <p:cNvSpPr>
            <a:spLocks noGrp="1"/>
          </p:cNvSpPr>
          <p:nvPr>
            <p:ph type="pic" idx="1" hasCustomPrompt="1"/>
          </p:nvPr>
        </p:nvSpPr>
        <p:spPr>
          <a:xfrm>
            <a:off x="159026" y="1"/>
            <a:ext cx="12032973" cy="56586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5" name="Text Placeholder 3">
            <a:extLst>
              <a:ext uri="{FF2B5EF4-FFF2-40B4-BE49-F238E27FC236}">
                <a16:creationId xmlns:a16="http://schemas.microsoft.com/office/drawing/2014/main" id="{FABDDCCE-BE9B-5519-6050-61F99E6E6669}"/>
              </a:ext>
            </a:extLst>
          </p:cNvPr>
          <p:cNvSpPr>
            <a:spLocks noGrp="1"/>
          </p:cNvSpPr>
          <p:nvPr>
            <p:ph type="body" sz="half" idx="2"/>
          </p:nvPr>
        </p:nvSpPr>
        <p:spPr>
          <a:xfrm>
            <a:off x="8965455" y="5771705"/>
            <a:ext cx="2444666" cy="337547"/>
          </a:xfrm>
        </p:spPr>
        <p:txBody>
          <a:bodyPr>
            <a:normAutofit/>
          </a:bodyPr>
          <a:lstStyle>
            <a:lvl1pPr marL="0" indent="0" algn="r">
              <a:lnSpc>
                <a:spcPct val="100000"/>
              </a:lnSpc>
              <a:buNone/>
              <a:defRPr sz="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506828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mall Imag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A941-17E3-102B-FA04-95CBCA44123A}"/>
              </a:ext>
            </a:extLst>
          </p:cNvPr>
          <p:cNvSpPr>
            <a:spLocks noGrp="1"/>
          </p:cNvSpPr>
          <p:nvPr>
            <p:ph type="title"/>
          </p:nvPr>
        </p:nvSpPr>
        <p:spPr>
          <a:xfrm>
            <a:off x="922388" y="3816788"/>
            <a:ext cx="3323058" cy="642563"/>
          </a:xfrm>
        </p:spPr>
        <p:txBody>
          <a:bodyPr anchor="t">
            <a:normAutofit/>
          </a:bodyPr>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CA4ED09-0B85-A8C9-9B3E-40BEE03C0C9C}"/>
              </a:ext>
            </a:extLst>
          </p:cNvPr>
          <p:cNvSpPr>
            <a:spLocks noGrp="1"/>
          </p:cNvSpPr>
          <p:nvPr>
            <p:ph type="pic" idx="1" hasCustomPrompt="1"/>
          </p:nvPr>
        </p:nvSpPr>
        <p:spPr>
          <a:xfrm>
            <a:off x="4572000" y="450574"/>
            <a:ext cx="6793765" cy="54760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Image</a:t>
            </a:r>
          </a:p>
        </p:txBody>
      </p:sp>
      <p:sp>
        <p:nvSpPr>
          <p:cNvPr id="4" name="Text Placeholder 3">
            <a:extLst>
              <a:ext uri="{FF2B5EF4-FFF2-40B4-BE49-F238E27FC236}">
                <a16:creationId xmlns:a16="http://schemas.microsoft.com/office/drawing/2014/main" id="{11725FC4-6057-3B09-312D-911FB1F3E311}"/>
              </a:ext>
            </a:extLst>
          </p:cNvPr>
          <p:cNvSpPr>
            <a:spLocks noGrp="1"/>
          </p:cNvSpPr>
          <p:nvPr>
            <p:ph type="body" sz="half" idx="2"/>
          </p:nvPr>
        </p:nvSpPr>
        <p:spPr>
          <a:xfrm>
            <a:off x="928651" y="4637313"/>
            <a:ext cx="3316795" cy="128935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379763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723030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E0DC01"/>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2273291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3622576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70234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840453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282025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2811799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7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30111247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 Page - Add Image &amp; reduce transparency">
    <p:bg>
      <p:bgPr>
        <a:gradFill>
          <a:gsLst>
            <a:gs pos="64000">
              <a:srgbClr val="05A69D"/>
            </a:gs>
            <a:gs pos="100000">
              <a:srgbClr val="A5CD2A"/>
            </a:gs>
            <a:gs pos="22000">
              <a:srgbClr val="007E78"/>
            </a:gs>
          </a:gsLst>
          <a:lin ang="18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0207E02-4BB4-126E-78F6-D8B47EF30C93}"/>
              </a:ext>
            </a:extLst>
          </p:cNvPr>
          <p:cNvSpPr>
            <a:spLocks noGrp="1"/>
          </p:cNvSpPr>
          <p:nvPr>
            <p:ph type="pic" idx="10"/>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rgbClr val="EFF9F5"/>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601035"/>
          </a:xfrm>
          <a:effectLst/>
        </p:spPr>
        <p:txBody>
          <a:bodyPr anchor="t">
            <a:normAutofit/>
          </a:bodyPr>
          <a:lstStyle>
            <a:lvl1pPr algn="l">
              <a:defRPr sz="3600" b="0" i="0">
                <a:solidFill>
                  <a:srgbClr val="E0DC01"/>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2"/>
          <a:srcRect/>
          <a:stretch/>
        </p:blipFill>
        <p:spPr>
          <a:xfrm>
            <a:off x="739836" y="707054"/>
            <a:ext cx="2323201" cy="375199"/>
          </a:xfrm>
          <a:prstGeom prst="rect">
            <a:avLst/>
          </a:prstGeom>
        </p:spPr>
      </p:pic>
    </p:spTree>
    <p:extLst>
      <p:ext uri="{BB962C8B-B14F-4D97-AF65-F5344CB8AC3E}">
        <p14:creationId xmlns:p14="http://schemas.microsoft.com/office/powerpoint/2010/main" val="3332213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8_Cover Page">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1" y="5906086"/>
            <a:ext cx="12192001"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 y="2749066"/>
            <a:ext cx="12192000" cy="766072"/>
          </a:xfrm>
          <a:effectLst/>
        </p:spPr>
        <p:txBody>
          <a:bodyPr anchor="t">
            <a:normAutofit/>
          </a:bodyPr>
          <a:lstStyle>
            <a:lvl1pPr algn="ctr">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 y="4127053"/>
            <a:ext cx="12192000" cy="1572906"/>
          </a:xfrm>
        </p:spPr>
        <p:txBody>
          <a:bodyPr>
            <a:normAutofit/>
          </a:bodyPr>
          <a:lstStyle>
            <a:lvl1pPr marL="0" indent="0" algn="ctr">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2761860"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7521277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9_Cover Page">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4836" y="5889902"/>
            <a:ext cx="12196836" cy="307777"/>
          </a:xfrm>
          <a:prstGeom prst="rect">
            <a:avLst/>
          </a:prstGeom>
        </p:spPr>
        <p:txBody>
          <a:bodyPr wrap="square">
            <a:spAutoFit/>
          </a:bodyPr>
          <a:lstStyle/>
          <a:p>
            <a:pPr algn="ctr">
              <a:lnSpc>
                <a:spcPct val="100000"/>
              </a:lnSpc>
            </a:pPr>
            <a:r>
              <a:rPr lang="en-GB" sz="1400">
                <a:solidFill>
                  <a:srgbClr val="3A474D"/>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2418" y="2749066"/>
            <a:ext cx="12192000" cy="766072"/>
          </a:xfrm>
          <a:effectLst/>
        </p:spPr>
        <p:txBody>
          <a:bodyPr anchor="t">
            <a:normAutofit/>
          </a:bodyPr>
          <a:lstStyle>
            <a:lvl1pPr algn="ctr">
              <a:defRPr sz="3600" b="0" i="0">
                <a:solidFill>
                  <a:srgbClr val="3A474D"/>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4836" y="4127053"/>
            <a:ext cx="12196836" cy="614880"/>
          </a:xfrm>
        </p:spPr>
        <p:txBody>
          <a:bodyPr>
            <a:normAutofit/>
          </a:bodyPr>
          <a:lstStyle>
            <a:lvl1pPr marL="0" indent="0" algn="ctr">
              <a:buNone/>
              <a:defRPr sz="2000">
                <a:solidFill>
                  <a:srgbClr val="007E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2418762" y="3827315"/>
            <a:ext cx="7349640"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3"/>
          <a:srcRect/>
          <a:stretch/>
        </p:blipFill>
        <p:spPr>
          <a:xfrm>
            <a:off x="739833" y="707054"/>
            <a:ext cx="2323208" cy="375199"/>
          </a:xfrm>
          <a:prstGeom prst="rect">
            <a:avLst/>
          </a:prstGeom>
        </p:spPr>
      </p:pic>
    </p:spTree>
    <p:extLst>
      <p:ext uri="{BB962C8B-B14F-4D97-AF65-F5344CB8AC3E}">
        <p14:creationId xmlns:p14="http://schemas.microsoft.com/office/powerpoint/2010/main" val="1664407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0_Cover Page">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3"/>
          <a:srcRect/>
          <a:stretch/>
        </p:blipFill>
        <p:spPr>
          <a:xfrm>
            <a:off x="739836" y="707054"/>
            <a:ext cx="2323201" cy="375199"/>
          </a:xfrm>
          <a:prstGeom prst="rect">
            <a:avLst/>
          </a:prstGeom>
        </p:spPr>
      </p:pic>
      <p:sp>
        <p:nvSpPr>
          <p:cNvPr id="2" name="Rectangle 1">
            <a:extLst>
              <a:ext uri="{FF2B5EF4-FFF2-40B4-BE49-F238E27FC236}">
                <a16:creationId xmlns:a16="http://schemas.microsoft.com/office/drawing/2014/main" id="{8E98950E-829E-6FC4-63F3-CB5AA45AD2EE}"/>
              </a:ext>
            </a:extLst>
          </p:cNvPr>
          <p:cNvSpPr/>
          <p:nvPr/>
        </p:nvSpPr>
        <p:spPr>
          <a:xfrm>
            <a:off x="-1" y="5906086"/>
            <a:ext cx="12192001"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3" name="Title 1">
            <a:extLst>
              <a:ext uri="{FF2B5EF4-FFF2-40B4-BE49-F238E27FC236}">
                <a16:creationId xmlns:a16="http://schemas.microsoft.com/office/drawing/2014/main" id="{57ABD170-ABB3-0825-4D4F-28539386ED6E}"/>
              </a:ext>
            </a:extLst>
          </p:cNvPr>
          <p:cNvSpPr>
            <a:spLocks noGrp="1"/>
          </p:cNvSpPr>
          <p:nvPr>
            <p:ph type="ctrTitle"/>
          </p:nvPr>
        </p:nvSpPr>
        <p:spPr>
          <a:xfrm>
            <a:off x="-1" y="2749066"/>
            <a:ext cx="12192000" cy="766072"/>
          </a:xfrm>
          <a:effectLst/>
        </p:spPr>
        <p:txBody>
          <a:bodyPr anchor="t">
            <a:normAutofit/>
          </a:bodyPr>
          <a:lstStyle>
            <a:lvl1pPr algn="ctr">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4" name="Subtitle 2">
            <a:extLst>
              <a:ext uri="{FF2B5EF4-FFF2-40B4-BE49-F238E27FC236}">
                <a16:creationId xmlns:a16="http://schemas.microsoft.com/office/drawing/2014/main" id="{007F9623-33D4-E134-A35D-43BA6EE22CA6}"/>
              </a:ext>
            </a:extLst>
          </p:cNvPr>
          <p:cNvSpPr>
            <a:spLocks noGrp="1"/>
          </p:cNvSpPr>
          <p:nvPr>
            <p:ph type="subTitle" idx="1"/>
          </p:nvPr>
        </p:nvSpPr>
        <p:spPr>
          <a:xfrm>
            <a:off x="-1" y="4127053"/>
            <a:ext cx="12192000" cy="1572906"/>
          </a:xfrm>
        </p:spPr>
        <p:txBody>
          <a:bodyPr>
            <a:normAutofit/>
          </a:bodyPr>
          <a:lstStyle>
            <a:lvl1pPr marL="0" indent="0" algn="ctr">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5" name="Straight Connector 4">
            <a:extLst>
              <a:ext uri="{FF2B5EF4-FFF2-40B4-BE49-F238E27FC236}">
                <a16:creationId xmlns:a16="http://schemas.microsoft.com/office/drawing/2014/main" id="{C94030C4-83C7-3E8E-1582-708C19B6C964}"/>
              </a:ext>
            </a:extLst>
          </p:cNvPr>
          <p:cNvCxnSpPr>
            <a:cxnSpLocks/>
          </p:cNvCxnSpPr>
          <p:nvPr/>
        </p:nvCxnSpPr>
        <p:spPr>
          <a:xfrm>
            <a:off x="2761860"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9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End Page">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2"/>
          <a:srcRect/>
          <a:stretch/>
        </p:blipFill>
        <p:spPr>
          <a:xfrm>
            <a:off x="963334" y="720507"/>
            <a:ext cx="1720143" cy="277805"/>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600E44CD-83AD-A5AC-8A6F-7B282BB43ED2}"/>
              </a:ext>
            </a:extLst>
          </p:cNvPr>
          <p:cNvPicPr>
            <a:picLocks noChangeAspect="1"/>
          </p:cNvPicPr>
          <p:nvPr/>
        </p:nvPicPr>
        <p:blipFill>
          <a:blip r:embed="rId3"/>
          <a:stretch>
            <a:fillRect/>
          </a:stretch>
        </p:blipFill>
        <p:spPr>
          <a:xfrm>
            <a:off x="1076016" y="5471002"/>
            <a:ext cx="5435600" cy="787400"/>
          </a:xfrm>
          <a:prstGeom prst="rect">
            <a:avLst/>
          </a:prstGeom>
        </p:spPr>
      </p:pic>
      <p:sp>
        <p:nvSpPr>
          <p:cNvPr id="10" name="TextBox 9">
            <a:extLst>
              <a:ext uri="{FF2B5EF4-FFF2-40B4-BE49-F238E27FC236}">
                <a16:creationId xmlns:a16="http://schemas.microsoft.com/office/drawing/2014/main" id="{6CF3F498-BA5F-2D26-1B40-E93D6E7FD1F4}"/>
              </a:ext>
            </a:extLst>
          </p:cNvPr>
          <p:cNvSpPr txBox="1"/>
          <p:nvPr/>
        </p:nvSpPr>
        <p:spPr>
          <a:xfrm>
            <a:off x="963334" y="2496394"/>
            <a:ext cx="2831188" cy="708051"/>
          </a:xfrm>
          <a:prstGeom prst="rect">
            <a:avLst/>
          </a:prstGeom>
          <a:noFill/>
        </p:spPr>
        <p:txBody>
          <a:bodyPr wrap="square" rtlCol="0">
            <a:spAutoFit/>
          </a:bodyPr>
          <a:lstStyle/>
          <a:p>
            <a:pPr algn="l"/>
            <a:r>
              <a:rPr lang="en-GB" sz="4000" b="0" i="0">
                <a:solidFill>
                  <a:schemeClr val="accent3"/>
                </a:solidFill>
                <a:latin typeface="Poppins Light" pitchFamily="2" charset="77"/>
                <a:cs typeface="Poppins Light" pitchFamily="2" charset="77"/>
              </a:rPr>
              <a:t>Thank you</a:t>
            </a:r>
            <a:endParaRPr lang="en-US" sz="4000" b="0" i="0">
              <a:solidFill>
                <a:schemeClr val="accent3"/>
              </a:solidFill>
              <a:latin typeface="Poppins Light" pitchFamily="2" charset="77"/>
              <a:cs typeface="Poppins Light" pitchFamily="2" charset="77"/>
            </a:endParaRPr>
          </a:p>
        </p:txBody>
      </p:sp>
    </p:spTree>
    <p:extLst>
      <p:ext uri="{BB962C8B-B14F-4D97-AF65-F5344CB8AC3E}">
        <p14:creationId xmlns:p14="http://schemas.microsoft.com/office/powerpoint/2010/main" val="286619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over Pag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766072"/>
          </a:xfrm>
          <a:effectLst/>
        </p:spPr>
        <p:txBody>
          <a:bodyPr anchor="t">
            <a:normAutofit/>
          </a:bodyPr>
          <a:lstStyle>
            <a:lvl1pPr algn="l">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190821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ver Page - Add Image &amp; reduce transparency">
    <p:bg>
      <p:bgPr>
        <a:gradFill>
          <a:gsLst>
            <a:gs pos="64000">
              <a:srgbClr val="05A69D"/>
            </a:gs>
            <a:gs pos="100000">
              <a:srgbClr val="A5CD2A"/>
            </a:gs>
            <a:gs pos="22000">
              <a:srgbClr val="007E78"/>
            </a:gs>
          </a:gsLst>
          <a:lin ang="1800000" scaled="0"/>
        </a:gra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0207E02-4BB4-126E-78F6-D8B47EF30C93}"/>
              </a:ext>
            </a:extLst>
          </p:cNvPr>
          <p:cNvSpPr>
            <a:spLocks noGrp="1"/>
          </p:cNvSpPr>
          <p:nvPr>
            <p:ph type="pic" idx="10"/>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Rectangle 6">
            <a:extLst>
              <a:ext uri="{FF2B5EF4-FFF2-40B4-BE49-F238E27FC236}">
                <a16:creationId xmlns:a16="http://schemas.microsoft.com/office/drawing/2014/main" id="{99C7EEE0-7715-009E-9579-439DCC93CBE3}"/>
              </a:ext>
            </a:extLst>
          </p:cNvPr>
          <p:cNvSpPr/>
          <p:nvPr/>
        </p:nvSpPr>
        <p:spPr>
          <a:xfrm>
            <a:off x="-80682" y="5889902"/>
            <a:ext cx="12225354" cy="307777"/>
          </a:xfrm>
          <a:prstGeom prst="rect">
            <a:avLst/>
          </a:prstGeom>
        </p:spPr>
        <p:txBody>
          <a:bodyPr wrap="square">
            <a:spAutoFit/>
          </a:bodyPr>
          <a:lstStyle/>
          <a:p>
            <a:pPr algn="ctr">
              <a:lnSpc>
                <a:spcPct val="100000"/>
              </a:lnSpc>
            </a:pPr>
            <a:r>
              <a:rPr lang="en-GB" sz="1400">
                <a:solidFill>
                  <a:srgbClr val="EFF9F5"/>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125894" y="2749066"/>
            <a:ext cx="11018778" cy="601035"/>
          </a:xfrm>
          <a:effectLst/>
        </p:spPr>
        <p:txBody>
          <a:bodyPr anchor="t">
            <a:normAutofit/>
          </a:bodyPr>
          <a:lstStyle>
            <a:lvl1pPr algn="l">
              <a:defRPr sz="3600" b="0" i="0">
                <a:solidFill>
                  <a:srgbClr val="E0DC01"/>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125894" y="4127053"/>
            <a:ext cx="11066106" cy="1572906"/>
          </a:xfrm>
        </p:spPr>
        <p:txBody>
          <a:bodyPr>
            <a:normAutofit/>
          </a:bodyPr>
          <a:lstStyle>
            <a:lvl1pPr marL="0" indent="0" algn="l">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1237861"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1FF9CE-F674-2941-DC09-34D1EA6B168F}"/>
              </a:ext>
            </a:extLst>
          </p:cNvPr>
          <p:cNvPicPr>
            <a:picLocks noChangeAspect="1"/>
          </p:cNvPicPr>
          <p:nvPr/>
        </p:nvPicPr>
        <p:blipFill>
          <a:blip r:embed="rId2"/>
          <a:srcRect/>
          <a:stretch/>
        </p:blipFill>
        <p:spPr>
          <a:xfrm>
            <a:off x="739836" y="707054"/>
            <a:ext cx="2323201" cy="375199"/>
          </a:xfrm>
          <a:prstGeom prst="rect">
            <a:avLst/>
          </a:prstGeom>
        </p:spPr>
      </p:pic>
    </p:spTree>
    <p:extLst>
      <p:ext uri="{BB962C8B-B14F-4D97-AF65-F5344CB8AC3E}">
        <p14:creationId xmlns:p14="http://schemas.microsoft.com/office/powerpoint/2010/main" val="2598788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Cover Page">
    <p:bg>
      <p:bgPr>
        <a:blipFill dpi="0" rotWithShape="1">
          <a:blip r:embed="rId2">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C7EEE0-7715-009E-9579-439DCC93CBE3}"/>
              </a:ext>
            </a:extLst>
          </p:cNvPr>
          <p:cNvSpPr/>
          <p:nvPr/>
        </p:nvSpPr>
        <p:spPr>
          <a:xfrm>
            <a:off x="-1" y="5906086"/>
            <a:ext cx="12192001" cy="307777"/>
          </a:xfrm>
          <a:prstGeom prst="rect">
            <a:avLst/>
          </a:prstGeom>
        </p:spPr>
        <p:txBody>
          <a:bodyPr wrap="square">
            <a:spAutoFit/>
          </a:bodyPr>
          <a:lstStyle/>
          <a:p>
            <a:pPr algn="ctr">
              <a:lnSpc>
                <a:spcPct val="100000"/>
              </a:lnSpc>
            </a:pPr>
            <a:r>
              <a:rPr lang="en-GB" sz="1400">
                <a:solidFill>
                  <a:schemeClr val="bg2"/>
                </a:solidFill>
                <a:latin typeface="Poppins Light" pitchFamily="2" charset="77"/>
                <a:cs typeface="Poppins Light" pitchFamily="2" charset="77"/>
              </a:rPr>
              <a:t>We support and coach health and care staff on how to get the most out of people, systems and technology</a:t>
            </a:r>
          </a:p>
        </p:txBody>
      </p:sp>
      <p:sp>
        <p:nvSpPr>
          <p:cNvPr id="8" name="Title 1">
            <a:extLst>
              <a:ext uri="{FF2B5EF4-FFF2-40B4-BE49-F238E27FC236}">
                <a16:creationId xmlns:a16="http://schemas.microsoft.com/office/drawing/2014/main" id="{64F53514-1B73-4476-250A-41BB78655A4D}"/>
              </a:ext>
            </a:extLst>
          </p:cNvPr>
          <p:cNvSpPr>
            <a:spLocks noGrp="1"/>
          </p:cNvSpPr>
          <p:nvPr>
            <p:ph type="ctrTitle"/>
          </p:nvPr>
        </p:nvSpPr>
        <p:spPr>
          <a:xfrm>
            <a:off x="-1" y="2749066"/>
            <a:ext cx="12192000" cy="766072"/>
          </a:xfrm>
          <a:effectLst/>
        </p:spPr>
        <p:txBody>
          <a:bodyPr anchor="t">
            <a:normAutofit/>
          </a:bodyPr>
          <a:lstStyle>
            <a:lvl1pPr algn="ctr">
              <a:defRPr sz="3600" b="0" i="0">
                <a:solidFill>
                  <a:srgbClr val="DFDC00"/>
                </a:solidFill>
                <a:latin typeface="Poppins Light" pitchFamily="2" charset="77"/>
                <a:cs typeface="Poppins Light" pitchFamily="2" charset="77"/>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851563D2-BB32-A908-BF80-A525E2719D7D}"/>
              </a:ext>
            </a:extLst>
          </p:cNvPr>
          <p:cNvSpPr>
            <a:spLocks noGrp="1"/>
          </p:cNvSpPr>
          <p:nvPr>
            <p:ph type="subTitle" idx="1"/>
          </p:nvPr>
        </p:nvSpPr>
        <p:spPr>
          <a:xfrm>
            <a:off x="-1" y="4127053"/>
            <a:ext cx="12192000" cy="1572906"/>
          </a:xfrm>
        </p:spPr>
        <p:txBody>
          <a:bodyPr>
            <a:normAutofit/>
          </a:bodyPr>
          <a:lstStyle>
            <a:lvl1pPr marL="0" indent="0" algn="ctr">
              <a:buNone/>
              <a:defRPr sz="2000">
                <a:solidFill>
                  <a:srgbClr val="EFF9F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cxnSp>
        <p:nvCxnSpPr>
          <p:cNvPr id="10" name="Straight Connector 9">
            <a:extLst>
              <a:ext uri="{FF2B5EF4-FFF2-40B4-BE49-F238E27FC236}">
                <a16:creationId xmlns:a16="http://schemas.microsoft.com/office/drawing/2014/main" id="{FD801BAA-3519-5362-5EE5-FD03EF076D06}"/>
              </a:ext>
            </a:extLst>
          </p:cNvPr>
          <p:cNvCxnSpPr>
            <a:cxnSpLocks/>
          </p:cNvCxnSpPr>
          <p:nvPr/>
        </p:nvCxnSpPr>
        <p:spPr>
          <a:xfrm>
            <a:off x="2761860" y="3827315"/>
            <a:ext cx="6668278" cy="0"/>
          </a:xfrm>
          <a:prstGeom prst="line">
            <a:avLst/>
          </a:prstGeom>
          <a:ln>
            <a:solidFill>
              <a:srgbClr val="EFF9F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 clipart&#10;&#10;Description automatically generated">
            <a:extLst>
              <a:ext uri="{FF2B5EF4-FFF2-40B4-BE49-F238E27FC236}">
                <a16:creationId xmlns:a16="http://schemas.microsoft.com/office/drawing/2014/main" id="{F71FF9CE-F674-2941-DC09-34D1EA6B168F}"/>
              </a:ext>
            </a:extLst>
          </p:cNvPr>
          <p:cNvPicPr>
            <a:picLocks noChangeAspect="1"/>
          </p:cNvPicPr>
          <p:nvPr/>
        </p:nvPicPr>
        <p:blipFill>
          <a:blip r:embed="rId3"/>
          <a:stretch>
            <a:fillRect/>
          </a:stretch>
        </p:blipFill>
        <p:spPr>
          <a:xfrm>
            <a:off x="739833" y="707054"/>
            <a:ext cx="2323208" cy="375200"/>
          </a:xfrm>
          <a:prstGeom prst="rect">
            <a:avLst/>
          </a:prstGeom>
        </p:spPr>
      </p:pic>
    </p:spTree>
    <p:extLst>
      <p:ext uri="{BB962C8B-B14F-4D97-AF65-F5344CB8AC3E}">
        <p14:creationId xmlns:p14="http://schemas.microsoft.com/office/powerpoint/2010/main" val="262224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5.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14.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37.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36.png"/><Relationship Id="rId5" Type="http://schemas.openxmlformats.org/officeDocument/2006/relationships/slideLayout" Target="../slideLayouts/slideLayout51.xml"/><Relationship Id="rId10"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B9682-2140-13AD-5242-9EB51B8EBC93}"/>
              </a:ext>
            </a:extLst>
          </p:cNvPr>
          <p:cNvSpPr>
            <a:spLocks noGrp="1"/>
          </p:cNvSpPr>
          <p:nvPr>
            <p:ph type="title"/>
          </p:nvPr>
        </p:nvSpPr>
        <p:spPr>
          <a:xfrm>
            <a:off x="838200" y="2426272"/>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788822-A2B3-08EC-58F7-0F1610202235}"/>
              </a:ext>
            </a:extLst>
          </p:cNvPr>
          <p:cNvSpPr>
            <a:spLocks noGrp="1"/>
          </p:cNvSpPr>
          <p:nvPr>
            <p:ph type="body" idx="1"/>
          </p:nvPr>
        </p:nvSpPr>
        <p:spPr>
          <a:xfrm>
            <a:off x="838200" y="4069830"/>
            <a:ext cx="10515600" cy="23095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60749203"/>
      </p:ext>
    </p:extLst>
  </p:cSld>
  <p:clrMap bg1="lt1" tx1="dk1" bg2="lt2" tx2="dk2" accent1="accent1" accent2="accent2" accent3="accent3" accent4="accent4" accent5="accent5" accent6="accent6" hlink="hlink" folHlink="folHlink"/>
  <p:sldLayoutIdLst>
    <p:sldLayoutId id="2147483687" r:id="rId1"/>
    <p:sldLayoutId id="2147483680" r:id="rId2"/>
    <p:sldLayoutId id="2147483682" r:id="rId3"/>
    <p:sldLayoutId id="2147483683" r:id="rId4"/>
    <p:sldLayoutId id="2147483684" r:id="rId5"/>
    <p:sldLayoutId id="2147483685" r:id="rId6"/>
    <p:sldLayoutId id="2147483686" r:id="rId7"/>
    <p:sldLayoutId id="2147483709" r:id="rId8"/>
    <p:sldLayoutId id="2147483688" r:id="rId9"/>
    <p:sldLayoutId id="2147483689" r:id="rId10"/>
    <p:sldLayoutId id="2147483690" r:id="rId11"/>
    <p:sldLayoutId id="2147483710" r:id="rId12"/>
  </p:sldLayoutIdLst>
  <p:txStyles>
    <p:title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3F61E-7C03-F09F-1CA1-2B58878076CE}"/>
              </a:ext>
            </a:extLst>
          </p:cNvPr>
          <p:cNvSpPr>
            <a:spLocks noGrp="1"/>
          </p:cNvSpPr>
          <p:nvPr>
            <p:ph type="title"/>
          </p:nvPr>
        </p:nvSpPr>
        <p:spPr>
          <a:xfrm>
            <a:off x="556043" y="995549"/>
            <a:ext cx="8978153" cy="830076"/>
          </a:xfrm>
          <a:prstGeom prst="rect">
            <a:avLst/>
          </a:prstGeom>
        </p:spPr>
        <p:txBody>
          <a:bodyPr vert="horz" lIns="91440" tIns="45720" rIns="91440" bIns="45720" rtlCol="0" anchor="t">
            <a:normAutofit/>
          </a:bodyPr>
          <a:lstStyle/>
          <a:p>
            <a:r>
              <a:rPr lang="en-GB"/>
              <a:t>Headline goes in here</a:t>
            </a:r>
            <a:endParaRPr lang="en-US"/>
          </a:p>
        </p:txBody>
      </p:sp>
      <p:sp>
        <p:nvSpPr>
          <p:cNvPr id="3" name="Text Placeholder 2">
            <a:extLst>
              <a:ext uri="{FF2B5EF4-FFF2-40B4-BE49-F238E27FC236}">
                <a16:creationId xmlns:a16="http://schemas.microsoft.com/office/drawing/2014/main" id="{7FEB92F6-D977-BB0B-FEF1-9759912996E9}"/>
              </a:ext>
            </a:extLst>
          </p:cNvPr>
          <p:cNvSpPr>
            <a:spLocks noGrp="1"/>
          </p:cNvSpPr>
          <p:nvPr>
            <p:ph type="body" idx="1"/>
          </p:nvPr>
        </p:nvSpPr>
        <p:spPr>
          <a:xfrm>
            <a:off x="571157" y="2008093"/>
            <a:ext cx="8978153" cy="416886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BDBF74BB-816A-82B5-ABD1-1C972E26C5CE}"/>
              </a:ext>
            </a:extLst>
          </p:cNvPr>
          <p:cNvPicPr>
            <a:picLocks noChangeAspect="1"/>
          </p:cNvPicPr>
          <p:nvPr/>
        </p:nvPicPr>
        <p:blipFill>
          <a:blip r:embed="rId23"/>
          <a:srcRect/>
          <a:stretch/>
        </p:blipFill>
        <p:spPr>
          <a:xfrm>
            <a:off x="556043" y="6388649"/>
            <a:ext cx="1579656" cy="255115"/>
          </a:xfrm>
          <a:prstGeom prst="rect">
            <a:avLst/>
          </a:prstGeom>
        </p:spPr>
      </p:pic>
      <p:pic>
        <p:nvPicPr>
          <p:cNvPr id="5" name="Picture 4">
            <a:extLst>
              <a:ext uri="{FF2B5EF4-FFF2-40B4-BE49-F238E27FC236}">
                <a16:creationId xmlns:a16="http://schemas.microsoft.com/office/drawing/2014/main" id="{6E9A8719-89E3-C30F-3815-36619F02B615}"/>
              </a:ext>
            </a:extLst>
          </p:cNvPr>
          <p:cNvPicPr>
            <a:picLocks noChangeAspect="1"/>
          </p:cNvPicPr>
          <p:nvPr userDrawn="1"/>
        </p:nvPicPr>
        <p:blipFill>
          <a:blip r:embed="rId24"/>
          <a:stretch>
            <a:fillRect/>
          </a:stretch>
        </p:blipFill>
        <p:spPr>
          <a:xfrm>
            <a:off x="-18000" y="-18000"/>
            <a:ext cx="152400" cy="6876000"/>
          </a:xfrm>
          <a:prstGeom prst="rect">
            <a:avLst/>
          </a:prstGeom>
        </p:spPr>
      </p:pic>
    </p:spTree>
    <p:extLst>
      <p:ext uri="{BB962C8B-B14F-4D97-AF65-F5344CB8AC3E}">
        <p14:creationId xmlns:p14="http://schemas.microsoft.com/office/powerpoint/2010/main" val="385164883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911" r:id="rId19"/>
    <p:sldLayoutId id="2147483912" r:id="rId20"/>
    <p:sldLayoutId id="2147483913" r:id="rId21"/>
  </p:sldLayoutIdLst>
  <p:txStyles>
    <p:titleStyle>
      <a:lvl1pPr algn="l" defTabSz="914400" rtl="0" eaLnBrk="1" latinLnBrk="0" hangingPunct="1">
        <a:lnSpc>
          <a:spcPct val="90000"/>
        </a:lnSpc>
        <a:spcBef>
          <a:spcPct val="0"/>
        </a:spcBef>
        <a:buNone/>
        <a:defRPr sz="3200" b="0" i="0" kern="1200">
          <a:solidFill>
            <a:srgbClr val="3A474D"/>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3A474D"/>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3A474D"/>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3A474D"/>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B9682-2140-13AD-5242-9EB51B8EBC93}"/>
              </a:ext>
            </a:extLst>
          </p:cNvPr>
          <p:cNvSpPr>
            <a:spLocks noGrp="1"/>
          </p:cNvSpPr>
          <p:nvPr>
            <p:ph type="title"/>
          </p:nvPr>
        </p:nvSpPr>
        <p:spPr>
          <a:xfrm>
            <a:off x="838200" y="2426272"/>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788822-A2B3-08EC-58F7-0F1610202235}"/>
              </a:ext>
            </a:extLst>
          </p:cNvPr>
          <p:cNvSpPr>
            <a:spLocks noGrp="1"/>
          </p:cNvSpPr>
          <p:nvPr>
            <p:ph type="body" idx="1"/>
          </p:nvPr>
        </p:nvSpPr>
        <p:spPr>
          <a:xfrm>
            <a:off x="838200" y="4069830"/>
            <a:ext cx="10515600" cy="2309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97423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txStyles>
    <p:title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3F61E-7C03-F09F-1CA1-2B58878076CE}"/>
              </a:ext>
            </a:extLst>
          </p:cNvPr>
          <p:cNvSpPr>
            <a:spLocks noGrp="1"/>
          </p:cNvSpPr>
          <p:nvPr>
            <p:ph type="title"/>
          </p:nvPr>
        </p:nvSpPr>
        <p:spPr>
          <a:xfrm>
            <a:off x="884887" y="995549"/>
            <a:ext cx="10476470" cy="830076"/>
          </a:xfrm>
          <a:prstGeom prst="rect">
            <a:avLst/>
          </a:prstGeom>
        </p:spPr>
        <p:txBody>
          <a:bodyPr vert="horz" lIns="91440" tIns="45720" rIns="91440" bIns="45720" rtlCol="0" anchor="t">
            <a:normAutofit/>
          </a:bodyPr>
          <a:lstStyle/>
          <a:p>
            <a:r>
              <a:rPr lang="en-GB"/>
              <a:t>Headline goes in here</a:t>
            </a:r>
            <a:endParaRPr lang="en-US"/>
          </a:p>
        </p:txBody>
      </p:sp>
      <p:sp>
        <p:nvSpPr>
          <p:cNvPr id="3" name="Text Placeholder 2">
            <a:extLst>
              <a:ext uri="{FF2B5EF4-FFF2-40B4-BE49-F238E27FC236}">
                <a16:creationId xmlns:a16="http://schemas.microsoft.com/office/drawing/2014/main" id="{7FEB92F6-D977-BB0B-FEF1-9759912996E9}"/>
              </a:ext>
            </a:extLst>
          </p:cNvPr>
          <p:cNvSpPr>
            <a:spLocks noGrp="1"/>
          </p:cNvSpPr>
          <p:nvPr>
            <p:ph type="body" idx="1"/>
          </p:nvPr>
        </p:nvSpPr>
        <p:spPr>
          <a:xfrm>
            <a:off x="900001" y="2008093"/>
            <a:ext cx="10476470" cy="416886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2836D2D4-EA01-085B-782C-50584B6AE90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52400" cy="6858000"/>
          </a:xfrm>
          <a:prstGeom prst="rect">
            <a:avLst/>
          </a:prstGeom>
        </p:spPr>
      </p:pic>
      <p:pic>
        <p:nvPicPr>
          <p:cNvPr id="8" name="Picture 7">
            <a:extLst>
              <a:ext uri="{FF2B5EF4-FFF2-40B4-BE49-F238E27FC236}">
                <a16:creationId xmlns:a16="http://schemas.microsoft.com/office/drawing/2014/main" id="{BDBF74BB-816A-82B5-ABD1-1C972E26C5C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900000" y="6265772"/>
            <a:ext cx="1579656" cy="255115"/>
          </a:xfrm>
          <a:prstGeom prst="rect">
            <a:avLst/>
          </a:prstGeom>
        </p:spPr>
      </p:pic>
      <p:sp>
        <p:nvSpPr>
          <p:cNvPr id="4" name="Text Placeholder 2">
            <a:extLst>
              <a:ext uri="{FF2B5EF4-FFF2-40B4-BE49-F238E27FC236}">
                <a16:creationId xmlns:a16="http://schemas.microsoft.com/office/drawing/2014/main" id="{F9D4652E-CB77-70A3-B98B-448BF0284231}"/>
              </a:ext>
            </a:extLst>
          </p:cNvPr>
          <p:cNvSpPr txBox="1">
            <a:spLocks/>
          </p:cNvSpPr>
          <p:nvPr/>
        </p:nvSpPr>
        <p:spPr>
          <a:xfrm>
            <a:off x="9235440" y="6322734"/>
            <a:ext cx="2956560" cy="198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3A474D"/>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3A474D"/>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3A474D"/>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err="1">
                <a:solidFill>
                  <a:schemeClr val="bg1">
                    <a:lumMod val="85000"/>
                  </a:schemeClr>
                </a:solidFill>
              </a:rPr>
              <a:t>redmoorhealth.co.uk</a:t>
            </a:r>
            <a:r>
              <a:rPr lang="en-US" sz="700">
                <a:solidFill>
                  <a:schemeClr val="bg1">
                    <a:lumMod val="85000"/>
                  </a:schemeClr>
                </a:solidFill>
              </a:rPr>
              <a:t>    © </a:t>
            </a:r>
            <a:r>
              <a:rPr lang="en-US" sz="700" err="1">
                <a:solidFill>
                  <a:schemeClr val="bg1">
                    <a:lumMod val="85000"/>
                  </a:schemeClr>
                </a:solidFill>
              </a:rPr>
              <a:t>Redmoor</a:t>
            </a:r>
            <a:r>
              <a:rPr lang="en-US" sz="700">
                <a:solidFill>
                  <a:schemeClr val="bg1">
                    <a:lumMod val="85000"/>
                  </a:schemeClr>
                </a:solidFill>
              </a:rPr>
              <a:t> Health 2025</a:t>
            </a:r>
          </a:p>
        </p:txBody>
      </p:sp>
    </p:spTree>
    <p:extLst>
      <p:ext uri="{BB962C8B-B14F-4D97-AF65-F5344CB8AC3E}">
        <p14:creationId xmlns:p14="http://schemas.microsoft.com/office/powerpoint/2010/main" val="300874391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Lst>
  <p:txStyles>
    <p:titleStyle>
      <a:lvl1pPr algn="l" defTabSz="914400" rtl="0" eaLnBrk="1" latinLnBrk="0" hangingPunct="1">
        <a:lnSpc>
          <a:spcPct val="90000"/>
        </a:lnSpc>
        <a:spcBef>
          <a:spcPct val="0"/>
        </a:spcBef>
        <a:buNone/>
        <a:defRPr sz="3200" b="0" i="0" kern="1200">
          <a:solidFill>
            <a:srgbClr val="3A474D"/>
          </a:solidFill>
          <a:latin typeface="Poppins SemiBold" pitchFamily="2" charset="77"/>
          <a:ea typeface="+mj-ea"/>
          <a:cs typeface="Poppins SemiBold"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3A474D"/>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3A474D"/>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rgbClr val="3A474D"/>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rgbClr val="3A474D"/>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B9682-2140-13AD-5242-9EB51B8EBC93}"/>
              </a:ext>
            </a:extLst>
          </p:cNvPr>
          <p:cNvSpPr>
            <a:spLocks noGrp="1"/>
          </p:cNvSpPr>
          <p:nvPr>
            <p:ph type="title"/>
          </p:nvPr>
        </p:nvSpPr>
        <p:spPr>
          <a:xfrm>
            <a:off x="838200" y="2426272"/>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788822-A2B3-08EC-58F7-0F1610202235}"/>
              </a:ext>
            </a:extLst>
          </p:cNvPr>
          <p:cNvSpPr>
            <a:spLocks noGrp="1"/>
          </p:cNvSpPr>
          <p:nvPr>
            <p:ph type="body" idx="1"/>
          </p:nvPr>
        </p:nvSpPr>
        <p:spPr>
          <a:xfrm>
            <a:off x="838200" y="4069830"/>
            <a:ext cx="10515600" cy="23095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6048080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l" defTabSz="914400" rtl="0" eaLnBrk="1" latinLnBrk="0" hangingPunct="1">
        <a:lnSpc>
          <a:spcPct val="90000"/>
        </a:lnSpc>
        <a:spcBef>
          <a:spcPct val="0"/>
        </a:spcBef>
        <a:buNone/>
        <a:defRPr sz="2800" b="0" i="0" kern="1200">
          <a:solidFill>
            <a:schemeClr val="tx1"/>
          </a:solidFill>
          <a:latin typeface="Poppins Light" pitchFamily="2" charset="77"/>
          <a:ea typeface="+mj-ea"/>
          <a:cs typeface="Poppins Light"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6.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Layout" Target="../slideLayouts/slideLayout31.xm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microsoft.com/office/2014/relationships/chartEx" Target="../charts/chartEx1.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collections/government-conversion-factors-for-company-reporting" TargetMode="External"/><Relationship Id="rId2" Type="http://schemas.openxmlformats.org/officeDocument/2006/relationships/hyperlink" Target="https://ghgprotocol.org/corporate-standard" TargetMode="External"/><Relationship Id="rId1" Type="http://schemas.openxmlformats.org/officeDocument/2006/relationships/slideLayout" Target="../slideLayouts/slideLayout32.xml"/><Relationship Id="rId4" Type="http://schemas.openxmlformats.org/officeDocument/2006/relationships/hyperlink" Target="https://ghgprotocol.org/standards/scope-3-standar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hyperlink" Target="mailto:info@flotillaworld.com" TargetMode="Externa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8" descr="A wind turbines in the ocean&#10;&#10;Description automatically generated">
            <a:extLst>
              <a:ext uri="{FF2B5EF4-FFF2-40B4-BE49-F238E27FC236}">
                <a16:creationId xmlns:a16="http://schemas.microsoft.com/office/drawing/2014/main" id="{C81CD70C-C761-5AE4-E088-3C25B328A8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Flowchart: Card 9">
            <a:extLst>
              <a:ext uri="{FF2B5EF4-FFF2-40B4-BE49-F238E27FC236}">
                <a16:creationId xmlns:a16="http://schemas.microsoft.com/office/drawing/2014/main" id="{5401F722-9EE6-11CF-56EA-F5B1DFC6BBD1}"/>
              </a:ext>
            </a:extLst>
          </p:cNvPr>
          <p:cNvSpPr/>
          <p:nvPr/>
        </p:nvSpPr>
        <p:spPr>
          <a:xfrm flipH="1">
            <a:off x="0" y="1"/>
            <a:ext cx="5707294" cy="6858000"/>
          </a:xfrm>
          <a:prstGeom prst="flowChartPunchedCar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9">
            <a:extLst>
              <a:ext uri="{FF2B5EF4-FFF2-40B4-BE49-F238E27FC236}">
                <a16:creationId xmlns:a16="http://schemas.microsoft.com/office/drawing/2014/main" id="{21F0DE6A-C209-2F97-FD27-15A5650C75B4}"/>
              </a:ext>
            </a:extLst>
          </p:cNvPr>
          <p:cNvSpPr>
            <a:spLocks noGrp="1"/>
          </p:cNvSpPr>
          <p:nvPr>
            <p:ph type="ctrTitle"/>
          </p:nvPr>
        </p:nvSpPr>
        <p:spPr>
          <a:xfrm>
            <a:off x="287677" y="834580"/>
            <a:ext cx="7154591" cy="2103830"/>
          </a:xfrm>
        </p:spPr>
        <p:txBody>
          <a:bodyPr/>
          <a:lstStyle/>
          <a:p>
            <a:r>
              <a:rPr lang="en-GB" sz="4400" dirty="0">
                <a:solidFill>
                  <a:schemeClr val="bg1"/>
                </a:solidFill>
              </a:rPr>
              <a:t>GHG Emissions </a:t>
            </a:r>
            <a:br>
              <a:rPr lang="en-GB" sz="4400" dirty="0">
                <a:solidFill>
                  <a:schemeClr val="bg1"/>
                </a:solidFill>
              </a:rPr>
            </a:br>
            <a:r>
              <a:rPr lang="en-GB" sz="4400" dirty="0">
                <a:solidFill>
                  <a:schemeClr val="bg1"/>
                </a:solidFill>
              </a:rPr>
              <a:t>&amp; Carbon </a:t>
            </a:r>
            <a:br>
              <a:rPr lang="en-GB" sz="4400" dirty="0">
                <a:solidFill>
                  <a:schemeClr val="bg1"/>
                </a:solidFill>
              </a:rPr>
            </a:br>
            <a:r>
              <a:rPr lang="en-GB" sz="4400" dirty="0">
                <a:solidFill>
                  <a:schemeClr val="bg1"/>
                </a:solidFill>
              </a:rPr>
              <a:t>Reduction Plan</a:t>
            </a:r>
            <a:endParaRPr lang="en-GB" dirty="0"/>
          </a:p>
        </p:txBody>
      </p:sp>
      <p:sp>
        <p:nvSpPr>
          <p:cNvPr id="8" name="SubTitle">
            <a:extLst>
              <a:ext uri="{FF2B5EF4-FFF2-40B4-BE49-F238E27FC236}">
                <a16:creationId xmlns:a16="http://schemas.microsoft.com/office/drawing/2014/main" id="{17CD6585-6F89-6CBF-CE11-89BB63C4B1CC}"/>
              </a:ext>
            </a:extLst>
          </p:cNvPr>
          <p:cNvSpPr txBox="1">
            <a:spLocks/>
          </p:cNvSpPr>
          <p:nvPr/>
        </p:nvSpPr>
        <p:spPr>
          <a:xfrm>
            <a:off x="419592" y="3330762"/>
            <a:ext cx="5904152" cy="866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This report details Redmoor Health Limited’s GHG emissions and their reduction plan.</a:t>
            </a:r>
          </a:p>
          <a:p>
            <a:endParaRPr lang="en-GB" sz="1000" dirty="0">
              <a:latin typeface="Verdana" panose="020B0604030504040204" pitchFamily="34" charset="0"/>
              <a:ea typeface="Verdana" panose="020B0604030504040204" pitchFamily="34" charset="0"/>
            </a:endParaRPr>
          </a:p>
          <a:p>
            <a:pPr marL="0" indent="0">
              <a:buNone/>
              <a:tabLst>
                <a:tab pos="3951288" algn="l"/>
              </a:tabLst>
            </a:pPr>
            <a:r>
              <a:rPr lang="en-GB" sz="1000" dirty="0">
                <a:solidFill>
                  <a:schemeClr val="bg1"/>
                </a:solidFill>
                <a:latin typeface="Poppins" panose="00000500000000000000" pitchFamily="2" charset="0"/>
                <a:ea typeface="Verdana" panose="020B0604030504040204" pitchFamily="34" charset="0"/>
                <a:cs typeface="Poppins" panose="00000500000000000000" pitchFamily="2" charset="0"/>
              </a:rPr>
              <a:t>This carbon reduction plan is compliant with PPN 006.</a:t>
            </a:r>
          </a:p>
          <a:p>
            <a:endParaRPr lang="en-GB" dirty="0"/>
          </a:p>
          <a:p>
            <a:endParaRPr lang="en-GB" dirty="0"/>
          </a:p>
        </p:txBody>
      </p:sp>
      <p:pic>
        <p:nvPicPr>
          <p:cNvPr id="9" name="Picture 8" descr="A close up of a logo&#10;&#10;Description automatically generated">
            <a:extLst>
              <a:ext uri="{FF2B5EF4-FFF2-40B4-BE49-F238E27FC236}">
                <a16:creationId xmlns:a16="http://schemas.microsoft.com/office/drawing/2014/main" id="{DF850002-6130-D592-10DA-95A22362D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0796" y="270569"/>
            <a:ext cx="779274" cy="257848"/>
          </a:xfrm>
          <a:prstGeom prst="rect">
            <a:avLst/>
          </a:prstGeom>
        </p:spPr>
      </p:pic>
      <p:pic>
        <p:nvPicPr>
          <p:cNvPr id="11" name="ClientLogo">
            <a:extLst>
              <a:ext uri="{FF2B5EF4-FFF2-40B4-BE49-F238E27FC236}">
                <a16:creationId xmlns:a16="http://schemas.microsoft.com/office/drawing/2014/main" id="{D1947620-3402-1813-3C5D-3FEDEA386BCE}"/>
              </a:ext>
            </a:extLst>
          </p:cNvPr>
          <p:cNvPicPr>
            <a:picLocks noChangeAspect="1"/>
          </p:cNvPicPr>
          <p:nvPr/>
        </p:nvPicPr>
        <p:blipFill>
          <a:blip r:embed="rId4" cstate="screen">
            <a:extLst>
              <a:ext uri="{28A0092B-C50C-407E-A947-70E740481C1C}">
                <a14:useLocalDpi xmlns:a14="http://schemas.microsoft.com/office/drawing/2010/main"/>
              </a:ext>
            </a:extLst>
          </a:blip>
          <a:srcRect l="-3016" t="-16995" r="-30186" b="-16757"/>
          <a:stretch/>
        </p:blipFill>
        <p:spPr>
          <a:xfrm>
            <a:off x="419592" y="5752568"/>
            <a:ext cx="1820214" cy="671093"/>
          </a:xfrm>
          <a:prstGeom prst="rect">
            <a:avLst/>
          </a:prstGeom>
        </p:spPr>
      </p:pic>
    </p:spTree>
    <p:extLst>
      <p:ext uri="{BB962C8B-B14F-4D97-AF65-F5344CB8AC3E}">
        <p14:creationId xmlns:p14="http://schemas.microsoft.com/office/powerpoint/2010/main" val="205291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BE04-3CB8-F942-AB11-3CF5255B6A4C}"/>
              </a:ext>
            </a:extLst>
          </p:cNvPr>
          <p:cNvSpPr txBox="1">
            <a:spLocks/>
          </p:cNvSpPr>
          <p:nvPr/>
        </p:nvSpPr>
        <p:spPr>
          <a:xfrm>
            <a:off x="778412" y="665013"/>
            <a:ext cx="5413301" cy="506586"/>
          </a:xfrm>
          <a:prstGeom prst="rect">
            <a:avLst/>
          </a:prstGeom>
        </p:spPr>
        <p:txBody>
          <a:bodyPr/>
          <a:lstStyle>
            <a:lvl1pPr algn="l" defTabSz="914400" rtl="0" eaLnBrk="1" latinLnBrk="0" hangingPunct="1">
              <a:lnSpc>
                <a:spcPct val="90000"/>
              </a:lnSpc>
              <a:spcBef>
                <a:spcPct val="0"/>
              </a:spcBef>
              <a:buNone/>
              <a:defRPr sz="3200" b="0" i="0" kern="1200">
                <a:solidFill>
                  <a:srgbClr val="3A474D"/>
                </a:solidFill>
                <a:latin typeface="Poppins SemiBold" pitchFamily="2" charset="77"/>
                <a:ea typeface="+mj-ea"/>
                <a:cs typeface="Poppins SemiBold" pitchFamily="2" charset="77"/>
              </a:defRPr>
            </a:lvl1pPr>
          </a:lstStyle>
          <a:p>
            <a:r>
              <a:rPr lang="en-GB" dirty="0"/>
              <a:t>Contents</a:t>
            </a:r>
          </a:p>
        </p:txBody>
      </p:sp>
      <p:graphicFrame>
        <p:nvGraphicFramePr>
          <p:cNvPr id="4" name="Content Placeholder 4">
            <a:extLst>
              <a:ext uri="{FF2B5EF4-FFF2-40B4-BE49-F238E27FC236}">
                <a16:creationId xmlns:a16="http://schemas.microsoft.com/office/drawing/2014/main" id="{602BFA7D-0BFA-572C-FBD7-C429AABF6825}"/>
              </a:ext>
            </a:extLst>
          </p:cNvPr>
          <p:cNvGraphicFramePr>
            <a:graphicFrameLocks/>
          </p:cNvGraphicFramePr>
          <p:nvPr>
            <p:extLst>
              <p:ext uri="{D42A27DB-BD31-4B8C-83A1-F6EECF244321}">
                <p14:modId xmlns:p14="http://schemas.microsoft.com/office/powerpoint/2010/main" val="340020439"/>
              </p:ext>
            </p:extLst>
          </p:nvPr>
        </p:nvGraphicFramePr>
        <p:xfrm>
          <a:off x="785741" y="1386254"/>
          <a:ext cx="6497879" cy="3920394"/>
        </p:xfrm>
        <a:graphic>
          <a:graphicData uri="http://schemas.openxmlformats.org/drawingml/2006/table">
            <a:tbl>
              <a:tblPr firstRow="1" bandRow="1">
                <a:tableStyleId>{5C22544A-7EE6-4342-B048-85BDC9FD1C3A}</a:tableStyleId>
              </a:tblPr>
              <a:tblGrid>
                <a:gridCol w="5413162">
                  <a:extLst>
                    <a:ext uri="{9D8B030D-6E8A-4147-A177-3AD203B41FA5}">
                      <a16:colId xmlns:a16="http://schemas.microsoft.com/office/drawing/2014/main" val="1744825933"/>
                    </a:ext>
                  </a:extLst>
                </a:gridCol>
                <a:gridCol w="1084717">
                  <a:extLst>
                    <a:ext uri="{9D8B030D-6E8A-4147-A177-3AD203B41FA5}">
                      <a16:colId xmlns:a16="http://schemas.microsoft.com/office/drawing/2014/main" val="588219340"/>
                    </a:ext>
                  </a:extLst>
                </a:gridCol>
              </a:tblGrid>
              <a:tr h="653399">
                <a:tc>
                  <a:txBody>
                    <a:bodyPr/>
                    <a:lstStyle/>
                    <a:p>
                      <a:r>
                        <a:rPr lang="en-US" sz="1400" b="0" dirty="0">
                          <a:solidFill>
                            <a:schemeClr val="tx2"/>
                          </a:solidFill>
                          <a:latin typeface="Poppins" panose="00000500000000000000" pitchFamily="2" charset="0"/>
                          <a:ea typeface="Baskerville" panose="02020502070401020303" pitchFamily="18" charset="0"/>
                          <a:cs typeface="Poppins" panose="00000500000000000000" pitchFamily="2" charset="0"/>
                        </a:rPr>
                        <a:t>Introduction	</a:t>
                      </a:r>
                      <a:endParaRPr lang="en-GB" sz="1400" b="0" dirty="0">
                        <a:solidFill>
                          <a:schemeClr val="tx2"/>
                        </a:solidFill>
                        <a:latin typeface="Poppins" panose="00000500000000000000" pitchFamily="2" charset="0"/>
                        <a:ea typeface="Baskerville" panose="02020502070401020303" pitchFamily="18" charset="0"/>
                        <a:cs typeface="Poppins" panose="00000500000000000000" pitchFamily="2" charset="0"/>
                      </a:endParaRP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latin typeface="Poppins" panose="00000500000000000000" pitchFamily="2" charset="0"/>
                          <a:ea typeface="Verdana" panose="020B0604030504040204" pitchFamily="34" charset="0"/>
                          <a:cs typeface="Poppins" panose="00000500000000000000" pitchFamily="2" charset="0"/>
                        </a:rPr>
                        <a:t>…3</a:t>
                      </a: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20388"/>
                  </a:ext>
                </a:extLst>
              </a:tr>
              <a:tr h="653399">
                <a:tc>
                  <a:txBody>
                    <a:bodyPr/>
                    <a:lstStyle/>
                    <a:p>
                      <a:r>
                        <a:rPr lang="en-US" sz="1400" b="0" dirty="0">
                          <a:solidFill>
                            <a:schemeClr val="tx2"/>
                          </a:solidFill>
                          <a:latin typeface="Poppins" panose="00000500000000000000" pitchFamily="2" charset="0"/>
                          <a:ea typeface="Baskerville" panose="02020502070401020303" pitchFamily="18" charset="0"/>
                          <a:cs typeface="Poppins" panose="00000500000000000000" pitchFamily="2" charset="0"/>
                        </a:rPr>
                        <a:t>GHG Emissions Methodology</a:t>
                      </a:r>
                      <a:endParaRPr lang="en-GB" sz="1400" b="0" dirty="0">
                        <a:solidFill>
                          <a:schemeClr val="tx2"/>
                        </a:solidFill>
                        <a:latin typeface="Poppins" panose="00000500000000000000" pitchFamily="2" charset="0"/>
                        <a:ea typeface="Baskerville" panose="02020502070401020303" pitchFamily="18" charset="0"/>
                        <a:cs typeface="Poppins" panose="00000500000000000000" pitchFamily="2" charset="0"/>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a:solidFill>
                            <a:schemeClr val="tx2"/>
                          </a:solidFill>
                          <a:latin typeface="Poppins" panose="00000500000000000000" pitchFamily="2" charset="0"/>
                          <a:ea typeface="Verdana" panose="020B0604030504040204" pitchFamily="34" charset="0"/>
                          <a:cs typeface="Poppins" panose="00000500000000000000" pitchFamily="2" charset="0"/>
                        </a:rPr>
                        <a:t>…4</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100872"/>
                  </a:ext>
                </a:extLst>
              </a:tr>
              <a:tr h="653399">
                <a:tc>
                  <a:txBody>
                    <a:bodyPr/>
                    <a:lstStyle/>
                    <a:p>
                      <a:r>
                        <a:rPr lang="en-US" sz="1400" b="0" dirty="0">
                          <a:solidFill>
                            <a:schemeClr val="tx2"/>
                          </a:solidFill>
                          <a:latin typeface="Poppins" panose="00000500000000000000" pitchFamily="2" charset="0"/>
                          <a:ea typeface="Baskerville" panose="02020502070401020303" pitchFamily="18" charset="0"/>
                          <a:cs typeface="Poppins" panose="00000500000000000000" pitchFamily="2" charset="0"/>
                        </a:rPr>
                        <a:t>GHG Emissions Summary</a:t>
                      </a:r>
                      <a:endParaRPr lang="en-GB" sz="1400" b="0" dirty="0">
                        <a:solidFill>
                          <a:schemeClr val="tx2"/>
                        </a:solidFill>
                        <a:latin typeface="Poppins" panose="00000500000000000000" pitchFamily="2" charset="0"/>
                        <a:ea typeface="Baskerville" panose="02020502070401020303" pitchFamily="18" charset="0"/>
                        <a:cs typeface="Poppins" panose="00000500000000000000" pitchFamily="2" charset="0"/>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dirty="0">
                          <a:solidFill>
                            <a:schemeClr val="tx2"/>
                          </a:solidFill>
                          <a:latin typeface="Poppins" panose="00000500000000000000" pitchFamily="2" charset="0"/>
                          <a:ea typeface="Verdana" panose="020B0604030504040204" pitchFamily="34" charset="0"/>
                          <a:cs typeface="Poppins" panose="00000500000000000000" pitchFamily="2" charset="0"/>
                        </a:rPr>
                        <a:t>…5</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575853"/>
                  </a:ext>
                </a:extLst>
              </a:tr>
              <a:tr h="653399">
                <a:tc>
                  <a:txBody>
                    <a:bodyPr/>
                    <a:lstStyle/>
                    <a:p>
                      <a:r>
                        <a:rPr lang="en-US" sz="1400" b="0">
                          <a:solidFill>
                            <a:schemeClr val="tx2"/>
                          </a:solidFill>
                          <a:latin typeface="Poppins" panose="00000500000000000000" pitchFamily="2" charset="0"/>
                          <a:ea typeface="Baskerville" panose="02020502070401020303" pitchFamily="18" charset="0"/>
                          <a:cs typeface="Poppins" panose="00000500000000000000" pitchFamily="2" charset="0"/>
                        </a:rPr>
                        <a:t>Emissions Reduction Target</a:t>
                      </a:r>
                      <a:endParaRPr lang="en-GB" sz="1400" b="0">
                        <a:solidFill>
                          <a:schemeClr val="tx2"/>
                        </a:solidFill>
                        <a:latin typeface="Poppins" panose="00000500000000000000" pitchFamily="2" charset="0"/>
                        <a:ea typeface="Baskerville" panose="02020502070401020303" pitchFamily="18" charset="0"/>
                        <a:cs typeface="Poppins" panose="00000500000000000000" pitchFamily="2" charset="0"/>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latin typeface="Poppins" panose="00000500000000000000" pitchFamily="2" charset="0"/>
                          <a:ea typeface="Verdana" panose="020B0604030504040204" pitchFamily="34" charset="0"/>
                          <a:cs typeface="Poppins" panose="00000500000000000000" pitchFamily="2" charset="0"/>
                        </a:rPr>
                        <a:t>…6</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6521120"/>
                  </a:ext>
                </a:extLst>
              </a:tr>
              <a:tr h="653399">
                <a:tc>
                  <a:txBody>
                    <a:bodyPr/>
                    <a:lstStyle/>
                    <a:p>
                      <a:r>
                        <a:rPr lang="en-GB" sz="1400" b="0">
                          <a:solidFill>
                            <a:schemeClr val="tx2"/>
                          </a:solidFill>
                          <a:latin typeface="Poppins" panose="00000500000000000000" pitchFamily="2" charset="0"/>
                          <a:ea typeface="Baskerville" panose="02020502070401020303" pitchFamily="18" charset="0"/>
                          <a:cs typeface="Poppins" panose="00000500000000000000" pitchFamily="2" charset="0"/>
                        </a:rPr>
                        <a:t>Carbon Reduction Initiatives</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latin typeface="Poppins" panose="00000500000000000000" pitchFamily="2" charset="0"/>
                          <a:ea typeface="Verdana" panose="020B0604030504040204" pitchFamily="34" charset="0"/>
                          <a:cs typeface="Poppins" panose="00000500000000000000" pitchFamily="2" charset="0"/>
                        </a:rPr>
                        <a:t>…7</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7662808"/>
                  </a:ext>
                </a:extLst>
              </a:tr>
              <a:tr h="653399">
                <a:tc>
                  <a:txBody>
                    <a:bodyPr/>
                    <a:lstStyle/>
                    <a:p>
                      <a:r>
                        <a:rPr lang="en-GB" sz="1400" b="0">
                          <a:solidFill>
                            <a:schemeClr val="tx2"/>
                          </a:solidFill>
                          <a:latin typeface="Poppins" panose="00000500000000000000" pitchFamily="2" charset="0"/>
                          <a:ea typeface="Baskerville" panose="02020502070401020303" pitchFamily="18" charset="0"/>
                          <a:cs typeface="Poppins" panose="00000500000000000000" pitchFamily="2" charset="0"/>
                        </a:rPr>
                        <a:t>Declaration and Sign Off</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2"/>
                          </a:solidFill>
                          <a:latin typeface="Poppins" panose="00000500000000000000" pitchFamily="2" charset="0"/>
                          <a:ea typeface="Verdana" panose="020B0604030504040204" pitchFamily="34" charset="0"/>
                          <a:cs typeface="Poppins" panose="00000500000000000000" pitchFamily="2" charset="0"/>
                        </a:rPr>
                        <a:t>…8</a:t>
                      </a: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3641516"/>
                  </a:ext>
                </a:extLst>
              </a:tr>
            </a:tbl>
          </a:graphicData>
        </a:graphic>
      </p:graphicFrame>
    </p:spTree>
    <p:extLst>
      <p:ext uri="{BB962C8B-B14F-4D97-AF65-F5344CB8AC3E}">
        <p14:creationId xmlns:p14="http://schemas.microsoft.com/office/powerpoint/2010/main" val="28161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2DF512-37A8-F93B-21CB-A5E4FDF62035}"/>
              </a:ext>
            </a:extLst>
          </p:cNvPr>
          <p:cNvSpPr>
            <a:spLocks noGrp="1"/>
          </p:cNvSpPr>
          <p:nvPr>
            <p:ph type="title"/>
          </p:nvPr>
        </p:nvSpPr>
        <p:spPr>
          <a:xfrm>
            <a:off x="394563" y="183492"/>
            <a:ext cx="5413301" cy="506586"/>
          </a:xfrm>
        </p:spPr>
        <p:txBody>
          <a:bodyPr/>
          <a:lstStyle/>
          <a:p>
            <a:r>
              <a:rPr lang="en-GB" dirty="0"/>
              <a:t>Introduction</a:t>
            </a:r>
          </a:p>
        </p:txBody>
      </p:sp>
      <p:sp>
        <p:nvSpPr>
          <p:cNvPr id="10" name="IntroText">
            <a:extLst>
              <a:ext uri="{FF2B5EF4-FFF2-40B4-BE49-F238E27FC236}">
                <a16:creationId xmlns:a16="http://schemas.microsoft.com/office/drawing/2014/main" id="{76977AF9-18BB-9682-DE37-1F3E75BB341D}"/>
              </a:ext>
            </a:extLst>
          </p:cNvPr>
          <p:cNvSpPr>
            <a:spLocks noGrp="1"/>
          </p:cNvSpPr>
          <p:nvPr>
            <p:ph idx="1"/>
          </p:nvPr>
        </p:nvSpPr>
        <p:spPr>
          <a:xfrm>
            <a:off x="920150" y="2330213"/>
            <a:ext cx="5931754" cy="3302412"/>
          </a:xfrm>
        </p:spPr>
        <p:txBody>
          <a:bodyPr>
            <a:normAutofit/>
          </a:bodyPr>
          <a:lstStyle/>
          <a:p>
            <a:pPr marL="0" indent="0" algn="just">
              <a:lnSpc>
                <a:spcPct val="120000"/>
              </a:lnSpc>
              <a:buNone/>
            </a:pPr>
            <a:r>
              <a:rPr lang="en-GB" sz="1100" b="0" i="0" dirty="0">
                <a:solidFill>
                  <a:srgbClr val="000000"/>
                </a:solidFill>
                <a:effectLst/>
                <a:latin typeface="Poppins" panose="00000500000000000000" pitchFamily="2" charset="0"/>
                <a:cs typeface="Poppins" panose="00000500000000000000" pitchFamily="2" charset="0"/>
              </a:rPr>
              <a:t>Redmoor Health is a UK-based consultancy and digital services organisation working with NHS primary care, commissioners, and public health teams. Founded in 2017, we support health care and local government teams to improve access, communication and population health outcomes through digital transformation, data insight and patient engagement.
Our services include digital platforms, communications managed services, training and consultancy that help organisations operate more effectively and connect with their populations in clear, accessible ways. </a:t>
            </a:r>
          </a:p>
          <a:p>
            <a:pPr marL="0" indent="0" algn="just">
              <a:lnSpc>
                <a:spcPct val="120000"/>
              </a:lnSpc>
              <a:buNone/>
            </a:pPr>
            <a:r>
              <a:rPr lang="en-GB" sz="1100" b="0" i="0" dirty="0">
                <a:solidFill>
                  <a:srgbClr val="000000"/>
                </a:solidFill>
                <a:effectLst/>
                <a:latin typeface="Poppins" panose="00000500000000000000" pitchFamily="2" charset="0"/>
                <a:cs typeface="Poppins" panose="00000500000000000000" pitchFamily="2" charset="0"/>
              </a:rPr>
              <a:t>As a remote-first organisation delivering services nationally, we are committed to operating responsibly, reducing our environmental impact, and embedding sustainable practices across our operations and supply chain.</a:t>
            </a:r>
          </a:p>
        </p:txBody>
      </p:sp>
      <p:sp>
        <p:nvSpPr>
          <p:cNvPr id="13" name="Text Placeholder 12">
            <a:extLst>
              <a:ext uri="{FF2B5EF4-FFF2-40B4-BE49-F238E27FC236}">
                <a16:creationId xmlns:a16="http://schemas.microsoft.com/office/drawing/2014/main" id="{D10A8F25-1ED7-2D5A-8F65-656067CD1CEE}"/>
              </a:ext>
            </a:extLst>
          </p:cNvPr>
          <p:cNvSpPr>
            <a:spLocks noGrp="1"/>
          </p:cNvSpPr>
          <p:nvPr>
            <p:ph type="body" sz="quarter" idx="15"/>
          </p:nvPr>
        </p:nvSpPr>
        <p:spPr>
          <a:xfrm>
            <a:off x="572377" y="1225375"/>
            <a:ext cx="3043790" cy="320675"/>
          </a:xfrm>
        </p:spPr>
        <p:txBody>
          <a:bodyPr/>
          <a:lstStyle/>
          <a:p>
            <a:r>
              <a:rPr lang="en-GB" dirty="0">
                <a:latin typeface="Poppins" panose="00000500000000000000" pitchFamily="2" charset="0"/>
                <a:cs typeface="Poppins" panose="00000500000000000000" pitchFamily="2" charset="0"/>
              </a:rPr>
              <a:t>Company name:</a:t>
            </a:r>
          </a:p>
        </p:txBody>
      </p:sp>
      <p:sp>
        <p:nvSpPr>
          <p:cNvPr id="16" name="Text Placeholder 15">
            <a:extLst>
              <a:ext uri="{FF2B5EF4-FFF2-40B4-BE49-F238E27FC236}">
                <a16:creationId xmlns:a16="http://schemas.microsoft.com/office/drawing/2014/main" id="{C401C453-5796-79A6-4ABB-45CF8D0EB0CB}"/>
              </a:ext>
            </a:extLst>
          </p:cNvPr>
          <p:cNvSpPr>
            <a:spLocks noGrp="1"/>
          </p:cNvSpPr>
          <p:nvPr>
            <p:ph type="body" sz="quarter" idx="18"/>
          </p:nvPr>
        </p:nvSpPr>
        <p:spPr>
          <a:xfrm>
            <a:off x="3530715" y="1225375"/>
            <a:ext cx="1268035" cy="320675"/>
          </a:xfrm>
        </p:spPr>
        <p:txBody>
          <a:bodyPr/>
          <a:lstStyle/>
          <a:p>
            <a:r>
              <a:rPr lang="en-GB" dirty="0"/>
              <a:t>Publication date:</a:t>
            </a:r>
          </a:p>
        </p:txBody>
      </p:sp>
      <p:pic>
        <p:nvPicPr>
          <p:cNvPr id="35" name="Picture Placeholder 34" descr="A group of people sitting at a table&#10;&#10;Description automatically generated">
            <a:extLst>
              <a:ext uri="{FF2B5EF4-FFF2-40B4-BE49-F238E27FC236}">
                <a16:creationId xmlns:a16="http://schemas.microsoft.com/office/drawing/2014/main" id="{4A231010-EC15-1F2C-E04E-76E1B6AF3E17}"/>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p:pic>
      <p:sp>
        <p:nvSpPr>
          <p:cNvPr id="15" name="Text Placeholder 14">
            <a:extLst>
              <a:ext uri="{FF2B5EF4-FFF2-40B4-BE49-F238E27FC236}">
                <a16:creationId xmlns:a16="http://schemas.microsoft.com/office/drawing/2014/main" id="{55A83A51-42B8-24EF-35FF-0A14B7C0501A}"/>
              </a:ext>
            </a:extLst>
          </p:cNvPr>
          <p:cNvSpPr>
            <a:spLocks noGrp="1"/>
          </p:cNvSpPr>
          <p:nvPr>
            <p:ph type="body" sz="quarter" idx="17"/>
          </p:nvPr>
        </p:nvSpPr>
        <p:spPr/>
        <p:txBody>
          <a:bodyPr/>
          <a:lstStyle/>
          <a:p>
            <a:r>
              <a:rPr lang="en-GB"/>
              <a:t>2040</a:t>
            </a:r>
          </a:p>
        </p:txBody>
      </p:sp>
      <p:sp>
        <p:nvSpPr>
          <p:cNvPr id="25" name="Round Same-side Corner of Rectangle 24">
            <a:extLst>
              <a:ext uri="{FF2B5EF4-FFF2-40B4-BE49-F238E27FC236}">
                <a16:creationId xmlns:a16="http://schemas.microsoft.com/office/drawing/2014/main" id="{0DD639CB-2F02-24E8-9865-A3D1900CF8FF}"/>
              </a:ext>
            </a:extLst>
          </p:cNvPr>
          <p:cNvSpPr/>
          <p:nvPr/>
        </p:nvSpPr>
        <p:spPr>
          <a:xfrm rot="16200000">
            <a:off x="-1031727" y="3950613"/>
            <a:ext cx="3371293" cy="130494"/>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B3E4879-E4F8-2626-BC4F-386AAFEB2FE8}"/>
              </a:ext>
            </a:extLst>
          </p:cNvPr>
          <p:cNvSpPr/>
          <p:nvPr/>
        </p:nvSpPr>
        <p:spPr>
          <a:xfrm>
            <a:off x="7468897" y="1164215"/>
            <a:ext cx="1579418" cy="157941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84C43AF2-A441-E7E6-B512-DD6F8EEBE4CE}"/>
              </a:ext>
            </a:extLst>
          </p:cNvPr>
          <p:cNvSpPr txBox="1"/>
          <p:nvPr/>
        </p:nvSpPr>
        <p:spPr>
          <a:xfrm>
            <a:off x="7557422" y="1578036"/>
            <a:ext cx="1402368" cy="461665"/>
          </a:xfrm>
          <a:prstGeom prst="rect">
            <a:avLst/>
          </a:prstGeom>
          <a:noFill/>
        </p:spPr>
        <p:txBody>
          <a:bodyPr wrap="square" rtlCol="0">
            <a:spAutoFit/>
          </a:bodyPr>
          <a:lstStyle/>
          <a:p>
            <a:pPr algn="ctr"/>
            <a:r>
              <a:rPr lang="en-GB" sz="1200">
                <a:solidFill>
                  <a:schemeClr val="bg1"/>
                </a:solidFill>
                <a:latin typeface="Baskerville" panose="02020502070401020303" pitchFamily="18" charset="0"/>
                <a:ea typeface="Baskerville" panose="02020502070401020303" pitchFamily="18" charset="0"/>
              </a:rPr>
              <a:t>Commitment to target Net Zero:</a:t>
            </a:r>
          </a:p>
        </p:txBody>
      </p:sp>
      <p:sp>
        <p:nvSpPr>
          <p:cNvPr id="41" name="NetZeroYear">
            <a:extLst>
              <a:ext uri="{FF2B5EF4-FFF2-40B4-BE49-F238E27FC236}">
                <a16:creationId xmlns:a16="http://schemas.microsoft.com/office/drawing/2014/main" id="{7DC8DF23-1A0B-C6EF-C293-C5A069D5F566}"/>
              </a:ext>
            </a:extLst>
          </p:cNvPr>
          <p:cNvSpPr txBox="1">
            <a:spLocks/>
          </p:cNvSpPr>
          <p:nvPr/>
        </p:nvSpPr>
        <p:spPr>
          <a:xfrm>
            <a:off x="7500606" y="2000221"/>
            <a:ext cx="1492250" cy="909662"/>
          </a:xfrm>
          <a:prstGeom prst="rect">
            <a:avLst/>
          </a:prstGeom>
        </p:spPr>
        <p:txBody>
          <a:bodyPr vert="horz" lIns="91440" tIns="0" rIns="91440" bIns="45720" rtlCol="0">
            <a:noAutofit/>
          </a:bodyPr>
          <a:lstStyle>
            <a:lvl1pPr marL="0" indent="0" algn="ctr" defTabSz="914400" rtl="0" eaLnBrk="1" latinLnBrk="0" hangingPunct="1">
              <a:lnSpc>
                <a:spcPct val="110000"/>
              </a:lnSpc>
              <a:spcBef>
                <a:spcPts val="1000"/>
              </a:spcBef>
              <a:buClr>
                <a:schemeClr val="accent2"/>
              </a:buClr>
              <a:buFont typeface="System Font Regular"/>
              <a:buNone/>
              <a:tabLst/>
              <a:defRPr sz="3200" kern="1200">
                <a:solidFill>
                  <a:schemeClr val="bg1"/>
                </a:solidFill>
                <a:latin typeface="Baskerville" panose="02020502070401020303" pitchFamily="18" charset="0"/>
                <a:ea typeface="Baskerville" panose="02020502070401020303" pitchFamily="18" charset="0"/>
                <a:cs typeface="Verdana" panose="020B0604030504040204" pitchFamily="34" charset="0"/>
              </a:defRPr>
            </a:lvl1pPr>
            <a:lvl2pPr marL="457200" indent="0" algn="l" defTabSz="914400" rtl="0" eaLnBrk="1" latinLnBrk="0" hangingPunct="1">
              <a:lnSpc>
                <a:spcPct val="110000"/>
              </a:lnSpc>
              <a:spcBef>
                <a:spcPts val="500"/>
              </a:spcBef>
              <a:buClr>
                <a:schemeClr val="accent4"/>
              </a:buClr>
              <a:buFont typeface="System Font Regular"/>
              <a:buNone/>
              <a:defRPr sz="44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10000"/>
              </a:lnSpc>
              <a:spcBef>
                <a:spcPts val="500"/>
              </a:spcBef>
              <a:buClr>
                <a:schemeClr val="accent2"/>
              </a:buClr>
              <a:buFont typeface="System Font Regular"/>
              <a:buNone/>
              <a:defRPr sz="44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914400" rtl="0" eaLnBrk="1" latinLnBrk="0" hangingPunct="1">
              <a:lnSpc>
                <a:spcPct val="110000"/>
              </a:lnSpc>
              <a:spcBef>
                <a:spcPts val="500"/>
              </a:spcBef>
              <a:buClr>
                <a:schemeClr val="accent4"/>
              </a:buClr>
              <a:buFont typeface="System Font Regular"/>
              <a:buNone/>
              <a:defRPr sz="44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10000"/>
              </a:lnSpc>
              <a:spcBef>
                <a:spcPts val="500"/>
              </a:spcBef>
              <a:buClr>
                <a:schemeClr val="accent2"/>
              </a:buClr>
              <a:buFont typeface="System Font Regular"/>
              <a:buNone/>
              <a:defRPr sz="44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2050</a:t>
            </a:r>
          </a:p>
        </p:txBody>
      </p:sp>
      <p:pic>
        <p:nvPicPr>
          <p:cNvPr id="42" name="Graphic 41" descr="Leaf outline">
            <a:extLst>
              <a:ext uri="{FF2B5EF4-FFF2-40B4-BE49-F238E27FC236}">
                <a16:creationId xmlns:a16="http://schemas.microsoft.com/office/drawing/2014/main" id="{AB402A4C-A264-ECFF-7535-F6FA1EDD2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2662" y="1222041"/>
            <a:ext cx="391886" cy="391886"/>
          </a:xfrm>
          <a:prstGeom prst="rect">
            <a:avLst/>
          </a:prstGeom>
        </p:spPr>
      </p:pic>
      <p:sp>
        <p:nvSpPr>
          <p:cNvPr id="2" name="ClientName">
            <a:extLst>
              <a:ext uri="{FF2B5EF4-FFF2-40B4-BE49-F238E27FC236}">
                <a16:creationId xmlns:a16="http://schemas.microsoft.com/office/drawing/2014/main" id="{CD12A5A6-C7B5-61C3-11DF-1267274F9ED9}"/>
              </a:ext>
            </a:extLst>
          </p:cNvPr>
          <p:cNvSpPr txBox="1"/>
          <p:nvPr/>
        </p:nvSpPr>
        <p:spPr>
          <a:xfrm>
            <a:off x="572377" y="1557924"/>
            <a:ext cx="2859192" cy="396000"/>
          </a:xfrm>
          <a:prstGeom prst="rect">
            <a:avLst/>
          </a:prstGeom>
          <a:solidFill>
            <a:schemeClr val="bg2">
              <a:alpha val="70000"/>
            </a:schemeClr>
          </a:solidFill>
        </p:spPr>
        <p:txBody>
          <a:bodyPr wrap="square" rtlCol="0" anchor="ctr" anchorCtr="0">
            <a:noAutofit/>
          </a:bodyPr>
          <a:lstStyle/>
          <a:p>
            <a:r>
              <a:rPr lang="en-GB" sz="900" b="1" dirty="0">
                <a:latin typeface="Verdana" panose="020B0604030504040204" pitchFamily="34" charset="0"/>
                <a:ea typeface="Verdana" panose="020B0604030504040204" pitchFamily="34" charset="0"/>
              </a:rPr>
              <a:t>Redmoor Health Limited</a:t>
            </a:r>
          </a:p>
        </p:txBody>
      </p:sp>
      <p:sp>
        <p:nvSpPr>
          <p:cNvPr id="3" name="PublicationDate">
            <a:extLst>
              <a:ext uri="{FF2B5EF4-FFF2-40B4-BE49-F238E27FC236}">
                <a16:creationId xmlns:a16="http://schemas.microsoft.com/office/drawing/2014/main" id="{F3066B55-829B-D9E2-B9F0-B3B836A70B98}"/>
              </a:ext>
            </a:extLst>
          </p:cNvPr>
          <p:cNvSpPr txBox="1"/>
          <p:nvPr/>
        </p:nvSpPr>
        <p:spPr>
          <a:xfrm>
            <a:off x="3549795" y="1557924"/>
            <a:ext cx="1268789" cy="396000"/>
          </a:xfrm>
          <a:prstGeom prst="rect">
            <a:avLst/>
          </a:prstGeom>
          <a:solidFill>
            <a:schemeClr val="bg2">
              <a:alpha val="70000"/>
            </a:schemeClr>
          </a:solidFill>
        </p:spPr>
        <p:txBody>
          <a:bodyPr wrap="square" rtlCol="0" anchor="ctr" anchorCtr="0">
            <a:noAutofit/>
          </a:bodyPr>
          <a:lstStyle/>
          <a:p>
            <a:r>
              <a:rPr lang="en-GB" sz="900" b="1" dirty="0">
                <a:latin typeface="Verdana" panose="020B0604030504040204" pitchFamily="34" charset="0"/>
                <a:ea typeface="Verdana" panose="020B0604030504040204" pitchFamily="34" charset="0"/>
              </a:rPr>
              <a:t>06/03/2026</a:t>
            </a:r>
          </a:p>
        </p:txBody>
      </p:sp>
      <p:sp>
        <p:nvSpPr>
          <p:cNvPr id="7" name="TextBox 6">
            <a:extLst>
              <a:ext uri="{FF2B5EF4-FFF2-40B4-BE49-F238E27FC236}">
                <a16:creationId xmlns:a16="http://schemas.microsoft.com/office/drawing/2014/main" id="{1C9E7AC5-B87D-AEAF-ED20-7C4E2984A651}"/>
              </a:ext>
            </a:extLst>
          </p:cNvPr>
          <p:cNvSpPr txBox="1"/>
          <p:nvPr/>
        </p:nvSpPr>
        <p:spPr>
          <a:xfrm>
            <a:off x="11658600" y="252119"/>
            <a:ext cx="298480" cy="369332"/>
          </a:xfrm>
          <a:prstGeom prst="rect">
            <a:avLst/>
          </a:prstGeom>
          <a:noFill/>
        </p:spPr>
        <p:txBody>
          <a:bodyPr wrap="none" rtlCol="0">
            <a:spAutoFit/>
          </a:bodyPr>
          <a:lstStyle/>
          <a:p>
            <a:r>
              <a:rPr lang="en-GB" dirty="0">
                <a:latin typeface="Baskerville" panose="02020502070401020303"/>
              </a:rPr>
              <a:t>3</a:t>
            </a:r>
          </a:p>
        </p:txBody>
      </p:sp>
      <p:sp>
        <p:nvSpPr>
          <p:cNvPr id="4" name="Text Placeholder 11">
            <a:extLst>
              <a:ext uri="{FF2B5EF4-FFF2-40B4-BE49-F238E27FC236}">
                <a16:creationId xmlns:a16="http://schemas.microsoft.com/office/drawing/2014/main" id="{6DC82309-9918-FBA2-BEE4-B8143EC90171}"/>
              </a:ext>
            </a:extLst>
          </p:cNvPr>
          <p:cNvSpPr txBox="1">
            <a:spLocks/>
          </p:cNvSpPr>
          <p:nvPr/>
        </p:nvSpPr>
        <p:spPr>
          <a:xfrm>
            <a:off x="4929149" y="1225375"/>
            <a:ext cx="2988925" cy="32067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000"/>
              </a:spcBef>
              <a:buClr>
                <a:schemeClr val="accent2"/>
              </a:buClr>
              <a:buFont typeface="System Font Regular"/>
              <a:buNone/>
              <a:tabLst/>
              <a:defRPr sz="1200" kern="1200">
                <a:solidFill>
                  <a:schemeClr val="tx1"/>
                </a:solidFill>
                <a:latin typeface="Baskerville" panose="02020502070401020303" pitchFamily="18" charset="0"/>
                <a:ea typeface="Baskerville" panose="02020502070401020303" pitchFamily="18" charset="0"/>
                <a:cs typeface="Verdana" panose="020B0604030504040204" pitchFamily="34" charset="0"/>
              </a:defRPr>
            </a:lvl1pPr>
            <a:lvl2pPr marL="457200" indent="0" algn="l" defTabSz="914400" rtl="0" eaLnBrk="1" latinLnBrk="0" hangingPunct="1">
              <a:lnSpc>
                <a:spcPct val="110000"/>
              </a:lnSpc>
              <a:spcBef>
                <a:spcPts val="500"/>
              </a:spcBef>
              <a:buClr>
                <a:schemeClr val="accent4"/>
              </a:buClr>
              <a:buFont typeface="System Font Regular"/>
              <a:buNone/>
              <a:defRPr sz="1200" kern="1200">
                <a:solidFill>
                  <a:schemeClr val="tx1"/>
                </a:solidFill>
                <a:latin typeface="Baskerville" panose="02020502070401020303" pitchFamily="18" charset="0"/>
                <a:ea typeface="Baskerville" panose="02020502070401020303" pitchFamily="18" charset="0"/>
                <a:cs typeface="Verdana" panose="020B0604030504040204" pitchFamily="34" charset="0"/>
              </a:defRPr>
            </a:lvl2pPr>
            <a:lvl3pPr marL="914400" indent="0" algn="l" defTabSz="914400" rtl="0" eaLnBrk="1" latinLnBrk="0" hangingPunct="1">
              <a:lnSpc>
                <a:spcPct val="110000"/>
              </a:lnSpc>
              <a:spcBef>
                <a:spcPts val="500"/>
              </a:spcBef>
              <a:buClr>
                <a:schemeClr val="accent2"/>
              </a:buClr>
              <a:buFont typeface="System Font Regular"/>
              <a:buNone/>
              <a:defRPr sz="1200" kern="1200">
                <a:solidFill>
                  <a:schemeClr val="tx1"/>
                </a:solidFill>
                <a:latin typeface="Baskerville" panose="02020502070401020303" pitchFamily="18" charset="0"/>
                <a:ea typeface="Baskerville" panose="02020502070401020303" pitchFamily="18" charset="0"/>
                <a:cs typeface="Verdana" panose="020B0604030504040204" pitchFamily="34" charset="0"/>
              </a:defRPr>
            </a:lvl3pPr>
            <a:lvl4pPr marL="1371600" indent="0" algn="l" defTabSz="914400" rtl="0" eaLnBrk="1" latinLnBrk="0" hangingPunct="1">
              <a:lnSpc>
                <a:spcPct val="110000"/>
              </a:lnSpc>
              <a:spcBef>
                <a:spcPts val="500"/>
              </a:spcBef>
              <a:buClr>
                <a:schemeClr val="accent4"/>
              </a:buClr>
              <a:buFont typeface="System Font Regular"/>
              <a:buNone/>
              <a:defRPr sz="1200" kern="1200">
                <a:solidFill>
                  <a:schemeClr val="tx1"/>
                </a:solidFill>
                <a:latin typeface="Baskerville" panose="02020502070401020303" pitchFamily="18" charset="0"/>
                <a:ea typeface="Baskerville" panose="02020502070401020303" pitchFamily="18" charset="0"/>
                <a:cs typeface="Verdana" panose="020B0604030504040204" pitchFamily="34" charset="0"/>
              </a:defRPr>
            </a:lvl4pPr>
            <a:lvl5pPr marL="1828800" indent="0" algn="l" defTabSz="914400" rtl="0" eaLnBrk="1" latinLnBrk="0" hangingPunct="1">
              <a:lnSpc>
                <a:spcPct val="110000"/>
              </a:lnSpc>
              <a:spcBef>
                <a:spcPts val="500"/>
              </a:spcBef>
              <a:buClr>
                <a:schemeClr val="accent2"/>
              </a:buClr>
              <a:buFont typeface="System Font Regular"/>
              <a:buNone/>
              <a:defRPr sz="1200" kern="1200">
                <a:solidFill>
                  <a:schemeClr val="tx1"/>
                </a:solidFill>
                <a:latin typeface="Baskerville" panose="02020502070401020303" pitchFamily="18" charset="0"/>
                <a:ea typeface="Baskerville" panose="02020502070401020303" pitchFamily="18"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Reporting period:</a:t>
            </a:r>
          </a:p>
        </p:txBody>
      </p:sp>
      <p:sp>
        <p:nvSpPr>
          <p:cNvPr id="8" name="ReportingPeriod">
            <a:extLst>
              <a:ext uri="{FF2B5EF4-FFF2-40B4-BE49-F238E27FC236}">
                <a16:creationId xmlns:a16="http://schemas.microsoft.com/office/drawing/2014/main" id="{48F6AEBC-794D-066A-018A-54F2DBB3F9C3}"/>
              </a:ext>
            </a:extLst>
          </p:cNvPr>
          <p:cNvSpPr txBox="1">
            <a:spLocks/>
          </p:cNvSpPr>
          <p:nvPr/>
        </p:nvSpPr>
        <p:spPr>
          <a:xfrm>
            <a:off x="4929150" y="1557924"/>
            <a:ext cx="2429182" cy="396000"/>
          </a:xfrm>
          <a:prstGeom prst="rect">
            <a:avLst/>
          </a:prstGeom>
          <a:solidFill>
            <a:schemeClr val="bg2">
              <a:alpha val="70000"/>
            </a:schemeClr>
          </a:solidFill>
        </p:spPr>
        <p:txBody>
          <a:bodyPr vert="horz" lIns="91440" tIns="45720" rIns="91440" bIns="45720" rtlCol="0" anchor="ctr">
            <a:noAutofit/>
          </a:bodyPr>
          <a:lstStyle>
            <a:lvl1pPr marL="0" indent="0" algn="l" defTabSz="914400" rtl="0" eaLnBrk="1" latinLnBrk="0" hangingPunct="1">
              <a:lnSpc>
                <a:spcPct val="110000"/>
              </a:lnSpc>
              <a:spcBef>
                <a:spcPts val="1000"/>
              </a:spcBef>
              <a:buClr>
                <a:schemeClr val="accent2"/>
              </a:buClr>
              <a:buFont typeface="System Font Regular"/>
              <a:buNone/>
              <a:tabLst/>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110000"/>
              </a:lnSpc>
              <a:spcBef>
                <a:spcPts val="500"/>
              </a:spcBef>
              <a:buClr>
                <a:schemeClr val="accent4"/>
              </a:buClr>
              <a:buFont typeface="System Font Regular"/>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lgn="l" defTabSz="914400" rtl="0" eaLnBrk="1" latinLnBrk="0" hangingPunct="1">
              <a:lnSpc>
                <a:spcPct val="110000"/>
              </a:lnSpc>
              <a:spcBef>
                <a:spcPts val="500"/>
              </a:spcBef>
              <a:buClr>
                <a:schemeClr val="accent2"/>
              </a:buClr>
              <a:buFont typeface="System Font Regular"/>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lgn="l" defTabSz="914400" rtl="0" eaLnBrk="1" latinLnBrk="0" hangingPunct="1">
              <a:lnSpc>
                <a:spcPct val="110000"/>
              </a:lnSpc>
              <a:spcBef>
                <a:spcPts val="500"/>
              </a:spcBef>
              <a:buClr>
                <a:schemeClr val="accent4"/>
              </a:buClr>
              <a:buFont typeface="System Font Regular"/>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lgn="l" defTabSz="914400" rtl="0" eaLnBrk="1" latinLnBrk="0" hangingPunct="1">
              <a:lnSpc>
                <a:spcPct val="110000"/>
              </a:lnSpc>
              <a:spcBef>
                <a:spcPts val="500"/>
              </a:spcBef>
              <a:buClr>
                <a:schemeClr val="accent2"/>
              </a:buClr>
              <a:buFont typeface="System Font Regular"/>
              <a:buNone/>
              <a:defRPr sz="9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t>1 January 2025 - 31 December 2025</a:t>
            </a:r>
          </a:p>
        </p:txBody>
      </p:sp>
    </p:spTree>
    <p:extLst>
      <p:ext uri="{BB962C8B-B14F-4D97-AF65-F5344CB8AC3E}">
        <p14:creationId xmlns:p14="http://schemas.microsoft.com/office/powerpoint/2010/main" val="1114891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5A50F81-63F8-615C-5A4C-C341808DDFC2}"/>
              </a:ext>
            </a:extLst>
          </p:cNvPr>
          <p:cNvSpPr>
            <a:spLocks noGrp="1"/>
          </p:cNvSpPr>
          <p:nvPr>
            <p:ph type="title"/>
          </p:nvPr>
        </p:nvSpPr>
        <p:spPr>
          <a:xfrm>
            <a:off x="394563" y="183492"/>
            <a:ext cx="5413301" cy="506586"/>
          </a:xfrm>
        </p:spPr>
        <p:txBody>
          <a:bodyPr/>
          <a:lstStyle/>
          <a:p>
            <a:r>
              <a:rPr lang="en-GB" dirty="0"/>
              <a:t>GHG Emissions Methodology</a:t>
            </a:r>
          </a:p>
        </p:txBody>
      </p:sp>
      <p:sp>
        <p:nvSpPr>
          <p:cNvPr id="15" name="Methodology">
            <a:extLst>
              <a:ext uri="{FF2B5EF4-FFF2-40B4-BE49-F238E27FC236}">
                <a16:creationId xmlns:a16="http://schemas.microsoft.com/office/drawing/2014/main" id="{6EBACA15-5DB3-6DFC-6596-225C67E7A87C}"/>
              </a:ext>
            </a:extLst>
          </p:cNvPr>
          <p:cNvSpPr txBox="1"/>
          <p:nvPr/>
        </p:nvSpPr>
        <p:spPr>
          <a:xfrm>
            <a:off x="408180" y="1030625"/>
            <a:ext cx="4012065" cy="2111754"/>
          </a:xfrm>
          <a:prstGeom prst="rect">
            <a:avLst/>
          </a:prstGeom>
          <a:noFill/>
        </p:spPr>
        <p:txBody>
          <a:bodyPr wrap="square" rtlCol="0">
            <a:normAutofit/>
          </a:bodyPr>
          <a:lstStyle/>
          <a:p>
            <a:pPr>
              <a:lnSpc>
                <a:spcPct val="115000"/>
              </a:lnSpc>
            </a:pPr>
            <a:r>
              <a:rPr lang="en-GB" sz="900" dirty="0">
                <a:latin typeface="Verdana" panose="020B0604030504040204" pitchFamily="34" charset="0"/>
                <a:ea typeface="Verdana" panose="020B0604030504040204" pitchFamily="34" charset="0"/>
                <a:cs typeface="Verdana" panose="020B0604030504040204" pitchFamily="34" charset="0"/>
              </a:rPr>
              <a:t>Baseline emissions are a record of the greenhouse gases that have been produced in the past and were produced prior to the introduction of any strategies to reduce emissions. Baseline emissions are the reference point against which emissions reduction can be measured.</a:t>
            </a:r>
          </a:p>
          <a:p>
            <a:pPr>
              <a:lnSpc>
                <a:spcPct val="115000"/>
              </a:lnSpc>
            </a:pPr>
            <a:endParaRPr lang="en-GB" sz="900" dirty="0">
              <a:latin typeface="Verdana" panose="020B0604030504040204" pitchFamily="34" charset="0"/>
              <a:ea typeface="Verdana" panose="020B0604030504040204" pitchFamily="34" charset="0"/>
              <a:cs typeface="Verdana" panose="020B0604030504040204" pitchFamily="34" charset="0"/>
            </a:endParaRPr>
          </a:p>
          <a:p>
            <a:pPr>
              <a:lnSpc>
                <a:spcPct val="115000"/>
              </a:lnSpc>
            </a:pPr>
            <a:r>
              <a:rPr lang="en-GB" sz="900" dirty="0">
                <a:latin typeface="Verdana" panose="020B0604030504040204" pitchFamily="34" charset="0"/>
                <a:ea typeface="Verdana" panose="020B0604030504040204" pitchFamily="34" charset="0"/>
                <a:cs typeface="Verdana" panose="020B0604030504040204" pitchFamily="34" charset="0"/>
              </a:rPr>
              <a:t>Redmoor Health’s emissions have been calculated against a baseline year of 2025.</a:t>
            </a:r>
          </a:p>
          <a:p>
            <a:pPr>
              <a:lnSpc>
                <a:spcPct val="115000"/>
              </a:lnSpc>
            </a:pPr>
            <a:endParaRPr lang="en-GB" sz="900" dirty="0">
              <a:latin typeface="Verdana" panose="020B0604030504040204" pitchFamily="34" charset="0"/>
              <a:ea typeface="Verdana" panose="020B0604030504040204" pitchFamily="34" charset="0"/>
              <a:cs typeface="Verdana" panose="020B0604030504040204" pitchFamily="34" charset="0"/>
            </a:endParaRPr>
          </a:p>
          <a:p>
            <a:pPr>
              <a:lnSpc>
                <a:spcPct val="115000"/>
              </a:lnSpc>
            </a:pPr>
            <a:r>
              <a:rPr lang="en-GB" sz="900" dirty="0">
                <a:latin typeface="Verdana" panose="020B0604030504040204" pitchFamily="34" charset="0"/>
                <a:ea typeface="Verdana" panose="020B0604030504040204" pitchFamily="34" charset="0"/>
                <a:cs typeface="Verdana" panose="020B0604030504040204" pitchFamily="34" charset="0"/>
              </a:rPr>
              <a:t>Redmoor Health’s GHG emissions inventory is aligned to the GHG Protocol and covers:</a:t>
            </a:r>
          </a:p>
        </p:txBody>
      </p:sp>
      <p:graphicFrame>
        <p:nvGraphicFramePr>
          <p:cNvPr id="3" name="BaselineTable">
            <a:extLst>
              <a:ext uri="{FF2B5EF4-FFF2-40B4-BE49-F238E27FC236}">
                <a16:creationId xmlns:a16="http://schemas.microsoft.com/office/drawing/2014/main" id="{B3D743AA-E375-2B96-C9DF-EC71574C1358}"/>
              </a:ext>
            </a:extLst>
          </p:cNvPr>
          <p:cNvGraphicFramePr>
            <a:graphicFrameLocks noGrp="1"/>
          </p:cNvGraphicFramePr>
          <p:nvPr>
            <p:extLst>
              <p:ext uri="{D42A27DB-BD31-4B8C-83A1-F6EECF244321}">
                <p14:modId xmlns:p14="http://schemas.microsoft.com/office/powerpoint/2010/main" val="3583585070"/>
              </p:ext>
            </p:extLst>
          </p:nvPr>
        </p:nvGraphicFramePr>
        <p:xfrm>
          <a:off x="5057776" y="1710989"/>
          <a:ext cx="6848474" cy="4659122"/>
        </p:xfrm>
        <a:graphic>
          <a:graphicData uri="http://schemas.openxmlformats.org/drawingml/2006/table">
            <a:tbl>
              <a:tblPr firstRow="1" bandRow="1">
                <a:tableStyleId>{5C22544A-7EE6-4342-B048-85BDC9FD1C3A}</a:tableStyleId>
              </a:tblPr>
              <a:tblGrid>
                <a:gridCol w="3386616">
                  <a:extLst>
                    <a:ext uri="{9D8B030D-6E8A-4147-A177-3AD203B41FA5}">
                      <a16:colId xmlns:a16="http://schemas.microsoft.com/office/drawing/2014/main" val="818204820"/>
                    </a:ext>
                  </a:extLst>
                </a:gridCol>
                <a:gridCol w="3461858">
                  <a:extLst>
                    <a:ext uri="{9D8B030D-6E8A-4147-A177-3AD203B41FA5}">
                      <a16:colId xmlns:a16="http://schemas.microsoft.com/office/drawing/2014/main" val="3107593464"/>
                    </a:ext>
                  </a:extLst>
                </a:gridCol>
              </a:tblGrid>
              <a:tr h="243904">
                <a:tc>
                  <a:txBody>
                    <a:bodyPr/>
                    <a:lstStyle/>
                    <a:p>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Scope 3 GHG Category</a:t>
                      </a:r>
                    </a:p>
                  </a:txBody>
                  <a:tcPr marL="91428" marR="91428" marT="45715" marB="4571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b="1"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Description</a:t>
                      </a:r>
                      <a:endPar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9194278"/>
                  </a:ext>
                </a:extLst>
              </a:tr>
              <a:tr h="271480">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1: Purchased goods and Services</a:t>
                      </a:r>
                    </a:p>
                  </a:txBody>
                  <a:tcPr marL="91428" marR="91428" marT="45714" marB="45714" anchor="ctr">
                    <a:lnL w="12700" cap="flat" cmpd="sng" algn="ctr">
                      <a:noFill/>
                      <a:prstDash val="solid"/>
                      <a:round/>
                      <a:headEnd type="none" w="med" len="med"/>
                      <a:tailEnd type="none" w="med" len="med"/>
                    </a:lnL>
                    <a:lnT w="1270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the production of goods and services a company buys.</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2623606"/>
                  </a:ext>
                </a:extLst>
              </a:tr>
              <a:tr h="271480">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2: Capital goods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producing long-term assets such as buildings or equipment.</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951088104"/>
                  </a:ext>
                </a:extLst>
              </a:tr>
              <a:tr h="343819">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3: Fuel and Energy-Related (not in Scopes 1 or 2)</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extraction, production, and transportation of fuels and energy purchased.</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719696159"/>
                  </a:ext>
                </a:extLst>
              </a:tr>
              <a:tr h="397481">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4: Upstream Transportation and Distribution</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Emissions from transporting and distributing products purchased by the reporting company.</a:t>
                      </a:r>
                      <a:endParaRPr lang="en-GB" sz="800" dirty="0">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909338761"/>
                  </a:ext>
                </a:extLst>
              </a:tr>
              <a:tr h="271480">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5: Waste Generated in Operations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Clr>
                          <a:schemeClr val="tx2"/>
                        </a:buClr>
                      </a:pPr>
                      <a:r>
                        <a:rPr lang="en-US" sz="800" dirty="0"/>
                        <a:t>Emissions from waste disposal and treatment.</a:t>
                      </a:r>
                      <a:endParaRPr lang="en-GB" sz="800" dirty="0">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668317686"/>
                  </a:ext>
                </a:extLst>
              </a:tr>
              <a:tr h="271480">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6: Business Travel</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buClr>
                          <a:schemeClr val="accent5"/>
                        </a:buClr>
                      </a:pPr>
                      <a:r>
                        <a:rPr lang="en-US" sz="800" dirty="0"/>
                        <a:t>Emissions from travel by employees (e.g., flights, rental cars).</a:t>
                      </a:r>
                      <a:endParaRPr lang="en-GB" sz="800" dirty="0">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129352548"/>
                  </a:ext>
                </a:extLst>
              </a:tr>
              <a:tr h="271480">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7: Employee Commuting </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Emissions from employees commuting to and from work.</a:t>
                      </a:r>
                      <a:endParaRPr lang="en-GB" sz="800" dirty="0">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556183846"/>
                  </a:ext>
                </a:extLst>
              </a:tr>
              <a:tr h="343819">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8: Upstream Leased Assets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leased assets not included in Scope 1 or 2, occurring upstream in the value chain.</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388347131"/>
                  </a:ext>
                </a:extLst>
              </a:tr>
              <a:tr h="271480">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9: Downstream Transportations &amp; Distributions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Emissions from transporting and distributing sold products to customers.</a:t>
                      </a:r>
                      <a:endParaRPr lang="en-GB" sz="800" dirty="0">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799765788"/>
                  </a:ext>
                </a:extLst>
              </a:tr>
              <a:tr h="271480">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10: Processing of Sold Products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processing intermediate products sold by the company.</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099441164"/>
                  </a:ext>
                </a:extLst>
              </a:tr>
              <a:tr h="271480">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11: Use of Sold Products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the use of goods and services sold.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771578308"/>
                  </a:ext>
                </a:extLst>
              </a:tr>
              <a:tr h="343819">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12: End of Life of Sold Products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waste disposal and treatment of sold products at their end-of-life.</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948144679"/>
                  </a:ext>
                </a:extLst>
              </a:tr>
              <a:tr h="271480">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13: Downstream Leased Assets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assets leased to other entities.</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3974588313"/>
                  </a:ext>
                </a:extLst>
              </a:tr>
              <a:tr h="271480">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14: Franchises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operations of franchises.</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810088395"/>
                  </a:ext>
                </a:extLst>
              </a:tr>
              <a:tr h="271480">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15: Investments</a:t>
                      </a:r>
                    </a:p>
                  </a:txBody>
                  <a:tcPr marL="91428" marR="91428" marT="45714" marB="45714" anchor="ctr">
                    <a:lnL w="1270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800" dirty="0"/>
                        <a:t>Emissions from investments made by the company, such as loans and equity.</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364578048"/>
                  </a:ext>
                </a:extLst>
              </a:tr>
            </a:tbl>
          </a:graphicData>
        </a:graphic>
      </p:graphicFrame>
      <p:sp>
        <p:nvSpPr>
          <p:cNvPr id="5" name="Category1">
            <a:extLst>
              <a:ext uri="{FF2B5EF4-FFF2-40B4-BE49-F238E27FC236}">
                <a16:creationId xmlns:a16="http://schemas.microsoft.com/office/drawing/2014/main" id="{9CAA7455-AC22-8ABE-9DFF-F1FAA9DF6F6B}"/>
              </a:ext>
            </a:extLst>
          </p:cNvPr>
          <p:cNvSpPr txBox="1"/>
          <p:nvPr/>
        </p:nvSpPr>
        <p:spPr>
          <a:xfrm>
            <a:off x="688588" y="3399852"/>
            <a:ext cx="3429292" cy="1032077"/>
          </a:xfrm>
          <a:prstGeom prst="rect">
            <a:avLst/>
          </a:prstGeom>
          <a:noFill/>
        </p:spPr>
        <p:txBody>
          <a:bodyPr wrap="square" rtlCol="0">
            <a:spAutoFit/>
          </a:bodyPr>
          <a:lstStyle/>
          <a:p>
            <a:pPr>
              <a:lnSpc>
                <a:spcPct val="115000"/>
              </a:lnSpc>
              <a:buClr>
                <a:schemeClr val="accent4"/>
              </a:buClr>
            </a:pPr>
            <a:r>
              <a:rPr lang="en-US" sz="900" b="1" dirty="0">
                <a:latin typeface="Verdana" panose="020B0604030504040204" pitchFamily="34" charset="0"/>
                <a:ea typeface="Verdana" panose="020B0604030504040204" pitchFamily="34" charset="0"/>
                <a:cs typeface="Verdana" panose="020B0604030504040204" pitchFamily="34" charset="0"/>
              </a:rPr>
              <a:t>Scope 1: Direct emissions </a:t>
            </a:r>
          </a:p>
          <a:p>
            <a:pPr>
              <a:lnSpc>
                <a:spcPct val="115000"/>
              </a:lnSpc>
              <a:buClr>
                <a:schemeClr val="accent4"/>
              </a:buClr>
            </a:pPr>
            <a:endParaRPr lang="en-US" sz="900" b="1" dirty="0">
              <a:latin typeface="Verdana" panose="020B0604030504040204" pitchFamily="34" charset="0"/>
              <a:ea typeface="Verdana" panose="020B0604030504040204" pitchFamily="34" charset="0"/>
              <a:cs typeface="Verdana" panose="020B0604030504040204" pitchFamily="34" charset="0"/>
            </a:endParaRPr>
          </a:p>
          <a:p>
            <a:pPr>
              <a:lnSpc>
                <a:spcPct val="115000"/>
              </a:lnSpc>
              <a:buClr>
                <a:schemeClr val="accent4"/>
              </a:buClr>
            </a:pPr>
            <a:r>
              <a:rPr lang="en-US" sz="900" dirty="0">
                <a:latin typeface="Verdana" panose="020B0604030504040204" pitchFamily="34" charset="0"/>
                <a:ea typeface="Verdana" panose="020B0604030504040204" pitchFamily="34" charset="0"/>
                <a:cs typeface="Verdana" panose="020B0604030504040204" pitchFamily="34" charset="0"/>
              </a:rPr>
              <a:t>Direct emissions from sources owned or controlled by an organization, such as fuel combustion in company vehicles, manufacturing processes, and onsite energy production.</a:t>
            </a: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6" name="Category2">
            <a:extLst>
              <a:ext uri="{FF2B5EF4-FFF2-40B4-BE49-F238E27FC236}">
                <a16:creationId xmlns:a16="http://schemas.microsoft.com/office/drawing/2014/main" id="{CCA307B1-F1D7-B506-69C9-B0B757084AE3}"/>
              </a:ext>
            </a:extLst>
          </p:cNvPr>
          <p:cNvSpPr txBox="1"/>
          <p:nvPr/>
        </p:nvSpPr>
        <p:spPr>
          <a:xfrm>
            <a:off x="688588" y="4669429"/>
            <a:ext cx="3429292" cy="1032077"/>
          </a:xfrm>
          <a:prstGeom prst="rect">
            <a:avLst/>
          </a:prstGeom>
          <a:noFill/>
        </p:spPr>
        <p:txBody>
          <a:bodyPr wrap="square" rtlCol="0">
            <a:spAutoFit/>
          </a:bodyPr>
          <a:lstStyle/>
          <a:p>
            <a:pPr>
              <a:lnSpc>
                <a:spcPct val="115000"/>
              </a:lnSpc>
              <a:buClr>
                <a:schemeClr val="accent2"/>
              </a:buClr>
            </a:pPr>
            <a:r>
              <a:rPr lang="en-GB" sz="900" b="1" dirty="0">
                <a:latin typeface="Verdana" panose="020B0604030504040204" pitchFamily="34" charset="0"/>
                <a:ea typeface="Verdana" panose="020B0604030504040204" pitchFamily="34" charset="0"/>
                <a:cs typeface="Verdana" panose="020B0604030504040204" pitchFamily="34" charset="0"/>
              </a:rPr>
              <a:t>Scope 2: Indirect emissions </a:t>
            </a:r>
          </a:p>
          <a:p>
            <a:pPr>
              <a:lnSpc>
                <a:spcPct val="115000"/>
              </a:lnSpc>
              <a:buClr>
                <a:schemeClr val="accent2"/>
              </a:buClr>
            </a:pPr>
            <a:endParaRPr lang="en-US" sz="900" dirty="0">
              <a:latin typeface="Verdana" panose="020B0604030504040204" pitchFamily="34" charset="0"/>
              <a:ea typeface="Verdana" panose="020B0604030504040204" pitchFamily="34" charset="0"/>
              <a:cs typeface="Verdana" panose="020B0604030504040204" pitchFamily="34" charset="0"/>
            </a:endParaRPr>
          </a:p>
          <a:p>
            <a:pPr>
              <a:lnSpc>
                <a:spcPct val="115000"/>
              </a:lnSpc>
              <a:buClr>
                <a:schemeClr val="accent2"/>
              </a:buClr>
            </a:pPr>
            <a:r>
              <a:rPr lang="en-US" sz="900" dirty="0">
                <a:latin typeface="Verdana" panose="020B0604030504040204" pitchFamily="34" charset="0"/>
                <a:ea typeface="Verdana" panose="020B0604030504040204" pitchFamily="34" charset="0"/>
                <a:cs typeface="Verdana" panose="020B0604030504040204" pitchFamily="34" charset="0"/>
              </a:rPr>
              <a:t>Indirect emissions from the consumption of purchased electricity, steam, heating, and cooling. These emissions occur at the source of energy production but are attributed to the organization that uses the energy.</a:t>
            </a: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7" name="Round Same-side Corner of Rectangle 17">
            <a:extLst>
              <a:ext uri="{FF2B5EF4-FFF2-40B4-BE49-F238E27FC236}">
                <a16:creationId xmlns:a16="http://schemas.microsoft.com/office/drawing/2014/main" id="{159AA16B-81C4-F23B-5FC2-6C6966A0F312}"/>
              </a:ext>
            </a:extLst>
          </p:cNvPr>
          <p:cNvSpPr/>
          <p:nvPr/>
        </p:nvSpPr>
        <p:spPr>
          <a:xfrm rot="16200000">
            <a:off x="-33149" y="3835780"/>
            <a:ext cx="1032618" cy="149960"/>
          </a:xfrm>
          <a:prstGeom prst="round2SameRect">
            <a:avLst>
              <a:gd name="adj1" fmla="val 50000"/>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side Corner of Rectangle 18">
            <a:extLst>
              <a:ext uri="{FF2B5EF4-FFF2-40B4-BE49-F238E27FC236}">
                <a16:creationId xmlns:a16="http://schemas.microsoft.com/office/drawing/2014/main" id="{3AEE8C36-82EE-B4F6-97D2-6D6EC96640DB}"/>
              </a:ext>
            </a:extLst>
          </p:cNvPr>
          <p:cNvSpPr/>
          <p:nvPr/>
        </p:nvSpPr>
        <p:spPr>
          <a:xfrm rot="16200000">
            <a:off x="554" y="5110217"/>
            <a:ext cx="1032618" cy="149960"/>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ame-side Corner of Rectangle 20">
            <a:extLst>
              <a:ext uri="{FF2B5EF4-FFF2-40B4-BE49-F238E27FC236}">
                <a16:creationId xmlns:a16="http://schemas.microsoft.com/office/drawing/2014/main" id="{22AB410F-8BEF-A1BD-D3F7-841B25085C7F}"/>
              </a:ext>
            </a:extLst>
          </p:cNvPr>
          <p:cNvSpPr/>
          <p:nvPr/>
        </p:nvSpPr>
        <p:spPr>
          <a:xfrm rot="16200000">
            <a:off x="1919833" y="3665206"/>
            <a:ext cx="5419125" cy="149959"/>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tegory1">
            <a:extLst>
              <a:ext uri="{FF2B5EF4-FFF2-40B4-BE49-F238E27FC236}">
                <a16:creationId xmlns:a16="http://schemas.microsoft.com/office/drawing/2014/main" id="{BBB273EA-9392-C0B4-9CDD-F5BDFE17C6CE}"/>
              </a:ext>
            </a:extLst>
          </p:cNvPr>
          <p:cNvSpPr txBox="1"/>
          <p:nvPr/>
        </p:nvSpPr>
        <p:spPr>
          <a:xfrm>
            <a:off x="4819499" y="1017875"/>
            <a:ext cx="6964321" cy="520655"/>
          </a:xfrm>
          <a:prstGeom prst="rect">
            <a:avLst/>
          </a:prstGeom>
          <a:noFill/>
        </p:spPr>
        <p:txBody>
          <a:bodyPr wrap="square" rtlCol="0">
            <a:spAutoFit/>
          </a:bodyPr>
          <a:lstStyle/>
          <a:p>
            <a:pPr>
              <a:lnSpc>
                <a:spcPct val="115000"/>
              </a:lnSpc>
              <a:buClr>
                <a:schemeClr val="accent4"/>
              </a:buClr>
            </a:pPr>
            <a:r>
              <a:rPr lang="en-US" sz="900" b="1" dirty="0">
                <a:latin typeface="Verdana" panose="020B0604030504040204" pitchFamily="34" charset="0"/>
                <a:ea typeface="Verdana" panose="020B0604030504040204" pitchFamily="34" charset="0"/>
                <a:cs typeface="Verdana" panose="020B0604030504040204" pitchFamily="34" charset="0"/>
              </a:rPr>
              <a:t>Scope 3: Supply chain emissions and categories</a:t>
            </a:r>
            <a:br>
              <a:rPr lang="en-US" sz="900" b="1" dirty="0">
                <a:latin typeface="Verdana" panose="020B0604030504040204" pitchFamily="34" charset="0"/>
                <a:ea typeface="Verdana" panose="020B0604030504040204" pitchFamily="34" charset="0"/>
                <a:cs typeface="Verdana" panose="020B0604030504040204" pitchFamily="34" charset="0"/>
              </a:rPr>
            </a:br>
            <a:r>
              <a:rPr lang="en-US" sz="800" dirty="0">
                <a:latin typeface="Verdana" panose="020B0604030504040204" pitchFamily="34" charset="0"/>
                <a:ea typeface="Verdana" panose="020B0604030504040204" pitchFamily="34" charset="0"/>
                <a:cs typeface="Verdana" panose="020B0604030504040204" pitchFamily="34" charset="0"/>
              </a:rPr>
              <a:t>These have been calculated using spend based data except for Employee commuting where a distance-based method is used depending on the data available.</a:t>
            </a:r>
            <a:endParaRPr lang="en-US" sz="900" dirty="0">
              <a:latin typeface="Verdana" panose="020B0604030504040204" pitchFamily="34" charset="0"/>
              <a:ea typeface="Verdana" panose="020B0604030504040204" pitchFamily="34" charset="0"/>
              <a:cs typeface="Verdana" panose="020B0604030504040204" pitchFamily="34" charset="0"/>
            </a:endParaRPr>
          </a:p>
        </p:txBody>
      </p:sp>
      <p:sp>
        <p:nvSpPr>
          <p:cNvPr id="45" name="Oval 44">
            <a:extLst>
              <a:ext uri="{FF2B5EF4-FFF2-40B4-BE49-F238E27FC236}">
                <a16:creationId xmlns:a16="http://schemas.microsoft.com/office/drawing/2014/main" id="{4870E1FC-EB1F-93F8-96FB-0E6A6AF41852}"/>
              </a:ext>
            </a:extLst>
          </p:cNvPr>
          <p:cNvSpPr/>
          <p:nvPr/>
        </p:nvSpPr>
        <p:spPr>
          <a:xfrm>
            <a:off x="4820383" y="2995222"/>
            <a:ext cx="169683" cy="16968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4577D5F-52E6-E41E-29A2-0CE587DFE29C}"/>
              </a:ext>
            </a:extLst>
          </p:cNvPr>
          <p:cNvSpPr/>
          <p:nvPr/>
        </p:nvSpPr>
        <p:spPr>
          <a:xfrm>
            <a:off x="4820383" y="3301209"/>
            <a:ext cx="169683" cy="169683"/>
          </a:xfrm>
          <a:prstGeom prst="ellipse">
            <a:avLst/>
          </a:prstGeom>
          <a:solidFill>
            <a:srgbClr val="F0F4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F6E5ECF2-F21C-440A-B95F-58B5F40D8046}"/>
              </a:ext>
            </a:extLst>
          </p:cNvPr>
          <p:cNvSpPr/>
          <p:nvPr/>
        </p:nvSpPr>
        <p:spPr>
          <a:xfrm>
            <a:off x="4820383" y="3578621"/>
            <a:ext cx="169683" cy="16968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B10FF024-B616-E62A-4B0D-D95B34F4151B}"/>
              </a:ext>
            </a:extLst>
          </p:cNvPr>
          <p:cNvSpPr/>
          <p:nvPr/>
        </p:nvSpPr>
        <p:spPr>
          <a:xfrm>
            <a:off x="4820383" y="3856033"/>
            <a:ext cx="169683" cy="169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640DC03-10E0-C0E1-4B89-1861AD21630E}"/>
              </a:ext>
            </a:extLst>
          </p:cNvPr>
          <p:cNvSpPr/>
          <p:nvPr/>
        </p:nvSpPr>
        <p:spPr>
          <a:xfrm>
            <a:off x="4820383" y="4448957"/>
            <a:ext cx="169683" cy="169683"/>
          </a:xfrm>
          <a:prstGeom prst="ellipse">
            <a:avLst/>
          </a:prstGeom>
          <a:pattFill prst="pct80">
            <a:fgClr>
              <a:schemeClr val="accent4"/>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DDBD39F-83E5-4DAC-9579-16841187CC25}"/>
              </a:ext>
            </a:extLst>
          </p:cNvPr>
          <p:cNvSpPr/>
          <p:nvPr/>
        </p:nvSpPr>
        <p:spPr>
          <a:xfrm>
            <a:off x="4820383" y="2001061"/>
            <a:ext cx="169683" cy="1696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5C4A06F-87CC-B66C-E4EB-FADA40E7B10E}"/>
              </a:ext>
            </a:extLst>
          </p:cNvPr>
          <p:cNvSpPr/>
          <p:nvPr/>
        </p:nvSpPr>
        <p:spPr>
          <a:xfrm>
            <a:off x="4820383" y="2297523"/>
            <a:ext cx="169683" cy="1696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6A2D7FBF-ACDB-2A5B-288B-73020A32C9AB}"/>
              </a:ext>
            </a:extLst>
          </p:cNvPr>
          <p:cNvSpPr/>
          <p:nvPr/>
        </p:nvSpPr>
        <p:spPr>
          <a:xfrm>
            <a:off x="4820383" y="2632085"/>
            <a:ext cx="169683" cy="169683"/>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4F8F3860-4415-8A0D-3708-787D0EEB2A5C}"/>
              </a:ext>
            </a:extLst>
          </p:cNvPr>
          <p:cNvSpPr/>
          <p:nvPr/>
        </p:nvSpPr>
        <p:spPr>
          <a:xfrm>
            <a:off x="4820383" y="4152495"/>
            <a:ext cx="169683" cy="16968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756A34C1-8690-3DA4-6E72-3380B51264B5}"/>
              </a:ext>
            </a:extLst>
          </p:cNvPr>
          <p:cNvSpPr/>
          <p:nvPr/>
        </p:nvSpPr>
        <p:spPr>
          <a:xfrm>
            <a:off x="4820383" y="4716844"/>
            <a:ext cx="169683" cy="1696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6A68C7F5-2DC8-3365-C245-F34579D7CFA1}"/>
              </a:ext>
            </a:extLst>
          </p:cNvPr>
          <p:cNvSpPr/>
          <p:nvPr/>
        </p:nvSpPr>
        <p:spPr>
          <a:xfrm>
            <a:off x="4820383" y="4984731"/>
            <a:ext cx="169683" cy="169683"/>
          </a:xfrm>
          <a:prstGeom prst="ellipse">
            <a:avLst/>
          </a:prstGeom>
          <a:pattFill prst="pct80">
            <a:fgClr>
              <a:schemeClr val="accent5"/>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D4B6CF64-EB59-7876-AC6D-D046315CF0D7}"/>
              </a:ext>
            </a:extLst>
          </p:cNvPr>
          <p:cNvSpPr/>
          <p:nvPr/>
        </p:nvSpPr>
        <p:spPr>
          <a:xfrm>
            <a:off x="4820383" y="5271668"/>
            <a:ext cx="169683" cy="169683"/>
          </a:xfrm>
          <a:prstGeom prst="ellipse">
            <a:avLst/>
          </a:prstGeom>
          <a:pattFill prst="pct90">
            <a:fgClr>
              <a:schemeClr val="accent5"/>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7CB693F-175C-C0A3-95B0-01B498B0DE2F}"/>
              </a:ext>
            </a:extLst>
          </p:cNvPr>
          <p:cNvSpPr/>
          <p:nvPr/>
        </p:nvSpPr>
        <p:spPr>
          <a:xfrm>
            <a:off x="4820383" y="5577655"/>
            <a:ext cx="169683" cy="169683"/>
          </a:xfrm>
          <a:prstGeom prst="ellipse">
            <a:avLst/>
          </a:prstGeom>
          <a:pattFill prst="pct80">
            <a:fgClr>
              <a:schemeClr val="accent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19BB9F2B-C737-9A2B-F44A-3E2D927E54B5}"/>
              </a:ext>
            </a:extLst>
          </p:cNvPr>
          <p:cNvSpPr/>
          <p:nvPr/>
        </p:nvSpPr>
        <p:spPr>
          <a:xfrm>
            <a:off x="4820383" y="6142008"/>
            <a:ext cx="169683" cy="16968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A16DF5D-DE3B-1976-C16C-CD693E207397}"/>
              </a:ext>
            </a:extLst>
          </p:cNvPr>
          <p:cNvSpPr/>
          <p:nvPr/>
        </p:nvSpPr>
        <p:spPr>
          <a:xfrm>
            <a:off x="4820383" y="5845542"/>
            <a:ext cx="169683" cy="169683"/>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73F01F7-3DB7-1AA3-1FF2-57092A106F88}"/>
              </a:ext>
            </a:extLst>
          </p:cNvPr>
          <p:cNvSpPr txBox="1"/>
          <p:nvPr/>
        </p:nvSpPr>
        <p:spPr>
          <a:xfrm>
            <a:off x="11658600" y="252119"/>
            <a:ext cx="298480" cy="369332"/>
          </a:xfrm>
          <a:prstGeom prst="rect">
            <a:avLst/>
          </a:prstGeom>
          <a:noFill/>
        </p:spPr>
        <p:txBody>
          <a:bodyPr wrap="none" rtlCol="0">
            <a:spAutoFit/>
          </a:bodyPr>
          <a:lstStyle/>
          <a:p>
            <a:r>
              <a:rPr lang="en-GB" dirty="0">
                <a:latin typeface="Baskerville" panose="02020502070401020303"/>
              </a:rPr>
              <a:t>4</a:t>
            </a:r>
          </a:p>
        </p:txBody>
      </p:sp>
    </p:spTree>
    <p:extLst>
      <p:ext uri="{BB962C8B-B14F-4D97-AF65-F5344CB8AC3E}">
        <p14:creationId xmlns:p14="http://schemas.microsoft.com/office/powerpoint/2010/main" val="760297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F5C82-739A-D69D-970A-37EEB8EF3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EA0F3-6F6A-AB60-3A34-F5022E9BD177}"/>
              </a:ext>
            </a:extLst>
          </p:cNvPr>
          <p:cNvSpPr>
            <a:spLocks noGrp="1"/>
          </p:cNvSpPr>
          <p:nvPr>
            <p:ph type="title"/>
          </p:nvPr>
        </p:nvSpPr>
        <p:spPr>
          <a:xfrm>
            <a:off x="394563" y="183492"/>
            <a:ext cx="5413301" cy="506586"/>
          </a:xfrm>
        </p:spPr>
        <p:txBody>
          <a:bodyPr/>
          <a:lstStyle/>
          <a:p>
            <a:r>
              <a:rPr lang="en-GB" dirty="0"/>
              <a:t>GHG Emissions Summary</a:t>
            </a:r>
          </a:p>
        </p:txBody>
      </p:sp>
      <p:graphicFrame>
        <p:nvGraphicFramePr>
          <p:cNvPr id="11" name="GHGEmissionsTable">
            <a:extLst>
              <a:ext uri="{FF2B5EF4-FFF2-40B4-BE49-F238E27FC236}">
                <a16:creationId xmlns:a16="http://schemas.microsoft.com/office/drawing/2014/main" id="{5B324652-AF44-7675-3975-F5A1CEDF737A}"/>
              </a:ext>
            </a:extLst>
          </p:cNvPr>
          <p:cNvGraphicFramePr>
            <a:graphicFrameLocks noGrp="1"/>
          </p:cNvGraphicFramePr>
          <p:nvPr/>
        </p:nvGraphicFramePr>
        <p:xfrm>
          <a:off x="4568836" y="987580"/>
          <a:ext cx="6956414" cy="5565008"/>
        </p:xfrm>
        <a:graphic>
          <a:graphicData uri="http://schemas.openxmlformats.org/drawingml/2006/table">
            <a:tbl>
              <a:tblPr firstRow="1" bandRow="1">
                <a:tableStyleId>{5C22544A-7EE6-4342-B048-85BDC9FD1C3A}</a:tableStyleId>
              </a:tblPr>
              <a:tblGrid>
                <a:gridCol w="559094">
                  <a:extLst>
                    <a:ext uri="{9D8B030D-6E8A-4147-A177-3AD203B41FA5}">
                      <a16:colId xmlns:a16="http://schemas.microsoft.com/office/drawing/2014/main" val="3102984118"/>
                    </a:ext>
                  </a:extLst>
                </a:gridCol>
                <a:gridCol w="3482670">
                  <a:extLst>
                    <a:ext uri="{9D8B030D-6E8A-4147-A177-3AD203B41FA5}">
                      <a16:colId xmlns:a16="http://schemas.microsoft.com/office/drawing/2014/main" val="818204820"/>
                    </a:ext>
                  </a:extLst>
                </a:gridCol>
                <a:gridCol w="952500">
                  <a:extLst>
                    <a:ext uri="{9D8B030D-6E8A-4147-A177-3AD203B41FA5}">
                      <a16:colId xmlns:a16="http://schemas.microsoft.com/office/drawing/2014/main" val="3107593464"/>
                    </a:ext>
                  </a:extLst>
                </a:gridCol>
                <a:gridCol w="975360">
                  <a:extLst>
                    <a:ext uri="{9D8B030D-6E8A-4147-A177-3AD203B41FA5}">
                      <a16:colId xmlns:a16="http://schemas.microsoft.com/office/drawing/2014/main" val="837680938"/>
                    </a:ext>
                  </a:extLst>
                </a:gridCol>
                <a:gridCol w="986790">
                  <a:extLst>
                    <a:ext uri="{9D8B030D-6E8A-4147-A177-3AD203B41FA5}">
                      <a16:colId xmlns:a16="http://schemas.microsoft.com/office/drawing/2014/main" val="1982139344"/>
                    </a:ext>
                  </a:extLst>
                </a:gridCol>
              </a:tblGrid>
              <a:tr h="228425">
                <a:tc>
                  <a:txBody>
                    <a:bodyPr/>
                    <a:lstStyle/>
                    <a:p>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Scope</a:t>
                      </a:r>
                    </a:p>
                  </a:txBody>
                  <a:tcPr marL="91428" marR="91428" marT="45715" marB="4571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GHG Category</a:t>
                      </a:r>
                    </a:p>
                  </a:txBody>
                  <a:tcPr marL="91428" marR="91428" marT="45715" marB="4571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2025 Tonnes CO2e (Baseline)</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2025 Tonnes CO2e (Current)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2025 % of emissions</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9194278"/>
                  </a:ext>
                </a:extLst>
              </a:tr>
              <a:tr h="169476">
                <a:tc rowSpan="2">
                  <a:txBody>
                    <a:bodyPr/>
                    <a:lstStyle/>
                    <a:p>
                      <a:pPr marL="0" indent="0" algn="ctr"/>
                      <a:r>
                        <a:rPr lang="en-GB" sz="1200" b="0" i="0" dirty="0">
                          <a:solidFill>
                            <a:schemeClr val="bg1"/>
                          </a:solidFill>
                          <a:latin typeface="Verdana" panose="020B0604030504040204" pitchFamily="34" charset="0"/>
                          <a:ea typeface="Verdana" panose="020B0604030504040204" pitchFamily="34" charset="0"/>
                          <a:cs typeface="Verdana" panose="020B0604030504040204" pitchFamily="34" charset="0"/>
                        </a:rPr>
                        <a:t>1</a:t>
                      </a:r>
                    </a:p>
                  </a:txBody>
                  <a:tcPr anchor="ctr">
                    <a:lnL w="38100" cap="flat" cmpd="sng" algn="ctr">
                      <a:no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indent="0"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Fuel in company vehicles</a:t>
                      </a:r>
                    </a:p>
                  </a:txBody>
                  <a:tcPr anchor="ctr">
                    <a:lnL w="12700" cap="flat" cmpd="sng" algn="ctr">
                      <a:solidFill>
                        <a:schemeClr val="accent6"/>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12.0</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12.0</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4.84%</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902081085"/>
                  </a:ext>
                </a:extLst>
              </a:tr>
              <a:tr h="0">
                <a:tc vMerge="1">
                  <a:txBody>
                    <a:bodyPr/>
                    <a:lstStyle/>
                    <a:p>
                      <a:pPr marL="0" indent="0" algn="l" defTabSz="914400" rtl="0" eaLnBrk="1" latinLnBrk="0" hangingPunct="1"/>
                      <a:endParaRPr lang="en-GB" sz="800" b="0" i="0" kern="12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r>
                        <a:rPr lang="en-GB" sz="800" b="0" i="0" kern="120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Direct fuel</a:t>
                      </a:r>
                    </a:p>
                  </a:txBody>
                  <a:tcPr anchor="ctr">
                    <a:lnL w="12700" cap="flat" cmpd="sng" algn="ctr">
                      <a:solidFill>
                        <a:schemeClr val="accent6"/>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482254092"/>
                  </a:ext>
                </a:extLst>
              </a:tr>
              <a:tr h="0">
                <a:tc rowSpan="3">
                  <a:txBody>
                    <a:bodyPr/>
                    <a:lstStyle/>
                    <a:p>
                      <a:pPr marL="0" indent="0" algn="ctr"/>
                      <a:r>
                        <a:rPr lang="en-GB" sz="1200" b="0" i="0" dirty="0">
                          <a:solidFill>
                            <a:schemeClr val="bg1"/>
                          </a:solidFill>
                          <a:latin typeface="Verdana" panose="020B0604030504040204" pitchFamily="34" charset="0"/>
                          <a:ea typeface="Verdana" panose="020B0604030504040204" pitchFamily="34" charset="0"/>
                          <a:cs typeface="Verdana" panose="020B0604030504040204" pitchFamily="34" charset="0"/>
                        </a:rPr>
                        <a:t>2</a:t>
                      </a:r>
                    </a:p>
                  </a:txBody>
                  <a:tcPr marL="91428" marR="91428" marT="45714" marB="45714" anchor="ctr">
                    <a:lnL w="381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indent="0"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Electricity – location based</a:t>
                      </a:r>
                    </a:p>
                  </a:txBody>
                  <a:tcPr marL="91428" marR="91428" marT="45714" marB="45714" anchor="ctr">
                    <a:lnL w="12700" cap="flat" cmpd="sng" algn="ctr">
                      <a:solidFill>
                        <a:schemeClr val="accent2"/>
                      </a:solid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2.0</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2.0</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0.82%</a:t>
                      </a:r>
                      <a:endPar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247983575"/>
                  </a:ext>
                </a:extLst>
              </a:tr>
              <a:tr h="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Indirect fuel usage in leased offices</a:t>
                      </a:r>
                    </a:p>
                  </a:txBody>
                  <a:tcPr marL="91428" marR="91428" marT="45714" marB="45714" anchor="ctr">
                    <a:lnL w="12700" cap="flat" cmpd="sng" algn="ctr">
                      <a:solidFill>
                        <a:schemeClr val="accent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relevant</a:t>
                      </a:r>
                      <a:endPar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4134189591"/>
                  </a:ext>
                </a:extLst>
              </a:tr>
              <a:tr h="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Indirect fuel usage  in leased assets</a:t>
                      </a:r>
                    </a:p>
                  </a:txBody>
                  <a:tcPr marL="91428" marR="91428" marT="45714" marB="45714" anchor="ctr">
                    <a:lnL w="12700" cap="flat" cmpd="sng" algn="ctr">
                      <a:solidFill>
                        <a:schemeClr val="accent2"/>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relevant</a:t>
                      </a:r>
                      <a:endPar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651452046"/>
                  </a:ext>
                </a:extLst>
              </a:tr>
              <a:tr h="0">
                <a:tc rowSpan="15">
                  <a:txBody>
                    <a:bodyPr/>
                    <a:lstStyle/>
                    <a:p>
                      <a:pPr algn="ctr"/>
                      <a:r>
                        <a:rPr lang="en-GB" sz="1200" b="0" i="0" dirty="0">
                          <a:solidFill>
                            <a:schemeClr val="bg1"/>
                          </a:solidFill>
                          <a:latin typeface="Verdana" panose="020B0604030504040204" pitchFamily="34" charset="0"/>
                          <a:ea typeface="Verdana" panose="020B0604030504040204" pitchFamily="34" charset="0"/>
                          <a:cs typeface="Verdana" panose="020B0604030504040204" pitchFamily="34" charset="0"/>
                        </a:rPr>
                        <a:t>3</a:t>
                      </a:r>
                    </a:p>
                  </a:txBody>
                  <a:tcPr marL="91428" marR="91428" marT="45714" marB="45714" anchor="ctr">
                    <a:lnL w="5715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1: Purchased goods and Services</a:t>
                      </a:r>
                    </a:p>
                  </a:txBody>
                  <a:tcPr marL="91428" marR="91428" marT="45714" marB="45714"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79.9</a:t>
                      </a:r>
                    </a:p>
                  </a:txBody>
                  <a:tcPr marL="90294" marR="90294" marT="45147" marB="45147">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79.9</a:t>
                      </a:r>
                    </a:p>
                  </a:txBody>
                  <a:tcPr marL="90294" marR="90294" marT="45147" marB="45147">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32.31%</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12700" cap="flat" cmpd="sng" algn="ctr">
                      <a:solidFill>
                        <a:schemeClr val="accent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2623606"/>
                  </a:ext>
                </a:extLst>
              </a:tr>
              <a:tr h="0">
                <a:tc vMerge="1">
                  <a:txBody>
                    <a:bodyPr/>
                    <a:lstStyle/>
                    <a:p>
                      <a:pPr algn="l"/>
                      <a:endPar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2: Capital goods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3.9</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3.9</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1.59%</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951088104"/>
                  </a:ext>
                </a:extLst>
              </a:tr>
              <a:tr h="0">
                <a:tc vMerge="1">
                  <a:txBody>
                    <a:bodyPr/>
                    <a:lstStyle/>
                    <a:p>
                      <a:pPr algn="l"/>
                      <a:endPar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3: Fuel and Energy-Related (not in Scopes 1 or 2)</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14.9</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14.9</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6.01%</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719696159"/>
                  </a:ext>
                </a:extLst>
              </a:tr>
              <a:tr h="0">
                <a:tc vMerge="1">
                  <a:txBody>
                    <a:bodyPr/>
                    <a:lstStyle/>
                    <a:p>
                      <a:pPr algn="l"/>
                      <a:endPar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4: Upstream Transportation and Distribution</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relevant</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909338761"/>
                  </a:ext>
                </a:extLst>
              </a:tr>
              <a:tr h="0">
                <a:tc vMerge="1">
                  <a:txBody>
                    <a:bodyPr/>
                    <a:lstStyle/>
                    <a:p>
                      <a:pPr algn="l"/>
                      <a:endPar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5: Waste Generated in Operations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0.0</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0.0</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0.00%</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668317686"/>
                  </a:ext>
                </a:extLst>
              </a:tr>
              <a:tr h="0">
                <a:tc vMerge="1">
                  <a:txBody>
                    <a:bodyPr/>
                    <a:lstStyle/>
                    <a:p>
                      <a:pPr algn="l"/>
                      <a:endPar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6: Business Travel</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6.1</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6.1</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2.46%</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129352548"/>
                  </a:ext>
                </a:extLst>
              </a:tr>
              <a:tr h="0">
                <a:tc vMerge="1">
                  <a:txBody>
                    <a:bodyPr/>
                    <a:lstStyle/>
                    <a:p>
                      <a:pPr algn="l"/>
                      <a:endPar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Category 7: Employee Commuting</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36.1</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36.1</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14.61%</a:t>
                      </a:r>
                      <a:endParaRPr lang="en-GB" sz="8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1556183846"/>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a:solidFill>
                            <a:schemeClr val="tx1"/>
                          </a:solidFill>
                          <a:latin typeface="Verdana" panose="020B0604030504040204" pitchFamily="34" charset="0"/>
                          <a:ea typeface="Verdana" panose="020B0604030504040204" pitchFamily="34" charset="0"/>
                          <a:cs typeface="Verdana" panose="020B0604030504040204" pitchFamily="34" charset="0"/>
                        </a:rPr>
                        <a:t>Category 8: Upstream Leased Assets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92.3</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92.3</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37.35%</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388347131"/>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a:solidFill>
                            <a:schemeClr val="tx1"/>
                          </a:solidFill>
                          <a:latin typeface="Verdana" panose="020B0604030504040204" pitchFamily="34" charset="0"/>
                          <a:ea typeface="Verdana" panose="020B0604030504040204" pitchFamily="34" charset="0"/>
                          <a:cs typeface="Verdana" panose="020B0604030504040204" pitchFamily="34" charset="0"/>
                        </a:rPr>
                        <a:t>Category 9: Downstream Transportations &amp; Distributions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relevant</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799765788"/>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10: Processing of Sold Products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52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marL="0" marR="0" lvl="0" indent="0" algn="r" defTabSz="914400" rtl="0" eaLnBrk="1" fontAlgn="auto" latinLnBrk="0" hangingPunct="1">
                        <a:lnSpc>
                          <a:spcPts val="152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099441164"/>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a:solidFill>
                            <a:schemeClr val="tx1"/>
                          </a:solidFill>
                          <a:latin typeface="Verdana" panose="020B0604030504040204" pitchFamily="34" charset="0"/>
                          <a:ea typeface="Verdana" panose="020B0604030504040204" pitchFamily="34" charset="0"/>
                          <a:cs typeface="Verdana" panose="020B0604030504040204" pitchFamily="34" charset="0"/>
                        </a:rPr>
                        <a:t>Category 11: Use of Sold Products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771578308"/>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12: End of Life of Sold Products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948144679"/>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13: Downstream Leased Assets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relevant</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relevant</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3974588313"/>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14: Franchises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2810088395"/>
                  </a:ext>
                </a:extLst>
              </a:tr>
              <a:tr h="252000">
                <a:tc vMerge="1">
                  <a:txBody>
                    <a:bodyPr/>
                    <a:lstStyle/>
                    <a:p>
                      <a:pPr algn="l"/>
                      <a:endParaRPr lang="en-GB" sz="800" b="0" i="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a:txBody>
                  <a:tcPr marL="91428" marR="91428" marT="45714" marB="45714" anchor="ctr">
                    <a:lnL w="57150" cap="flat" cmpd="sng" algn="ctr">
                      <a:no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800" b="0" i="0" dirty="0">
                          <a:solidFill>
                            <a:schemeClr val="tx1"/>
                          </a:solidFill>
                          <a:latin typeface="Verdana" panose="020B0604030504040204" pitchFamily="34" charset="0"/>
                          <a:ea typeface="Verdana" panose="020B0604030504040204" pitchFamily="34" charset="0"/>
                          <a:cs typeface="Verdana" panose="020B0604030504040204" pitchFamily="34" charset="0"/>
                        </a:rPr>
                        <a:t>Category 15: Investments</a:t>
                      </a:r>
                    </a:p>
                  </a:txBody>
                  <a:tcPr marL="91428" marR="91428" marT="45714" marB="45714" anchor="ctr">
                    <a:lnL w="12700" cap="flat" cmpd="sng" algn="ctr">
                      <a:solidFill>
                        <a:schemeClr val="accent1"/>
                      </a:solidFill>
                      <a:prstDash val="solid"/>
                      <a:round/>
                      <a:headEnd type="none" w="med" len="med"/>
                      <a:tailEnd type="none" w="med" len="med"/>
                    </a:lnL>
                    <a:lnT w="381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lang="en-GB" sz="8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Not measured</a:t>
                      </a: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tc>
                  <a:txBody>
                    <a:bodyPr/>
                    <a:lstStyle/>
                    <a:p>
                      <a:pPr algn="r">
                        <a:lnSpc>
                          <a:spcPts val="1520"/>
                        </a:lnSpc>
                      </a:pPr>
                      <a:r>
                        <a:rPr kumimoji="0" lang="en-GB" sz="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 measured</a:t>
                      </a:r>
                      <a:endParaRPr lang="en-GB" sz="800" b="0" i="0" kern="1200" dirty="0">
                        <a:solidFill>
                          <a:schemeClr val="bg1">
                            <a:lumMod val="65000"/>
                          </a:schemeClr>
                        </a:solidFill>
                        <a:effectLst/>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alpha val="50199"/>
                      </a:schemeClr>
                    </a:solidFill>
                  </a:tcPr>
                </a:tc>
                <a:extLst>
                  <a:ext uri="{0D108BD9-81ED-4DB2-BD59-A6C34878D82A}">
                    <a16:rowId xmlns:a16="http://schemas.microsoft.com/office/drawing/2014/main" val="364578048"/>
                  </a:ext>
                </a:extLst>
              </a:tr>
              <a:tr h="228425">
                <a:tc>
                  <a:txBody>
                    <a:bodyPr/>
                    <a:lstStyle/>
                    <a:p>
                      <a:endParaRPr lang="en-GB" sz="800" b="0" i="0" dirty="0">
                        <a:solidFill>
                          <a:srgbClr val="CCDADF"/>
                        </a:solidFill>
                        <a:latin typeface="Verdana" panose="020B0604030504040204" pitchFamily="34" charset="0"/>
                        <a:ea typeface="Verdana" panose="020B0604030504040204" pitchFamily="34" charset="0"/>
                        <a:cs typeface="Verdana" panose="020B0604030504040204" pitchFamily="34" charset="0"/>
                      </a:endParaRPr>
                    </a:p>
                  </a:txBody>
                  <a:tcPr marL="215973" marR="91428" marT="45715" marB="4571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r>
                        <a:rPr lang="en-GB" sz="800" b="0" i="0">
                          <a:solidFill>
                            <a:schemeClr val="tx1"/>
                          </a:solidFill>
                          <a:latin typeface="Verdana" panose="020B0604030504040204" pitchFamily="34" charset="0"/>
                          <a:ea typeface="Verdana" panose="020B0604030504040204" pitchFamily="34" charset="0"/>
                          <a:cs typeface="Verdana" panose="020B0604030504040204" pitchFamily="34" charset="0"/>
                        </a:rPr>
                        <a:t>Total Emissions</a:t>
                      </a:r>
                    </a:p>
                  </a:txBody>
                  <a:tcPr marL="215973" marR="91428" marT="45715" marB="45715"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GB" sz="800" b="1"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247.2</a:t>
                      </a:r>
                      <a:endPar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GB" sz="800" b="1" i="0" dirty="0">
                          <a:solidFill>
                            <a:schemeClr val="tx1"/>
                          </a:solidFill>
                          <a:latin typeface="Verdana" panose="020B0604030504040204" pitchFamily="34" charset="0"/>
                          <a:ea typeface="Verdana" panose="020B0604030504040204" pitchFamily="34" charset="0"/>
                          <a:cs typeface="Verdana" panose="020B0604030504040204" pitchFamily="34" charset="0"/>
                        </a:rPr>
                        <a:t>247.2</a:t>
                      </a: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endParaRPr lang="en-GB" sz="800" b="1" i="0" dirty="0">
                        <a:solidFill>
                          <a:srgbClr val="CCDADF"/>
                        </a:solidFill>
                        <a:latin typeface="Verdana" panose="020B0604030504040204" pitchFamily="34" charset="0"/>
                        <a:ea typeface="Verdana" panose="020B0604030504040204" pitchFamily="34" charset="0"/>
                        <a:cs typeface="Verdana" panose="020B0604030504040204" pitchFamily="34" charset="0"/>
                      </a:endParaRPr>
                    </a:p>
                  </a:txBody>
                  <a:tcPr marL="90294" marR="90294" marT="45147" marB="45147"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63192188"/>
                  </a:ext>
                </a:extLst>
              </a:tr>
            </a:tbl>
          </a:graphicData>
        </a:graphic>
      </p:graphicFrame>
      <mc:AlternateContent xmlns:mc="http://schemas.openxmlformats.org/markup-compatibility/2006" xmlns:cx1="http://schemas.microsoft.com/office/drawing/2015/9/8/chartex">
        <mc:Choice Requires="cx1">
          <p:graphicFrame>
            <p:nvGraphicFramePr>
              <p:cNvPr id="13" name="ScopeSunburst">
                <a:extLst>
                  <a:ext uri="{FF2B5EF4-FFF2-40B4-BE49-F238E27FC236}">
                    <a16:creationId xmlns:a16="http://schemas.microsoft.com/office/drawing/2014/main" id="{09A4B940-D9AE-84AA-EFB1-48B8C1EA1610}"/>
                  </a:ext>
                </a:extLst>
              </p:cNvPr>
              <p:cNvGraphicFramePr/>
              <p:nvPr/>
            </p:nvGraphicFramePr>
            <p:xfrm>
              <a:off x="487565" y="2907326"/>
              <a:ext cx="3804412" cy="3051689"/>
            </p:xfrm>
            <a:graphic>
              <a:graphicData uri="http://schemas.microsoft.com/office/drawing/2014/chartex">
                <cx:chart xmlns:cx="http://schemas.microsoft.com/office/drawing/2014/chartex" xmlns:r="http://schemas.openxmlformats.org/officeDocument/2006/relationships" r:id="rId2"/>
              </a:graphicData>
            </a:graphic>
          </p:graphicFrame>
        </mc:Choice>
        <mc:Fallback xmlns="" xmlns:a16="http://schemas.microsoft.com/office/drawing/2014/main" xmlns:p14="http://schemas.microsoft.com/office/powerpoint/2010/main" xmlns:cx="http://schemas.microsoft.com/office/drawing/2014/chartex" xmlns:a14="http://schemas.microsoft.com/office/drawing/2010/main">
          <p:pic>
            <p:nvPicPr>
              <p:cNvPr id="13" name="ScopeSunburst">
                <a:extLst>
                  <a:ext uri="{FF2B5EF4-FFF2-40B4-BE49-F238E27FC236}">
                    <a16:creationId xmlns:a16="http://schemas.microsoft.com/office/drawing/2014/main" id="{09A4B940-D9AE-84AA-EFB1-48B8C1EA1610}"/>
                  </a:ext>
                </a:extLst>
              </p:cNvPr>
              <p:cNvPicPr>
                <a:picLocks noGrp="1" noRot="1" noChangeAspect="1" noMove="1" noResize="1" noEditPoints="1" noAdjustHandles="1" noChangeArrowheads="1" noChangeShapeType="1"/>
              </p:cNvPicPr>
              <p:nvPr/>
            </p:nvPicPr>
            <p:blipFill>
              <a:blip r:embed="rId3"/>
              <a:stretch>
                <a:fillRect/>
              </a:stretch>
            </p:blipFill>
            <p:spPr>
              <a:xfrm>
                <a:off x="487565" y="2907326"/>
                <a:ext cx="3804412" cy="3051689"/>
              </a:xfrm>
              <a:prstGeom prst="rect">
                <a:avLst/>
              </a:prstGeom>
            </p:spPr>
          </p:pic>
        </mc:Fallback>
      </mc:AlternateContent>
      <p:sp>
        <p:nvSpPr>
          <p:cNvPr id="19" name="CurrenttCO2e">
            <a:extLst>
              <a:ext uri="{FF2B5EF4-FFF2-40B4-BE49-F238E27FC236}">
                <a16:creationId xmlns:a16="http://schemas.microsoft.com/office/drawing/2014/main" id="{7768329A-DC8E-1CAB-0C1D-5F44DBD487DB}"/>
              </a:ext>
            </a:extLst>
          </p:cNvPr>
          <p:cNvSpPr txBox="1"/>
          <p:nvPr/>
        </p:nvSpPr>
        <p:spPr>
          <a:xfrm>
            <a:off x="1801828" y="3884927"/>
            <a:ext cx="1166218" cy="1032513"/>
          </a:xfrm>
          <a:prstGeom prst="rect">
            <a:avLst/>
          </a:prstGeom>
          <a:noFill/>
        </p:spPr>
        <p:txBody>
          <a:bodyPr wrap="square" rtlCol="0" anchor="ctr">
            <a:normAutofit/>
          </a:bodyPr>
          <a:lstStyle/>
          <a:p>
            <a:pPr algn="ctr"/>
            <a:r>
              <a:rPr lang="en-GB" sz="2000" b="1" dirty="0">
                <a:latin typeface="Baskerville" panose="02020502070401020303" pitchFamily="18" charset="0"/>
                <a:ea typeface="Baskerville" panose="02020502070401020303" pitchFamily="18" charset="0"/>
              </a:rPr>
              <a:t>247</a:t>
            </a:r>
            <a:r>
              <a:rPr lang="en-GB" sz="1600" dirty="0">
                <a:latin typeface="Baskerville" panose="02020502070401020303" pitchFamily="18" charset="0"/>
                <a:ea typeface="Baskerville" panose="02020502070401020303" pitchFamily="18" charset="0"/>
              </a:rPr>
              <a:t> </a:t>
            </a:r>
          </a:p>
          <a:p>
            <a:pPr algn="ctr"/>
            <a:r>
              <a:rPr lang="en-GB" sz="1100" dirty="0">
                <a:latin typeface="Baskerville" panose="02020502070401020303" pitchFamily="18" charset="0"/>
                <a:ea typeface="Baskerville" panose="02020502070401020303" pitchFamily="18" charset="0"/>
              </a:rPr>
              <a:t>Current tCO2e</a:t>
            </a:r>
          </a:p>
        </p:txBody>
      </p:sp>
      <p:sp>
        <p:nvSpPr>
          <p:cNvPr id="23" name="Oval 22">
            <a:extLst>
              <a:ext uri="{FF2B5EF4-FFF2-40B4-BE49-F238E27FC236}">
                <a16:creationId xmlns:a16="http://schemas.microsoft.com/office/drawing/2014/main" id="{1BD09E5E-A1E9-3D6E-9345-02F32045FDF9}"/>
              </a:ext>
            </a:extLst>
          </p:cNvPr>
          <p:cNvSpPr/>
          <p:nvPr/>
        </p:nvSpPr>
        <p:spPr>
          <a:xfrm>
            <a:off x="8393530" y="3329838"/>
            <a:ext cx="169683" cy="16968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CDB11F3-4691-D7A5-5EF1-D88CE58343E0}"/>
              </a:ext>
            </a:extLst>
          </p:cNvPr>
          <p:cNvSpPr/>
          <p:nvPr/>
        </p:nvSpPr>
        <p:spPr>
          <a:xfrm>
            <a:off x="8393530" y="3581355"/>
            <a:ext cx="169683" cy="169683"/>
          </a:xfrm>
          <a:prstGeom prst="ellipse">
            <a:avLst/>
          </a:prstGeom>
          <a:solidFill>
            <a:srgbClr val="F0F4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F135CA0-F788-2B53-AD94-245AAB76654B}"/>
              </a:ext>
            </a:extLst>
          </p:cNvPr>
          <p:cNvSpPr/>
          <p:nvPr/>
        </p:nvSpPr>
        <p:spPr>
          <a:xfrm>
            <a:off x="8393530" y="3832872"/>
            <a:ext cx="169683" cy="169683"/>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BD816491-852B-207F-1A97-1A76BE11B4BD}"/>
              </a:ext>
            </a:extLst>
          </p:cNvPr>
          <p:cNvSpPr/>
          <p:nvPr/>
        </p:nvSpPr>
        <p:spPr>
          <a:xfrm>
            <a:off x="8393530" y="4084389"/>
            <a:ext cx="169683" cy="169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DE7C36C-E8DC-6038-9269-BFC7E5E73222}"/>
              </a:ext>
            </a:extLst>
          </p:cNvPr>
          <p:cNvSpPr/>
          <p:nvPr/>
        </p:nvSpPr>
        <p:spPr>
          <a:xfrm>
            <a:off x="8393530" y="4587423"/>
            <a:ext cx="169683" cy="169683"/>
          </a:xfrm>
          <a:prstGeom prst="ellipse">
            <a:avLst/>
          </a:prstGeom>
          <a:pattFill prst="pct80">
            <a:fgClr>
              <a:schemeClr val="accent4"/>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76A64A2-A4A0-123B-627A-5C225EF45DE3}"/>
              </a:ext>
            </a:extLst>
          </p:cNvPr>
          <p:cNvSpPr/>
          <p:nvPr/>
        </p:nvSpPr>
        <p:spPr>
          <a:xfrm>
            <a:off x="8393530" y="2575287"/>
            <a:ext cx="169683" cy="1696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44535FF-17F2-1A99-0E5A-6481AF47B333}"/>
              </a:ext>
            </a:extLst>
          </p:cNvPr>
          <p:cNvSpPr/>
          <p:nvPr/>
        </p:nvSpPr>
        <p:spPr>
          <a:xfrm>
            <a:off x="8393530" y="2826804"/>
            <a:ext cx="169683" cy="1696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5F0FA32-077F-96F7-9891-94EF72322672}"/>
              </a:ext>
            </a:extLst>
          </p:cNvPr>
          <p:cNvSpPr/>
          <p:nvPr/>
        </p:nvSpPr>
        <p:spPr>
          <a:xfrm>
            <a:off x="8393530" y="3078321"/>
            <a:ext cx="169683" cy="169683"/>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0674638-5791-5FCC-3DD4-06A99F8CB2AE}"/>
              </a:ext>
            </a:extLst>
          </p:cNvPr>
          <p:cNvSpPr/>
          <p:nvPr/>
        </p:nvSpPr>
        <p:spPr>
          <a:xfrm>
            <a:off x="8393530" y="4335906"/>
            <a:ext cx="169683" cy="169683"/>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5157E70-5167-DC83-91B8-9284641B4AF8}"/>
              </a:ext>
            </a:extLst>
          </p:cNvPr>
          <p:cNvSpPr/>
          <p:nvPr/>
        </p:nvSpPr>
        <p:spPr>
          <a:xfrm>
            <a:off x="8393530" y="4838940"/>
            <a:ext cx="169683" cy="1696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DB12DB97-F571-213C-0907-72EDA86DDD68}"/>
              </a:ext>
            </a:extLst>
          </p:cNvPr>
          <p:cNvSpPr/>
          <p:nvPr/>
        </p:nvSpPr>
        <p:spPr>
          <a:xfrm>
            <a:off x="8393530" y="5090457"/>
            <a:ext cx="169683" cy="169683"/>
          </a:xfrm>
          <a:prstGeom prst="ellipse">
            <a:avLst/>
          </a:prstGeom>
          <a:pattFill prst="pct80">
            <a:fgClr>
              <a:schemeClr val="accent5"/>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FED2DCD-A6CF-72EC-2722-C50558CCB35A}"/>
              </a:ext>
            </a:extLst>
          </p:cNvPr>
          <p:cNvSpPr/>
          <p:nvPr/>
        </p:nvSpPr>
        <p:spPr>
          <a:xfrm>
            <a:off x="8393530" y="5341974"/>
            <a:ext cx="169683" cy="169683"/>
          </a:xfrm>
          <a:prstGeom prst="ellipse">
            <a:avLst/>
          </a:prstGeom>
          <a:pattFill prst="pct90">
            <a:fgClr>
              <a:schemeClr val="accent5"/>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747BDC85-9196-CEAF-C3E4-1DCFE330148D}"/>
              </a:ext>
            </a:extLst>
          </p:cNvPr>
          <p:cNvSpPr/>
          <p:nvPr/>
        </p:nvSpPr>
        <p:spPr>
          <a:xfrm>
            <a:off x="8393530" y="5593491"/>
            <a:ext cx="169683" cy="169683"/>
          </a:xfrm>
          <a:prstGeom prst="ellipse">
            <a:avLst/>
          </a:prstGeom>
          <a:pattFill prst="pct80">
            <a:fgClr>
              <a:schemeClr val="accent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86C0D29B-CCC2-EA1F-D6F5-4B1FD9E12A63}"/>
              </a:ext>
            </a:extLst>
          </p:cNvPr>
          <p:cNvSpPr/>
          <p:nvPr/>
        </p:nvSpPr>
        <p:spPr>
          <a:xfrm>
            <a:off x="8393530" y="6096524"/>
            <a:ext cx="169683" cy="169683"/>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95A0F678-93DC-1262-A863-F9926418653A}"/>
              </a:ext>
            </a:extLst>
          </p:cNvPr>
          <p:cNvSpPr/>
          <p:nvPr/>
        </p:nvSpPr>
        <p:spPr>
          <a:xfrm>
            <a:off x="8393530" y="5845008"/>
            <a:ext cx="169683" cy="169683"/>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721165A-3995-C6CC-0D39-3E97F10BDD74}"/>
              </a:ext>
            </a:extLst>
          </p:cNvPr>
          <p:cNvSpPr txBox="1"/>
          <p:nvPr/>
        </p:nvSpPr>
        <p:spPr>
          <a:xfrm>
            <a:off x="11658600" y="252119"/>
            <a:ext cx="298480" cy="369332"/>
          </a:xfrm>
          <a:prstGeom prst="rect">
            <a:avLst/>
          </a:prstGeom>
          <a:noFill/>
        </p:spPr>
        <p:txBody>
          <a:bodyPr wrap="none" rtlCol="0">
            <a:spAutoFit/>
          </a:bodyPr>
          <a:lstStyle/>
          <a:p>
            <a:r>
              <a:rPr lang="en-GB" dirty="0">
                <a:latin typeface="Baskerville" panose="02020502070401020303"/>
              </a:rPr>
              <a:t>5</a:t>
            </a:r>
          </a:p>
        </p:txBody>
      </p:sp>
      <p:sp>
        <p:nvSpPr>
          <p:cNvPr id="14" name="Rectangle 13">
            <a:extLst>
              <a:ext uri="{FF2B5EF4-FFF2-40B4-BE49-F238E27FC236}">
                <a16:creationId xmlns:a16="http://schemas.microsoft.com/office/drawing/2014/main" id="{5C8532F9-ED8F-6B7C-5945-4AE59001F317}"/>
              </a:ext>
            </a:extLst>
          </p:cNvPr>
          <p:cNvSpPr/>
          <p:nvPr/>
        </p:nvSpPr>
        <p:spPr>
          <a:xfrm>
            <a:off x="477172" y="1849901"/>
            <a:ext cx="943791" cy="928324"/>
          </a:xfrm>
          <a:prstGeom prst="rect">
            <a:avLst/>
          </a:prstGeom>
          <a:solidFill>
            <a:schemeClr val="bg2">
              <a:alpha val="50000"/>
            </a:schemeClr>
          </a:solid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cope1Header">
            <a:extLst>
              <a:ext uri="{FF2B5EF4-FFF2-40B4-BE49-F238E27FC236}">
                <a16:creationId xmlns:a16="http://schemas.microsoft.com/office/drawing/2014/main" id="{CC215FEB-E77D-5CB3-8850-4607343C2C13}"/>
              </a:ext>
            </a:extLst>
          </p:cNvPr>
          <p:cNvSpPr txBox="1"/>
          <p:nvPr/>
        </p:nvSpPr>
        <p:spPr>
          <a:xfrm>
            <a:off x="477172" y="1849060"/>
            <a:ext cx="943791" cy="235706"/>
          </a:xfrm>
          <a:prstGeom prst="rect">
            <a:avLst/>
          </a:prstGeom>
          <a:noFill/>
        </p:spPr>
        <p:txBody>
          <a:bodyPr wrap="square" rtlCol="0">
            <a:spAutoFit/>
          </a:bodyPr>
          <a:lstStyle/>
          <a:p>
            <a:pPr algn="ctr">
              <a:lnSpc>
                <a:spcPct val="115000"/>
              </a:lnSpc>
              <a:buClr>
                <a:schemeClr val="accent4"/>
              </a:buClr>
            </a:pPr>
            <a:r>
              <a:rPr lang="en-US" sz="900" dirty="0">
                <a:latin typeface="Verdana" panose="020B0604030504040204" pitchFamily="34" charset="0"/>
                <a:ea typeface="Verdana" panose="020B0604030504040204" pitchFamily="34" charset="0"/>
                <a:cs typeface="Verdana" panose="020B0604030504040204" pitchFamily="34" charset="0"/>
              </a:rPr>
              <a:t>Scope 1</a:t>
            </a:r>
          </a:p>
        </p:txBody>
      </p:sp>
      <p:sp>
        <p:nvSpPr>
          <p:cNvPr id="8" name="Round Same-side Corner of Rectangle 17">
            <a:extLst>
              <a:ext uri="{FF2B5EF4-FFF2-40B4-BE49-F238E27FC236}">
                <a16:creationId xmlns:a16="http://schemas.microsoft.com/office/drawing/2014/main" id="{A03A423E-1D44-3027-A865-06A375C370B5}"/>
              </a:ext>
            </a:extLst>
          </p:cNvPr>
          <p:cNvSpPr/>
          <p:nvPr/>
        </p:nvSpPr>
        <p:spPr>
          <a:xfrm rot="16200000">
            <a:off x="-57533" y="2248656"/>
            <a:ext cx="936000" cy="133409"/>
          </a:xfrm>
          <a:prstGeom prst="round2SameRect">
            <a:avLst>
              <a:gd name="adj1" fmla="val 50000"/>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cope1Percent">
            <a:extLst>
              <a:ext uri="{FF2B5EF4-FFF2-40B4-BE49-F238E27FC236}">
                <a16:creationId xmlns:a16="http://schemas.microsoft.com/office/drawing/2014/main" id="{0680CA87-74DF-07AB-CE82-423DAE6C838F}"/>
              </a:ext>
            </a:extLst>
          </p:cNvPr>
          <p:cNvSpPr txBox="1"/>
          <p:nvPr/>
        </p:nvSpPr>
        <p:spPr>
          <a:xfrm>
            <a:off x="477171" y="2574386"/>
            <a:ext cx="943792" cy="203838"/>
          </a:xfrm>
          <a:prstGeom prst="rect">
            <a:avLst/>
          </a:prstGeom>
          <a:noFill/>
        </p:spPr>
        <p:txBody>
          <a:bodyPr wrap="square" rtlCol="0">
            <a:spAutoFit/>
          </a:bodyPr>
          <a:lstStyle/>
          <a:p>
            <a:pPr algn="ctr">
              <a:lnSpc>
                <a:spcPct val="115000"/>
              </a:lnSpc>
              <a:buClr>
                <a:schemeClr val="accent4"/>
              </a:buClr>
            </a:pPr>
            <a:r>
              <a:rPr lang="en-US" sz="700" dirty="0">
                <a:latin typeface="Verdana" panose="020B0604030504040204" pitchFamily="34" charset="0"/>
                <a:ea typeface="Verdana" panose="020B0604030504040204" pitchFamily="34" charset="0"/>
                <a:cs typeface="Verdana" panose="020B0604030504040204" pitchFamily="34" charset="0"/>
              </a:rPr>
              <a:t>4.8% of Total</a:t>
            </a:r>
          </a:p>
        </p:txBody>
      </p:sp>
      <p:sp>
        <p:nvSpPr>
          <p:cNvPr id="15" name="Rectangle 14">
            <a:extLst>
              <a:ext uri="{FF2B5EF4-FFF2-40B4-BE49-F238E27FC236}">
                <a16:creationId xmlns:a16="http://schemas.microsoft.com/office/drawing/2014/main" id="{ABD91097-3F65-B955-48F4-89A50679BCB1}"/>
              </a:ext>
            </a:extLst>
          </p:cNvPr>
          <p:cNvSpPr/>
          <p:nvPr/>
        </p:nvSpPr>
        <p:spPr>
          <a:xfrm>
            <a:off x="1831233" y="1855143"/>
            <a:ext cx="943791" cy="928324"/>
          </a:xfrm>
          <a:prstGeom prst="rect">
            <a:avLst/>
          </a:prstGeom>
          <a:solidFill>
            <a:schemeClr val="bg2">
              <a:alpha val="50000"/>
            </a:schemeClr>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cope2Header">
            <a:extLst>
              <a:ext uri="{FF2B5EF4-FFF2-40B4-BE49-F238E27FC236}">
                <a16:creationId xmlns:a16="http://schemas.microsoft.com/office/drawing/2014/main" id="{826421CB-161A-5B4E-67E4-3D2354AB48D9}"/>
              </a:ext>
            </a:extLst>
          </p:cNvPr>
          <p:cNvSpPr txBox="1"/>
          <p:nvPr/>
        </p:nvSpPr>
        <p:spPr>
          <a:xfrm>
            <a:off x="1831233" y="1854302"/>
            <a:ext cx="943791" cy="235706"/>
          </a:xfrm>
          <a:prstGeom prst="rect">
            <a:avLst/>
          </a:prstGeom>
          <a:noFill/>
        </p:spPr>
        <p:txBody>
          <a:bodyPr wrap="square" rtlCol="0">
            <a:spAutoFit/>
          </a:bodyPr>
          <a:lstStyle/>
          <a:p>
            <a:pPr algn="ctr">
              <a:lnSpc>
                <a:spcPct val="115000"/>
              </a:lnSpc>
              <a:buClr>
                <a:schemeClr val="accent4"/>
              </a:buClr>
            </a:pPr>
            <a:r>
              <a:rPr lang="en-US" sz="900" dirty="0">
                <a:latin typeface="Verdana" panose="020B0604030504040204" pitchFamily="34" charset="0"/>
                <a:ea typeface="Verdana" panose="020B0604030504040204" pitchFamily="34" charset="0"/>
                <a:cs typeface="Verdana" panose="020B0604030504040204" pitchFamily="34" charset="0"/>
              </a:rPr>
              <a:t>Scope 2</a:t>
            </a:r>
          </a:p>
        </p:txBody>
      </p:sp>
      <p:sp>
        <p:nvSpPr>
          <p:cNvPr id="17" name="Round Same-side Corner of Rectangle 17">
            <a:extLst>
              <a:ext uri="{FF2B5EF4-FFF2-40B4-BE49-F238E27FC236}">
                <a16:creationId xmlns:a16="http://schemas.microsoft.com/office/drawing/2014/main" id="{1144FAB5-E540-C807-199E-4CEF64F82F2D}"/>
              </a:ext>
            </a:extLst>
          </p:cNvPr>
          <p:cNvSpPr/>
          <p:nvPr/>
        </p:nvSpPr>
        <p:spPr>
          <a:xfrm rot="16200000">
            <a:off x="1296528" y="2253898"/>
            <a:ext cx="936000" cy="133409"/>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cope2Percent">
            <a:extLst>
              <a:ext uri="{FF2B5EF4-FFF2-40B4-BE49-F238E27FC236}">
                <a16:creationId xmlns:a16="http://schemas.microsoft.com/office/drawing/2014/main" id="{555D0A78-4D72-1C7F-3E9F-003D14A0D8C4}"/>
              </a:ext>
            </a:extLst>
          </p:cNvPr>
          <p:cNvSpPr txBox="1"/>
          <p:nvPr/>
        </p:nvSpPr>
        <p:spPr>
          <a:xfrm>
            <a:off x="1831232" y="2579628"/>
            <a:ext cx="943792" cy="203838"/>
          </a:xfrm>
          <a:prstGeom prst="rect">
            <a:avLst/>
          </a:prstGeom>
          <a:noFill/>
        </p:spPr>
        <p:txBody>
          <a:bodyPr wrap="square" rtlCol="0">
            <a:spAutoFit/>
          </a:bodyPr>
          <a:lstStyle/>
          <a:p>
            <a:pPr algn="ctr">
              <a:lnSpc>
                <a:spcPct val="115000"/>
              </a:lnSpc>
              <a:buClr>
                <a:schemeClr val="accent4"/>
              </a:buClr>
            </a:pPr>
            <a:r>
              <a:rPr lang="en-US" sz="700" dirty="0">
                <a:latin typeface="Verdana" panose="020B0604030504040204" pitchFamily="34" charset="0"/>
                <a:ea typeface="Verdana" panose="020B0604030504040204" pitchFamily="34" charset="0"/>
                <a:cs typeface="Verdana" panose="020B0604030504040204" pitchFamily="34" charset="0"/>
              </a:rPr>
              <a:t>0.8% of Total</a:t>
            </a:r>
          </a:p>
        </p:txBody>
      </p:sp>
      <p:sp>
        <p:nvSpPr>
          <p:cNvPr id="21" name="Rectangle 20">
            <a:extLst>
              <a:ext uri="{FF2B5EF4-FFF2-40B4-BE49-F238E27FC236}">
                <a16:creationId xmlns:a16="http://schemas.microsoft.com/office/drawing/2014/main" id="{7AE6F87B-48AA-D101-BF56-6DA289F35891}"/>
              </a:ext>
            </a:extLst>
          </p:cNvPr>
          <p:cNvSpPr/>
          <p:nvPr/>
        </p:nvSpPr>
        <p:spPr>
          <a:xfrm>
            <a:off x="3185291" y="1848047"/>
            <a:ext cx="943791" cy="928324"/>
          </a:xfrm>
          <a:prstGeom prst="rect">
            <a:avLst/>
          </a:prstGeom>
          <a:solidFill>
            <a:schemeClr val="bg2">
              <a:alpha val="50000"/>
            </a:schemeClr>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cope3Header">
            <a:extLst>
              <a:ext uri="{FF2B5EF4-FFF2-40B4-BE49-F238E27FC236}">
                <a16:creationId xmlns:a16="http://schemas.microsoft.com/office/drawing/2014/main" id="{9AC6545E-9A91-B612-0FC8-429E45F15625}"/>
              </a:ext>
            </a:extLst>
          </p:cNvPr>
          <p:cNvSpPr txBox="1"/>
          <p:nvPr/>
        </p:nvSpPr>
        <p:spPr>
          <a:xfrm>
            <a:off x="3185291" y="1847206"/>
            <a:ext cx="943791" cy="235706"/>
          </a:xfrm>
          <a:prstGeom prst="rect">
            <a:avLst/>
          </a:prstGeom>
          <a:noFill/>
        </p:spPr>
        <p:txBody>
          <a:bodyPr wrap="square" rtlCol="0">
            <a:spAutoFit/>
          </a:bodyPr>
          <a:lstStyle/>
          <a:p>
            <a:pPr algn="ctr">
              <a:lnSpc>
                <a:spcPct val="115000"/>
              </a:lnSpc>
              <a:buClr>
                <a:schemeClr val="accent4"/>
              </a:buClr>
            </a:pPr>
            <a:r>
              <a:rPr lang="en-US" sz="900" dirty="0">
                <a:latin typeface="Verdana" panose="020B0604030504040204" pitchFamily="34" charset="0"/>
                <a:ea typeface="Verdana" panose="020B0604030504040204" pitchFamily="34" charset="0"/>
                <a:cs typeface="Verdana" panose="020B0604030504040204" pitchFamily="34" charset="0"/>
              </a:rPr>
              <a:t>Scope 3</a:t>
            </a:r>
          </a:p>
        </p:txBody>
      </p:sp>
      <p:sp>
        <p:nvSpPr>
          <p:cNvPr id="38" name="Round Same-side Corner of Rectangle 17">
            <a:extLst>
              <a:ext uri="{FF2B5EF4-FFF2-40B4-BE49-F238E27FC236}">
                <a16:creationId xmlns:a16="http://schemas.microsoft.com/office/drawing/2014/main" id="{3FB03617-45BC-B7F9-CD14-A0DFCF30BC6B}"/>
              </a:ext>
            </a:extLst>
          </p:cNvPr>
          <p:cNvSpPr/>
          <p:nvPr/>
        </p:nvSpPr>
        <p:spPr>
          <a:xfrm rot="16200000">
            <a:off x="2650586" y="2246802"/>
            <a:ext cx="936000" cy="133409"/>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cope3Percent">
            <a:extLst>
              <a:ext uri="{FF2B5EF4-FFF2-40B4-BE49-F238E27FC236}">
                <a16:creationId xmlns:a16="http://schemas.microsoft.com/office/drawing/2014/main" id="{AFA39FC7-3C74-B67D-86BC-F413A9DC097B}"/>
              </a:ext>
            </a:extLst>
          </p:cNvPr>
          <p:cNvSpPr txBox="1"/>
          <p:nvPr/>
        </p:nvSpPr>
        <p:spPr>
          <a:xfrm>
            <a:off x="3185290" y="2572532"/>
            <a:ext cx="943792" cy="203838"/>
          </a:xfrm>
          <a:prstGeom prst="rect">
            <a:avLst/>
          </a:prstGeom>
          <a:noFill/>
        </p:spPr>
        <p:txBody>
          <a:bodyPr wrap="square" rtlCol="0">
            <a:spAutoFit/>
          </a:bodyPr>
          <a:lstStyle/>
          <a:p>
            <a:pPr algn="ctr">
              <a:lnSpc>
                <a:spcPct val="115000"/>
              </a:lnSpc>
              <a:buClr>
                <a:schemeClr val="accent4"/>
              </a:buClr>
            </a:pPr>
            <a:r>
              <a:rPr lang="en-US" sz="700" dirty="0">
                <a:latin typeface="Verdana" panose="020B0604030504040204" pitchFamily="34" charset="0"/>
                <a:ea typeface="Verdana" panose="020B0604030504040204" pitchFamily="34" charset="0"/>
                <a:cs typeface="Verdana" panose="020B0604030504040204" pitchFamily="34" charset="0"/>
              </a:rPr>
              <a:t>94.3% of Total</a:t>
            </a:r>
          </a:p>
        </p:txBody>
      </p:sp>
      <p:sp>
        <p:nvSpPr>
          <p:cNvPr id="41" name="Scope1tCO2eLabel">
            <a:extLst>
              <a:ext uri="{FF2B5EF4-FFF2-40B4-BE49-F238E27FC236}">
                <a16:creationId xmlns:a16="http://schemas.microsoft.com/office/drawing/2014/main" id="{40E68403-EB8B-6D0A-49C7-4A9CAF047E90}"/>
              </a:ext>
            </a:extLst>
          </p:cNvPr>
          <p:cNvSpPr txBox="1"/>
          <p:nvPr/>
        </p:nvSpPr>
        <p:spPr>
          <a:xfrm>
            <a:off x="477171" y="2327117"/>
            <a:ext cx="943792" cy="187937"/>
          </a:xfrm>
          <a:prstGeom prst="rect">
            <a:avLst/>
          </a:prstGeom>
          <a:noFill/>
        </p:spPr>
        <p:txBody>
          <a:bodyPr wrap="square" rtlCol="0">
            <a:spAutoFit/>
          </a:bodyPr>
          <a:lstStyle/>
          <a:p>
            <a:pPr algn="ctr">
              <a:lnSpc>
                <a:spcPct val="115000"/>
              </a:lnSpc>
              <a:buClr>
                <a:schemeClr val="accent4"/>
              </a:buClr>
            </a:pPr>
            <a:r>
              <a:rPr lang="en-US" sz="600" dirty="0">
                <a:latin typeface="Verdana" panose="020B0604030504040204" pitchFamily="34" charset="0"/>
                <a:ea typeface="Verdana" panose="020B0604030504040204" pitchFamily="34" charset="0"/>
                <a:cs typeface="Verdana" panose="020B0604030504040204" pitchFamily="34" charset="0"/>
              </a:rPr>
              <a:t>tCO2e</a:t>
            </a:r>
          </a:p>
        </p:txBody>
      </p:sp>
      <p:sp>
        <p:nvSpPr>
          <p:cNvPr id="42" name="Scope2tCO2eLabel">
            <a:extLst>
              <a:ext uri="{FF2B5EF4-FFF2-40B4-BE49-F238E27FC236}">
                <a16:creationId xmlns:a16="http://schemas.microsoft.com/office/drawing/2014/main" id="{527B9B29-6576-ED51-5709-BC981EC18989}"/>
              </a:ext>
            </a:extLst>
          </p:cNvPr>
          <p:cNvSpPr txBox="1"/>
          <p:nvPr/>
        </p:nvSpPr>
        <p:spPr>
          <a:xfrm>
            <a:off x="1833137" y="2327117"/>
            <a:ext cx="943792" cy="187937"/>
          </a:xfrm>
          <a:prstGeom prst="rect">
            <a:avLst/>
          </a:prstGeom>
          <a:noFill/>
        </p:spPr>
        <p:txBody>
          <a:bodyPr wrap="square" rtlCol="0">
            <a:spAutoFit/>
          </a:bodyPr>
          <a:lstStyle/>
          <a:p>
            <a:pPr algn="ctr">
              <a:lnSpc>
                <a:spcPct val="115000"/>
              </a:lnSpc>
              <a:buClr>
                <a:schemeClr val="accent4"/>
              </a:buClr>
            </a:pPr>
            <a:r>
              <a:rPr lang="en-US" sz="600" dirty="0">
                <a:latin typeface="Verdana" panose="020B0604030504040204" pitchFamily="34" charset="0"/>
                <a:ea typeface="Verdana" panose="020B0604030504040204" pitchFamily="34" charset="0"/>
                <a:cs typeface="Verdana" panose="020B0604030504040204" pitchFamily="34" charset="0"/>
              </a:rPr>
              <a:t>tCO2e</a:t>
            </a:r>
          </a:p>
        </p:txBody>
      </p:sp>
      <p:sp>
        <p:nvSpPr>
          <p:cNvPr id="43" name="Scope3tCO2eLabel">
            <a:extLst>
              <a:ext uri="{FF2B5EF4-FFF2-40B4-BE49-F238E27FC236}">
                <a16:creationId xmlns:a16="http://schemas.microsoft.com/office/drawing/2014/main" id="{C6118CBA-54D8-F815-82F1-09E6143328B2}"/>
              </a:ext>
            </a:extLst>
          </p:cNvPr>
          <p:cNvSpPr txBox="1"/>
          <p:nvPr/>
        </p:nvSpPr>
        <p:spPr>
          <a:xfrm>
            <a:off x="3183766" y="2327117"/>
            <a:ext cx="943792" cy="187937"/>
          </a:xfrm>
          <a:prstGeom prst="rect">
            <a:avLst/>
          </a:prstGeom>
          <a:noFill/>
        </p:spPr>
        <p:txBody>
          <a:bodyPr wrap="square" rtlCol="0">
            <a:spAutoFit/>
          </a:bodyPr>
          <a:lstStyle/>
          <a:p>
            <a:pPr algn="ctr">
              <a:lnSpc>
                <a:spcPct val="115000"/>
              </a:lnSpc>
              <a:buClr>
                <a:schemeClr val="accent4"/>
              </a:buClr>
            </a:pPr>
            <a:r>
              <a:rPr lang="en-US" sz="600" dirty="0">
                <a:latin typeface="Verdana" panose="020B0604030504040204" pitchFamily="34" charset="0"/>
                <a:ea typeface="Verdana" panose="020B0604030504040204" pitchFamily="34" charset="0"/>
                <a:cs typeface="Verdana" panose="020B0604030504040204" pitchFamily="34" charset="0"/>
              </a:rPr>
              <a:t>tCO2e</a:t>
            </a:r>
          </a:p>
        </p:txBody>
      </p:sp>
      <p:sp>
        <p:nvSpPr>
          <p:cNvPr id="9" name="Scope1tCO2e">
            <a:extLst>
              <a:ext uri="{FF2B5EF4-FFF2-40B4-BE49-F238E27FC236}">
                <a16:creationId xmlns:a16="http://schemas.microsoft.com/office/drawing/2014/main" id="{2222A69F-B7F6-6542-E7CC-3BB7B8E2B5FA}"/>
              </a:ext>
            </a:extLst>
          </p:cNvPr>
          <p:cNvSpPr txBox="1"/>
          <p:nvPr/>
        </p:nvSpPr>
        <p:spPr>
          <a:xfrm>
            <a:off x="472591" y="2025588"/>
            <a:ext cx="943792" cy="427746"/>
          </a:xfrm>
          <a:prstGeom prst="rect">
            <a:avLst/>
          </a:prstGeom>
          <a:noFill/>
        </p:spPr>
        <p:txBody>
          <a:bodyPr wrap="square" rtlCol="0">
            <a:spAutoFit/>
          </a:bodyPr>
          <a:lstStyle/>
          <a:p>
            <a:pPr algn="ctr">
              <a:lnSpc>
                <a:spcPct val="115000"/>
              </a:lnSpc>
              <a:buClr>
                <a:schemeClr val="accent4"/>
              </a:buClr>
            </a:pPr>
            <a:r>
              <a:rPr lang="en-US" sz="2000" b="1" dirty="0">
                <a:latin typeface="Baskerville" panose="02020502070401020303"/>
                <a:ea typeface="Verdana" panose="020B0604030504040204" pitchFamily="34" charset="0"/>
                <a:cs typeface="Verdana" panose="020B0604030504040204" pitchFamily="34" charset="0"/>
              </a:rPr>
              <a:t>12</a:t>
            </a:r>
          </a:p>
        </p:txBody>
      </p:sp>
      <p:sp>
        <p:nvSpPr>
          <p:cNvPr id="10" name="Scope2tCO2e">
            <a:extLst>
              <a:ext uri="{FF2B5EF4-FFF2-40B4-BE49-F238E27FC236}">
                <a16:creationId xmlns:a16="http://schemas.microsoft.com/office/drawing/2014/main" id="{D23B8836-17AA-BA13-2AB4-E8DE4FACE60D}"/>
              </a:ext>
            </a:extLst>
          </p:cNvPr>
          <p:cNvSpPr txBox="1"/>
          <p:nvPr/>
        </p:nvSpPr>
        <p:spPr>
          <a:xfrm>
            <a:off x="1831232" y="2025588"/>
            <a:ext cx="943792" cy="427746"/>
          </a:xfrm>
          <a:prstGeom prst="rect">
            <a:avLst/>
          </a:prstGeom>
          <a:noFill/>
        </p:spPr>
        <p:txBody>
          <a:bodyPr wrap="square" rtlCol="0">
            <a:spAutoFit/>
          </a:bodyPr>
          <a:lstStyle/>
          <a:p>
            <a:pPr algn="ctr">
              <a:lnSpc>
                <a:spcPct val="115000"/>
              </a:lnSpc>
              <a:buClr>
                <a:schemeClr val="accent4"/>
              </a:buClr>
            </a:pPr>
            <a:r>
              <a:rPr lang="en-US" sz="2000" b="1" dirty="0">
                <a:latin typeface="Baskerville" panose="02020502070401020303"/>
                <a:ea typeface="Verdana" panose="020B0604030504040204" pitchFamily="34" charset="0"/>
                <a:cs typeface="Verdana" panose="020B0604030504040204" pitchFamily="34" charset="0"/>
              </a:rPr>
              <a:t>2</a:t>
            </a:r>
          </a:p>
        </p:txBody>
      </p:sp>
      <p:sp>
        <p:nvSpPr>
          <p:cNvPr id="18" name="Scope3tCO2e">
            <a:extLst>
              <a:ext uri="{FF2B5EF4-FFF2-40B4-BE49-F238E27FC236}">
                <a16:creationId xmlns:a16="http://schemas.microsoft.com/office/drawing/2014/main" id="{BA293CC3-1306-3FC6-FB67-6E5B11458929}"/>
              </a:ext>
            </a:extLst>
          </p:cNvPr>
          <p:cNvSpPr txBox="1"/>
          <p:nvPr/>
        </p:nvSpPr>
        <p:spPr>
          <a:xfrm>
            <a:off x="3182877" y="2025588"/>
            <a:ext cx="943792" cy="427746"/>
          </a:xfrm>
          <a:prstGeom prst="rect">
            <a:avLst/>
          </a:prstGeom>
          <a:noFill/>
        </p:spPr>
        <p:txBody>
          <a:bodyPr wrap="square" rtlCol="0">
            <a:spAutoFit/>
          </a:bodyPr>
          <a:lstStyle/>
          <a:p>
            <a:pPr algn="ctr">
              <a:lnSpc>
                <a:spcPct val="115000"/>
              </a:lnSpc>
              <a:buClr>
                <a:schemeClr val="accent4"/>
              </a:buClr>
            </a:pPr>
            <a:r>
              <a:rPr lang="en-US" sz="2000" b="1" dirty="0">
                <a:latin typeface="Baskerville" panose="02020502070401020303"/>
                <a:ea typeface="Verdana" panose="020B0604030504040204" pitchFamily="34" charset="0"/>
                <a:cs typeface="Verdana" panose="020B0604030504040204" pitchFamily="34" charset="0"/>
              </a:rPr>
              <a:t>233</a:t>
            </a:r>
          </a:p>
        </p:txBody>
      </p:sp>
    </p:spTree>
    <p:extLst>
      <p:ext uri="{BB962C8B-B14F-4D97-AF65-F5344CB8AC3E}">
        <p14:creationId xmlns:p14="http://schemas.microsoft.com/office/powerpoint/2010/main" val="367364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3D426E-27B8-17B4-DF6A-67AF0851CAF1}"/>
              </a:ext>
            </a:extLst>
          </p:cNvPr>
          <p:cNvSpPr/>
          <p:nvPr/>
        </p:nvSpPr>
        <p:spPr>
          <a:xfrm>
            <a:off x="408180" y="1146047"/>
            <a:ext cx="2542284" cy="2641017"/>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B768C99-55FF-85F0-148C-63A715252166}"/>
              </a:ext>
            </a:extLst>
          </p:cNvPr>
          <p:cNvSpPr>
            <a:spLocks noGrp="1"/>
          </p:cNvSpPr>
          <p:nvPr>
            <p:ph type="title"/>
          </p:nvPr>
        </p:nvSpPr>
        <p:spPr>
          <a:xfrm>
            <a:off x="394563" y="183492"/>
            <a:ext cx="5413301" cy="506586"/>
          </a:xfrm>
        </p:spPr>
        <p:txBody>
          <a:bodyPr/>
          <a:lstStyle/>
          <a:p>
            <a:r>
              <a:rPr lang="en-GB" dirty="0"/>
              <a:t>Emissions Reduction Target</a:t>
            </a:r>
          </a:p>
        </p:txBody>
      </p:sp>
      <p:graphicFrame>
        <p:nvGraphicFramePr>
          <p:cNvPr id="5" name="ReductionChart">
            <a:extLst>
              <a:ext uri="{FF2B5EF4-FFF2-40B4-BE49-F238E27FC236}">
                <a16:creationId xmlns:a16="http://schemas.microsoft.com/office/drawing/2014/main" id="{ED7596D0-2BC1-DB57-992A-0E818299131C}"/>
              </a:ext>
            </a:extLst>
          </p:cNvPr>
          <p:cNvGraphicFramePr/>
          <p:nvPr>
            <p:extLst>
              <p:ext uri="{D42A27DB-BD31-4B8C-83A1-F6EECF244321}">
                <p14:modId xmlns:p14="http://schemas.microsoft.com/office/powerpoint/2010/main" val="3781508026"/>
              </p:ext>
            </p:extLst>
          </p:nvPr>
        </p:nvGraphicFramePr>
        <p:xfrm>
          <a:off x="2922595" y="1146047"/>
          <a:ext cx="8833356" cy="4809744"/>
        </p:xfrm>
        <a:graphic>
          <a:graphicData uri="http://schemas.openxmlformats.org/drawingml/2006/chart">
            <c:chart xmlns:c="http://schemas.openxmlformats.org/drawingml/2006/chart" xmlns:r="http://schemas.openxmlformats.org/officeDocument/2006/relationships" r:id="rId2"/>
          </a:graphicData>
        </a:graphic>
      </p:graphicFrame>
      <p:sp>
        <p:nvSpPr>
          <p:cNvPr id="6" name="ReductionText">
            <a:extLst>
              <a:ext uri="{FF2B5EF4-FFF2-40B4-BE49-F238E27FC236}">
                <a16:creationId xmlns:a16="http://schemas.microsoft.com/office/drawing/2014/main" id="{9328E92C-185C-6788-A686-080280FB1FA3}"/>
              </a:ext>
            </a:extLst>
          </p:cNvPr>
          <p:cNvSpPr txBox="1"/>
          <p:nvPr/>
        </p:nvSpPr>
        <p:spPr>
          <a:xfrm>
            <a:off x="456947" y="1201783"/>
            <a:ext cx="2416881" cy="2823030"/>
          </a:xfrm>
          <a:prstGeom prst="rect">
            <a:avLst/>
          </a:prstGeom>
          <a:noFill/>
        </p:spPr>
        <p:txBody>
          <a:bodyPr wrap="square" rtlCol="0">
            <a:noAutofit/>
          </a:bodyPr>
          <a:lstStyle/>
          <a:p>
            <a:pPr>
              <a:lnSpc>
                <a:spcPct val="170000"/>
              </a:lnSpc>
            </a:pPr>
            <a:r>
              <a:rPr lang="en-GB" sz="1050" dirty="0">
                <a:latin typeface="Poppins Medium" panose="00000600000000000000" pitchFamily="2" charset="0"/>
                <a:ea typeface="Verdana" panose="020B0604030504040204" pitchFamily="34" charset="0"/>
                <a:cs typeface="Poppins Medium" panose="00000600000000000000" pitchFamily="2" charset="0"/>
              </a:rPr>
              <a:t>Redmoor Health is committed to achieving Net Zero greenhouse gas emissions across Scopes 1, 2 and applicable Scope 3 categories by </a:t>
            </a:r>
            <a:r>
              <a:rPr lang="en-GB" sz="1050" b="1" dirty="0">
                <a:latin typeface="Poppins Medium" panose="00000600000000000000" pitchFamily="2" charset="0"/>
                <a:ea typeface="Verdana" panose="020B0604030504040204" pitchFamily="34" charset="0"/>
                <a:cs typeface="Poppins Medium" panose="00000600000000000000" pitchFamily="2" charset="0"/>
              </a:rPr>
              <a:t>2050</a:t>
            </a:r>
            <a:r>
              <a:rPr lang="en-GB" sz="1050" dirty="0">
                <a:latin typeface="Poppins Medium" panose="00000600000000000000" pitchFamily="2" charset="0"/>
                <a:ea typeface="Verdana" panose="020B0604030504040204" pitchFamily="34" charset="0"/>
                <a:cs typeface="Poppins Medium" panose="00000600000000000000" pitchFamily="2" charset="0"/>
              </a:rPr>
              <a:t>, in line with UK Government policy.</a:t>
            </a:r>
          </a:p>
          <a:p>
            <a:pPr>
              <a:lnSpc>
                <a:spcPct val="170000"/>
              </a:lnSpc>
            </a:pPr>
            <a:endParaRPr lang="en-GB" sz="1050" dirty="0">
              <a:latin typeface="Poppins Medium" panose="00000600000000000000" pitchFamily="2" charset="0"/>
              <a:ea typeface="Verdana" panose="020B0604030504040204" pitchFamily="34" charset="0"/>
              <a:cs typeface="Poppins Medium" panose="00000600000000000000" pitchFamily="2" charset="0"/>
            </a:endParaRPr>
          </a:p>
          <a:p>
            <a:pPr>
              <a:lnSpc>
                <a:spcPct val="170000"/>
              </a:lnSpc>
            </a:pPr>
            <a:r>
              <a:rPr lang="en-US" sz="1050" dirty="0">
                <a:latin typeface="Poppins Medium" panose="00000600000000000000" pitchFamily="2" charset="0"/>
                <a:ea typeface="Verdana" panose="020B0604030504040204" pitchFamily="34" charset="0"/>
                <a:cs typeface="Poppins Medium" panose="00000600000000000000" pitchFamily="2" charset="0"/>
              </a:rPr>
              <a:t>Progress against our targets can be seen in the graph to the right.</a:t>
            </a:r>
            <a:endParaRPr lang="en-GB" sz="1050" dirty="0">
              <a:latin typeface="Poppins Medium" panose="00000600000000000000" pitchFamily="2" charset="0"/>
              <a:ea typeface="Verdana" panose="020B0604030504040204" pitchFamily="34" charset="0"/>
              <a:cs typeface="Poppins Medium" panose="00000600000000000000" pitchFamily="2" charset="0"/>
            </a:endParaRPr>
          </a:p>
        </p:txBody>
      </p:sp>
      <p:sp>
        <p:nvSpPr>
          <p:cNvPr id="8" name="TextBox 7">
            <a:extLst>
              <a:ext uri="{FF2B5EF4-FFF2-40B4-BE49-F238E27FC236}">
                <a16:creationId xmlns:a16="http://schemas.microsoft.com/office/drawing/2014/main" id="{2B342484-E8D6-6A9B-5D8E-983213D12C45}"/>
              </a:ext>
            </a:extLst>
          </p:cNvPr>
          <p:cNvSpPr txBox="1"/>
          <p:nvPr/>
        </p:nvSpPr>
        <p:spPr>
          <a:xfrm>
            <a:off x="11658600" y="252119"/>
            <a:ext cx="298480" cy="369332"/>
          </a:xfrm>
          <a:prstGeom prst="rect">
            <a:avLst/>
          </a:prstGeom>
          <a:noFill/>
        </p:spPr>
        <p:txBody>
          <a:bodyPr wrap="none" rtlCol="0">
            <a:spAutoFit/>
          </a:bodyPr>
          <a:lstStyle/>
          <a:p>
            <a:r>
              <a:rPr lang="en-GB" dirty="0">
                <a:latin typeface="Baskerville" panose="02020502070401020303"/>
              </a:rPr>
              <a:t>6</a:t>
            </a:r>
          </a:p>
        </p:txBody>
      </p:sp>
      <p:sp>
        <p:nvSpPr>
          <p:cNvPr id="3" name="Rectangle 2">
            <a:extLst>
              <a:ext uri="{FF2B5EF4-FFF2-40B4-BE49-F238E27FC236}">
                <a16:creationId xmlns:a16="http://schemas.microsoft.com/office/drawing/2014/main" id="{EE7D011B-3333-DD48-502A-0BD350969B3B}"/>
              </a:ext>
            </a:extLst>
          </p:cNvPr>
          <p:cNvSpPr/>
          <p:nvPr/>
        </p:nvSpPr>
        <p:spPr>
          <a:xfrm>
            <a:off x="408180" y="4172899"/>
            <a:ext cx="2542284" cy="1483318"/>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nnualReductionText">
            <a:extLst>
              <a:ext uri="{FF2B5EF4-FFF2-40B4-BE49-F238E27FC236}">
                <a16:creationId xmlns:a16="http://schemas.microsoft.com/office/drawing/2014/main" id="{171175FE-4718-F009-3D20-0C29B9040B11}"/>
              </a:ext>
            </a:extLst>
          </p:cNvPr>
          <p:cNvSpPr txBox="1"/>
          <p:nvPr/>
        </p:nvSpPr>
        <p:spPr>
          <a:xfrm>
            <a:off x="453190" y="4457536"/>
            <a:ext cx="2398012" cy="639250"/>
          </a:xfrm>
          <a:prstGeom prst="rect">
            <a:avLst/>
          </a:prstGeom>
          <a:noFill/>
        </p:spPr>
        <p:txBody>
          <a:bodyPr wrap="square" rtlCol="0">
            <a:normAutofit/>
          </a:bodyPr>
          <a:lstStyle/>
          <a:p>
            <a:pPr>
              <a:lnSpc>
                <a:spcPct val="170000"/>
              </a:lnSpc>
            </a:pPr>
            <a:r>
              <a:rPr lang="en-US" sz="1050" dirty="0">
                <a:latin typeface="Poppins Medium" panose="00000600000000000000" pitchFamily="2" charset="0"/>
                <a:ea typeface="Verdana" panose="020B0604030504040204" pitchFamily="34" charset="0"/>
                <a:cs typeface="Poppins Medium" panose="00000600000000000000" pitchFamily="2" charset="0"/>
              </a:rPr>
              <a:t>Annual reduction percentage required to achieve Net Zero:</a:t>
            </a:r>
            <a:endParaRPr lang="en-GB" sz="1050" dirty="0">
              <a:latin typeface="Poppins Medium" panose="00000600000000000000" pitchFamily="2" charset="0"/>
              <a:ea typeface="Verdana" panose="020B0604030504040204" pitchFamily="34" charset="0"/>
              <a:cs typeface="Poppins Medium" panose="00000600000000000000" pitchFamily="2" charset="0"/>
            </a:endParaRPr>
          </a:p>
        </p:txBody>
      </p:sp>
      <p:sp>
        <p:nvSpPr>
          <p:cNvPr id="10" name="AnnualReductionPercent">
            <a:extLst>
              <a:ext uri="{FF2B5EF4-FFF2-40B4-BE49-F238E27FC236}">
                <a16:creationId xmlns:a16="http://schemas.microsoft.com/office/drawing/2014/main" id="{154A739A-569C-FE7F-1C13-2D8EADA84257}"/>
              </a:ext>
            </a:extLst>
          </p:cNvPr>
          <p:cNvSpPr txBox="1"/>
          <p:nvPr/>
        </p:nvSpPr>
        <p:spPr>
          <a:xfrm>
            <a:off x="381797" y="4914558"/>
            <a:ext cx="2398012" cy="639250"/>
          </a:xfrm>
          <a:prstGeom prst="rect">
            <a:avLst/>
          </a:prstGeom>
          <a:noFill/>
        </p:spPr>
        <p:txBody>
          <a:bodyPr wrap="square" rtlCol="0">
            <a:normAutofit/>
          </a:bodyPr>
          <a:lstStyle/>
          <a:p>
            <a:pPr algn="ctr">
              <a:lnSpc>
                <a:spcPct val="170000"/>
              </a:lnSpc>
            </a:pPr>
            <a:r>
              <a:rPr lang="en-GB" sz="2000" b="1" dirty="0">
                <a:latin typeface="Poppins Medium" panose="00000600000000000000" pitchFamily="2" charset="0"/>
                <a:ea typeface="Verdana" panose="020B0604030504040204" pitchFamily="34" charset="0"/>
                <a:cs typeface="Poppins Medium" panose="00000600000000000000" pitchFamily="2" charset="0"/>
              </a:rPr>
              <a:t>8.8%</a:t>
            </a:r>
          </a:p>
        </p:txBody>
      </p:sp>
    </p:spTree>
    <p:extLst>
      <p:ext uri="{BB962C8B-B14F-4D97-AF65-F5344CB8AC3E}">
        <p14:creationId xmlns:p14="http://schemas.microsoft.com/office/powerpoint/2010/main" val="2769803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33B2-5022-0C9E-C020-BBD3DF7595C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41215EF-9862-1EFC-8BAA-BD6373126676}"/>
              </a:ext>
            </a:extLst>
          </p:cNvPr>
          <p:cNvSpPr>
            <a:spLocks noGrp="1"/>
          </p:cNvSpPr>
          <p:nvPr>
            <p:ph type="title"/>
          </p:nvPr>
        </p:nvSpPr>
        <p:spPr>
          <a:xfrm>
            <a:off x="394563" y="183492"/>
            <a:ext cx="5413301" cy="506586"/>
          </a:xfrm>
        </p:spPr>
        <p:txBody>
          <a:bodyPr/>
          <a:lstStyle/>
          <a:p>
            <a:r>
              <a:rPr lang="en-GB" dirty="0">
                <a:latin typeface="Poppins Medium" panose="00000600000000000000" pitchFamily="2" charset="0"/>
                <a:cs typeface="Poppins Medium" panose="00000600000000000000" pitchFamily="2" charset="0"/>
              </a:rPr>
              <a:t>Carbon Reduction Initiatives </a:t>
            </a:r>
          </a:p>
        </p:txBody>
      </p:sp>
      <p:sp>
        <p:nvSpPr>
          <p:cNvPr id="15" name="Scope1and2Header">
            <a:extLst>
              <a:ext uri="{FF2B5EF4-FFF2-40B4-BE49-F238E27FC236}">
                <a16:creationId xmlns:a16="http://schemas.microsoft.com/office/drawing/2014/main" id="{A754B8C3-98E6-524C-3FA6-19CF50E37ABB}"/>
              </a:ext>
            </a:extLst>
          </p:cNvPr>
          <p:cNvSpPr txBox="1"/>
          <p:nvPr/>
        </p:nvSpPr>
        <p:spPr>
          <a:xfrm>
            <a:off x="598681" y="1048414"/>
            <a:ext cx="3810266" cy="506586"/>
          </a:xfrm>
          <a:prstGeom prst="rect">
            <a:avLst/>
          </a:prstGeom>
          <a:noFill/>
        </p:spPr>
        <p:txBody>
          <a:bodyPr wrap="square" rtlCol="0">
            <a:noAutofit/>
          </a:bodyPr>
          <a:lstStyle/>
          <a:p>
            <a:pPr>
              <a:lnSpc>
                <a:spcPct val="115000"/>
              </a:lnSpc>
            </a:pPr>
            <a:r>
              <a:rPr lang="en-GB" sz="1050" b="1" dirty="0">
                <a:latin typeface="Poppins Medium" panose="00000600000000000000" pitchFamily="2" charset="0"/>
                <a:ea typeface="Verdana" panose="020B0604030504040204" pitchFamily="34" charset="0"/>
                <a:cs typeface="Poppins Medium" panose="00000600000000000000" pitchFamily="2" charset="0"/>
              </a:rPr>
              <a:t>To reduce Scope 1 and 2 emissions Redmoor Health plans to:</a:t>
            </a:r>
          </a:p>
        </p:txBody>
      </p:sp>
      <p:sp>
        <p:nvSpPr>
          <p:cNvPr id="16" name="Scope1Header">
            <a:extLst>
              <a:ext uri="{FF2B5EF4-FFF2-40B4-BE49-F238E27FC236}">
                <a16:creationId xmlns:a16="http://schemas.microsoft.com/office/drawing/2014/main" id="{40FC9559-0EEA-B0E8-813C-CFE219A753DA}"/>
              </a:ext>
            </a:extLst>
          </p:cNvPr>
          <p:cNvSpPr txBox="1"/>
          <p:nvPr/>
        </p:nvSpPr>
        <p:spPr>
          <a:xfrm>
            <a:off x="598681" y="1792392"/>
            <a:ext cx="3429292" cy="269433"/>
          </a:xfrm>
          <a:prstGeom prst="rect">
            <a:avLst/>
          </a:prstGeom>
          <a:noFill/>
        </p:spPr>
        <p:txBody>
          <a:bodyPr wrap="square" rtlCol="0">
            <a:spAutoFit/>
          </a:bodyPr>
          <a:lstStyle/>
          <a:p>
            <a:pPr>
              <a:lnSpc>
                <a:spcPct val="115000"/>
              </a:lnSpc>
              <a:buClr>
                <a:schemeClr val="accent4"/>
              </a:buClr>
            </a:pPr>
            <a:r>
              <a:rPr lang="en-US" sz="1050" b="1" dirty="0">
                <a:latin typeface="Poppins Medium" panose="00000600000000000000" pitchFamily="2" charset="0"/>
                <a:ea typeface="Verdana" panose="020B0604030504040204" pitchFamily="34" charset="0"/>
                <a:cs typeface="Poppins Medium" panose="00000600000000000000" pitchFamily="2" charset="0"/>
              </a:rPr>
              <a:t>Scope 1: Direct emissions</a:t>
            </a:r>
          </a:p>
        </p:txBody>
      </p:sp>
      <p:sp>
        <p:nvSpPr>
          <p:cNvPr id="17" name="Scope2Header">
            <a:extLst>
              <a:ext uri="{FF2B5EF4-FFF2-40B4-BE49-F238E27FC236}">
                <a16:creationId xmlns:a16="http://schemas.microsoft.com/office/drawing/2014/main" id="{F0922531-0020-154F-14C3-0B5499A91720}"/>
              </a:ext>
            </a:extLst>
          </p:cNvPr>
          <p:cNvSpPr txBox="1"/>
          <p:nvPr/>
        </p:nvSpPr>
        <p:spPr>
          <a:xfrm>
            <a:off x="598681" y="4001178"/>
            <a:ext cx="3429292" cy="269433"/>
          </a:xfrm>
          <a:prstGeom prst="rect">
            <a:avLst/>
          </a:prstGeom>
          <a:noFill/>
        </p:spPr>
        <p:txBody>
          <a:bodyPr wrap="square" rtlCol="0">
            <a:spAutoFit/>
          </a:bodyPr>
          <a:lstStyle/>
          <a:p>
            <a:pPr>
              <a:lnSpc>
                <a:spcPct val="115000"/>
              </a:lnSpc>
              <a:buClr>
                <a:schemeClr val="accent2"/>
              </a:buClr>
            </a:pPr>
            <a:r>
              <a:rPr lang="en-GB" sz="1050" b="1" dirty="0">
                <a:latin typeface="Poppins Medium" panose="00000600000000000000" pitchFamily="2" charset="0"/>
                <a:ea typeface="Verdana" panose="020B0604030504040204" pitchFamily="34" charset="0"/>
                <a:cs typeface="Poppins Medium" panose="00000600000000000000" pitchFamily="2" charset="0"/>
              </a:rPr>
              <a:t>Scope 2: Indirect emissions</a:t>
            </a:r>
            <a:endParaRPr lang="en-GB" sz="1050" dirty="0">
              <a:latin typeface="Poppins Medium" panose="00000600000000000000" pitchFamily="2" charset="0"/>
              <a:ea typeface="Verdana" panose="020B0604030504040204" pitchFamily="34" charset="0"/>
              <a:cs typeface="Poppins Medium" panose="00000600000000000000" pitchFamily="2" charset="0"/>
            </a:endParaRPr>
          </a:p>
        </p:txBody>
      </p:sp>
      <p:sp>
        <p:nvSpPr>
          <p:cNvPr id="18" name="Round Same-side Corner of Rectangle 17">
            <a:extLst>
              <a:ext uri="{FF2B5EF4-FFF2-40B4-BE49-F238E27FC236}">
                <a16:creationId xmlns:a16="http://schemas.microsoft.com/office/drawing/2014/main" id="{3458223E-3DE0-E130-C768-1CF80538D5CD}"/>
              </a:ext>
            </a:extLst>
          </p:cNvPr>
          <p:cNvSpPr/>
          <p:nvPr/>
        </p:nvSpPr>
        <p:spPr>
          <a:xfrm rot="16200000">
            <a:off x="-243844" y="2376987"/>
            <a:ext cx="1302601" cy="133409"/>
          </a:xfrm>
          <a:prstGeom prst="round2SameRect">
            <a:avLst>
              <a:gd name="adj1" fmla="val 50000"/>
              <a:gd name="adj2" fmla="val 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ame-side Corner of Rectangle 18">
            <a:extLst>
              <a:ext uri="{FF2B5EF4-FFF2-40B4-BE49-F238E27FC236}">
                <a16:creationId xmlns:a16="http://schemas.microsoft.com/office/drawing/2014/main" id="{DBCF21FC-C706-BC96-ECFD-EEE3D25FE99F}"/>
              </a:ext>
            </a:extLst>
          </p:cNvPr>
          <p:cNvSpPr/>
          <p:nvPr/>
        </p:nvSpPr>
        <p:spPr>
          <a:xfrm rot="16200000">
            <a:off x="-372714" y="4731258"/>
            <a:ext cx="1538767" cy="133409"/>
          </a:xfrm>
          <a:prstGeom prst="round2SameRect">
            <a:avLst>
              <a:gd name="adj1" fmla="val 50000"/>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cope3Header">
            <a:extLst>
              <a:ext uri="{FF2B5EF4-FFF2-40B4-BE49-F238E27FC236}">
                <a16:creationId xmlns:a16="http://schemas.microsoft.com/office/drawing/2014/main" id="{3056C195-18A0-1E0F-9EE6-C8190B06CBED}"/>
              </a:ext>
            </a:extLst>
          </p:cNvPr>
          <p:cNvSpPr txBox="1"/>
          <p:nvPr/>
        </p:nvSpPr>
        <p:spPr>
          <a:xfrm>
            <a:off x="4955237" y="1246542"/>
            <a:ext cx="4650676" cy="275460"/>
          </a:xfrm>
          <a:prstGeom prst="rect">
            <a:avLst/>
          </a:prstGeom>
          <a:noFill/>
        </p:spPr>
        <p:txBody>
          <a:bodyPr wrap="square" rtlCol="0">
            <a:spAutoFit/>
          </a:bodyPr>
          <a:lstStyle/>
          <a:p>
            <a:pPr>
              <a:lnSpc>
                <a:spcPct val="120000"/>
              </a:lnSpc>
              <a:buClr>
                <a:schemeClr val="accent4"/>
              </a:buClr>
            </a:pPr>
            <a:r>
              <a:rPr lang="en-US" sz="1050" b="1" dirty="0">
                <a:latin typeface="Poppins Medium" panose="00000600000000000000" pitchFamily="2" charset="0"/>
                <a:ea typeface="Verdana" panose="020B0604030504040204" pitchFamily="34" charset="0"/>
                <a:cs typeface="Poppins Medium" panose="00000600000000000000" pitchFamily="2" charset="0"/>
              </a:rPr>
              <a:t>To reduce Scope 3 emissions </a:t>
            </a:r>
            <a:r>
              <a:rPr lang="en-US" sz="1050" b="1" dirty="0" err="1">
                <a:latin typeface="Poppins Medium" panose="00000600000000000000" pitchFamily="2" charset="0"/>
                <a:ea typeface="Verdana" panose="020B0604030504040204" pitchFamily="34" charset="0"/>
                <a:cs typeface="Poppins Medium" panose="00000600000000000000" pitchFamily="2" charset="0"/>
              </a:rPr>
              <a:t>Redmoor Health Limited</a:t>
            </a:r>
            <a:r>
              <a:rPr lang="en-US" sz="1050" b="1" dirty="0">
                <a:latin typeface="Poppins Medium" panose="00000600000000000000" pitchFamily="2" charset="0"/>
                <a:ea typeface="Verdana" panose="020B0604030504040204" pitchFamily="34" charset="0"/>
                <a:cs typeface="Poppins Medium" panose="00000600000000000000" pitchFamily="2" charset="0"/>
              </a:rPr>
              <a:t> plans to: </a:t>
            </a:r>
          </a:p>
        </p:txBody>
      </p:sp>
      <p:sp>
        <p:nvSpPr>
          <p:cNvPr id="21" name="Round Same-side Corner of Rectangle 20">
            <a:extLst>
              <a:ext uri="{FF2B5EF4-FFF2-40B4-BE49-F238E27FC236}">
                <a16:creationId xmlns:a16="http://schemas.microsoft.com/office/drawing/2014/main" id="{646D6E14-28E8-C092-A92F-C010DC1CA831}"/>
              </a:ext>
            </a:extLst>
          </p:cNvPr>
          <p:cNvSpPr/>
          <p:nvPr/>
        </p:nvSpPr>
        <p:spPr>
          <a:xfrm rot="16200000">
            <a:off x="3741773" y="2376986"/>
            <a:ext cx="1843378" cy="133410"/>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cope3Actions">
            <a:extLst>
              <a:ext uri="{FF2B5EF4-FFF2-40B4-BE49-F238E27FC236}">
                <a16:creationId xmlns:a16="http://schemas.microsoft.com/office/drawing/2014/main" id="{46F7AB0A-34B1-9AA9-84A9-3E41FE768CE2}"/>
              </a:ext>
            </a:extLst>
          </p:cNvPr>
          <p:cNvSpPr txBox="1"/>
          <p:nvPr/>
        </p:nvSpPr>
        <p:spPr>
          <a:xfrm>
            <a:off x="4955237" y="1708249"/>
            <a:ext cx="6665263" cy="1657816"/>
          </a:xfrm>
          <a:prstGeom prst="rect">
            <a:avLst/>
          </a:prstGeom>
          <a:noFill/>
        </p:spPr>
        <p:txBody>
          <a:bodyPr wrap="square" rtlCol="0">
            <a:noAutofit/>
          </a:bodyPr>
          <a:lstStyle/>
          <a:p>
            <a:pPr marL="171450" indent="-171450">
              <a:buClr>
                <a:schemeClr val="accent1"/>
              </a:buClr>
              <a:buFont typeface="System Font Regular"/>
              <a:buChar char="▸"/>
            </a:pPr>
            <a:r>
              <a:rPr lang="en-GB" sz="1050" dirty="0">
                <a:latin typeface="Poppins Medium" panose="00000600000000000000" pitchFamily="2" charset="0"/>
                <a:cs typeface="Poppins Medium" panose="00000600000000000000" pitchFamily="2" charset="0"/>
              </a:rPr>
              <a:t>Obtain data relating to air conditioning gases (Direct fuel, Category 8: Upstream leased assets)</a:t>
            </a:r>
          </a:p>
          <a:p>
            <a:pPr marL="171450" indent="-171450">
              <a:buClr>
                <a:schemeClr val="accent1"/>
              </a:buClr>
              <a:buFont typeface="System Font Regular"/>
              <a:buChar char="▸"/>
            </a:pPr>
            <a:r>
              <a:rPr lang="en-GB" sz="1050" dirty="0">
                <a:latin typeface="Poppins Medium" panose="00000600000000000000" pitchFamily="2" charset="0"/>
                <a:cs typeface="Poppins Medium" panose="00000600000000000000" pitchFamily="2" charset="0"/>
              </a:rPr>
              <a:t>Implement sustainable home-working guidance (Category 7: Employee commuting)</a:t>
            </a:r>
          </a:p>
          <a:p>
            <a:pPr marL="171450" indent="-171450">
              <a:buClr>
                <a:schemeClr val="accent1"/>
              </a:buClr>
              <a:buFont typeface="System Font Regular"/>
              <a:buChar char="▸"/>
            </a:pPr>
            <a:r>
              <a:rPr lang="en-GB" sz="1050" dirty="0">
                <a:latin typeface="Poppins Medium" panose="00000600000000000000" pitchFamily="2" charset="0"/>
                <a:cs typeface="Poppins Medium" panose="00000600000000000000" pitchFamily="2" charset="0"/>
              </a:rPr>
              <a:t>Create an employee-led green team (Category 7: Employee commuting)</a:t>
            </a:r>
          </a:p>
          <a:p>
            <a:pPr marL="171450" indent="-171450">
              <a:buClr>
                <a:schemeClr val="accent1"/>
              </a:buClr>
              <a:buFont typeface="System Font Regular"/>
              <a:buChar char="▸"/>
            </a:pPr>
            <a:r>
              <a:rPr lang="en-GB" sz="1050" dirty="0">
                <a:latin typeface="Poppins Medium" panose="00000600000000000000" pitchFamily="2" charset="0"/>
                <a:cs typeface="Poppins Medium" panose="00000600000000000000" pitchFamily="2" charset="0"/>
              </a:rPr>
              <a:t>Implement a 'Stay or Go' sustainable travel policy  (Category 6: Business travel, Category 1: Purchased goods and services)</a:t>
            </a:r>
          </a:p>
          <a:p>
            <a:pPr marL="171450" indent="-171450">
              <a:buClr>
                <a:schemeClr val="accent1"/>
              </a:buClr>
              <a:buFont typeface="System Font Regular"/>
              <a:buChar char="▸"/>
            </a:pPr>
            <a:r>
              <a:rPr lang="en-GB" sz="1050" dirty="0">
                <a:latin typeface="Poppins Medium" panose="00000600000000000000" pitchFamily="2" charset="0"/>
                <a:cs typeface="Poppins Medium" panose="00000600000000000000" pitchFamily="2" charset="0"/>
              </a:rPr>
              <a:t>Enact auto switch-off feature on hardware and end-user devices (Electricity, Category 8: Upstream leased assets)</a:t>
            </a:r>
          </a:p>
          <a:p>
            <a:pPr marL="171450" indent="-171450">
              <a:buClr>
                <a:schemeClr val="accent1"/>
              </a:buClr>
              <a:buFont typeface="System Font Regular"/>
              <a:buChar char="▸"/>
            </a:pPr>
            <a:r>
              <a:rPr lang="en-GB" sz="1050" dirty="0">
                <a:latin typeface="Poppins Medium" panose="00000600000000000000" pitchFamily="2" charset="0"/>
                <a:cs typeface="Poppins Medium" panose="00000600000000000000" pitchFamily="2" charset="0"/>
              </a:rPr>
              <a:t>Switch to a renewable energy tariff  (Electricity, Category 13: Downstream leased assets, Category 8: Upstream leased assets)</a:t>
            </a:r>
          </a:p>
        </p:txBody>
      </p:sp>
      <p:sp>
        <p:nvSpPr>
          <p:cNvPr id="5" name="Scope1Actions">
            <a:extLst>
              <a:ext uri="{FF2B5EF4-FFF2-40B4-BE49-F238E27FC236}">
                <a16:creationId xmlns:a16="http://schemas.microsoft.com/office/drawing/2014/main" id="{46A9DCCE-1BEB-C114-0A83-FF509FFE14EF}"/>
              </a:ext>
            </a:extLst>
          </p:cNvPr>
          <p:cNvSpPr txBox="1"/>
          <p:nvPr/>
        </p:nvSpPr>
        <p:spPr>
          <a:xfrm>
            <a:off x="581232" y="2062290"/>
            <a:ext cx="3429292" cy="1032702"/>
          </a:xfrm>
          <a:prstGeom prst="rect">
            <a:avLst/>
          </a:prstGeom>
          <a:noFill/>
        </p:spPr>
        <p:txBody>
          <a:bodyPr wrap="square" rtlCol="0">
            <a:normAutofit/>
          </a:bodyPr>
          <a:lstStyle/>
          <a:p>
            <a:pPr marL="171450" indent="-171450">
              <a:buClr>
                <a:schemeClr val="accent6"/>
              </a:buClr>
              <a:buFont typeface="System Font Regular"/>
              <a:buChar char="▸"/>
            </a:pPr>
            <a:r>
              <a:rPr lang="en-GB" sz="1050" dirty="0">
                <a:latin typeface="Poppins Medium" panose="00000600000000000000" pitchFamily="2" charset="0"/>
                <a:cs typeface="Poppins Medium" panose="00000600000000000000" pitchFamily="2" charset="0"/>
              </a:rPr>
              <a:t>Obtain data relating to air conditioning gases (Direct fuel, Category 8: Upstream leased assets)</a:t>
            </a:r>
          </a:p>
        </p:txBody>
      </p:sp>
      <p:sp>
        <p:nvSpPr>
          <p:cNvPr id="6" name="Scope2Actions">
            <a:extLst>
              <a:ext uri="{FF2B5EF4-FFF2-40B4-BE49-F238E27FC236}">
                <a16:creationId xmlns:a16="http://schemas.microsoft.com/office/drawing/2014/main" id="{C54CDC6E-A560-A660-9471-35B4E12FD0CA}"/>
              </a:ext>
            </a:extLst>
          </p:cNvPr>
          <p:cNvSpPr txBox="1"/>
          <p:nvPr/>
        </p:nvSpPr>
        <p:spPr>
          <a:xfrm>
            <a:off x="581232" y="4270819"/>
            <a:ext cx="3429292" cy="1538767"/>
          </a:xfrm>
          <a:prstGeom prst="rect">
            <a:avLst/>
          </a:prstGeom>
          <a:noFill/>
        </p:spPr>
        <p:txBody>
          <a:bodyPr wrap="square" rtlCol="0">
            <a:noAutofit/>
          </a:bodyPr>
          <a:lstStyle/>
          <a:p>
            <a:pPr marL="171450" indent="-171450">
              <a:buClr>
                <a:schemeClr val="accent2"/>
              </a:buClr>
              <a:buFont typeface="System Font Regular"/>
              <a:buChar char="▸"/>
            </a:pPr>
            <a:r>
              <a:rPr lang="en-GB" sz="1050" dirty="0">
                <a:latin typeface="Poppins Medium" panose="00000600000000000000" pitchFamily="2" charset="0"/>
                <a:cs typeface="Poppins Medium" panose="00000600000000000000" pitchFamily="2" charset="0"/>
              </a:rPr>
              <a:t>Implement an energy audit to identify key priorities (Electricity)</a:t>
            </a:r>
          </a:p>
          <a:p>
            <a:pPr marL="171450" indent="-171450">
              <a:buClr>
                <a:schemeClr val="accent2"/>
              </a:buClr>
              <a:buFont typeface="System Font Regular"/>
              <a:buChar char="▸"/>
            </a:pPr>
            <a:r>
              <a:rPr lang="en-GB" sz="1050" dirty="0">
                <a:latin typeface="Poppins Medium" panose="00000600000000000000" pitchFamily="2" charset="0"/>
                <a:cs typeface="Poppins Medium" panose="00000600000000000000" pitchFamily="2" charset="0"/>
              </a:rPr>
              <a:t>Enact auto switch-off feature on hardware and end-user devices (Electricity, Category 8: Upstream leased assets)</a:t>
            </a:r>
          </a:p>
          <a:p>
            <a:pPr marL="171450" indent="-171450">
              <a:buClr>
                <a:schemeClr val="accent2"/>
              </a:buClr>
              <a:buFont typeface="System Font Regular"/>
              <a:buChar char="▸"/>
            </a:pPr>
            <a:r>
              <a:rPr lang="en-GB" sz="1050" dirty="0">
                <a:latin typeface="Poppins Medium" panose="00000600000000000000" pitchFamily="2" charset="0"/>
                <a:cs typeface="Poppins Medium" panose="00000600000000000000" pitchFamily="2" charset="0"/>
              </a:rPr>
              <a:t>Switch to a renewable energy tariff  (Electricity, Category 13: Downstream leased assets, Category 8: Upstream leased assets)</a:t>
            </a:r>
          </a:p>
        </p:txBody>
      </p:sp>
      <p:sp>
        <p:nvSpPr>
          <p:cNvPr id="8" name="OtherHeader">
            <a:extLst>
              <a:ext uri="{FF2B5EF4-FFF2-40B4-BE49-F238E27FC236}">
                <a16:creationId xmlns:a16="http://schemas.microsoft.com/office/drawing/2014/main" id="{3A53A40B-0476-6974-4476-093C92F715E5}"/>
              </a:ext>
            </a:extLst>
          </p:cNvPr>
          <p:cNvSpPr txBox="1"/>
          <p:nvPr/>
        </p:nvSpPr>
        <p:spPr>
          <a:xfrm>
            <a:off x="4955237" y="3995151"/>
            <a:ext cx="6567136" cy="275460"/>
          </a:xfrm>
          <a:prstGeom prst="rect">
            <a:avLst/>
          </a:prstGeom>
          <a:noFill/>
        </p:spPr>
        <p:txBody>
          <a:bodyPr wrap="square" rtlCol="0">
            <a:spAutoFit/>
          </a:bodyPr>
          <a:lstStyle/>
          <a:p>
            <a:pPr>
              <a:lnSpc>
                <a:spcPct val="120000"/>
              </a:lnSpc>
              <a:buClr>
                <a:schemeClr val="accent4"/>
              </a:buClr>
            </a:pPr>
            <a:r>
              <a:rPr lang="en-US" sz="1050" b="1" dirty="0">
                <a:latin typeface="Poppins Medium" panose="00000600000000000000" pitchFamily="2" charset="0"/>
                <a:ea typeface="Verdana" panose="020B0604030504040204" pitchFamily="34" charset="0"/>
                <a:cs typeface="Poppins Medium" panose="00000600000000000000" pitchFamily="2" charset="0"/>
              </a:rPr>
              <a:t>Other initiatives that </a:t>
            </a:r>
            <a:r>
              <a:rPr lang="en-US" sz="1050" b="1" dirty="0" err="1">
                <a:latin typeface="Poppins Medium" panose="00000600000000000000" pitchFamily="2" charset="0"/>
                <a:ea typeface="Verdana" panose="020B0604030504040204" pitchFamily="34" charset="0"/>
                <a:cs typeface="Poppins Medium" panose="00000600000000000000" pitchFamily="2" charset="0"/>
              </a:rPr>
              <a:t>Redmoor Health Limited</a:t>
            </a:r>
            <a:r>
              <a:rPr lang="en-US" sz="1050" b="1" dirty="0">
                <a:latin typeface="Poppins Medium" panose="00000600000000000000" pitchFamily="2" charset="0"/>
                <a:ea typeface="Verdana" panose="020B0604030504040204" pitchFamily="34" charset="0"/>
                <a:cs typeface="Poppins Medium" panose="00000600000000000000" pitchFamily="2" charset="0"/>
              </a:rPr>
              <a:t> plans to do that are not specific to Scope 1, 2 or 3: </a:t>
            </a:r>
          </a:p>
        </p:txBody>
      </p:sp>
      <p:sp>
        <p:nvSpPr>
          <p:cNvPr id="9" name="Round Same-side Corner of Rectangle 20">
            <a:extLst>
              <a:ext uri="{FF2B5EF4-FFF2-40B4-BE49-F238E27FC236}">
                <a16:creationId xmlns:a16="http://schemas.microsoft.com/office/drawing/2014/main" id="{0A1BE402-5E35-45DC-4E93-83853FA4DEFD}"/>
              </a:ext>
            </a:extLst>
          </p:cNvPr>
          <p:cNvSpPr/>
          <p:nvPr/>
        </p:nvSpPr>
        <p:spPr>
          <a:xfrm rot="16200000">
            <a:off x="3888315" y="4725030"/>
            <a:ext cx="1538767" cy="133409"/>
          </a:xfrm>
          <a:prstGeom prst="round2SameRect">
            <a:avLst>
              <a:gd name="adj1" fmla="val 50000"/>
              <a:gd name="adj2" fmla="val 0"/>
            </a:avLst>
          </a:prstGeom>
          <a:solidFill>
            <a:srgbClr val="0D9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therActions">
            <a:extLst>
              <a:ext uri="{FF2B5EF4-FFF2-40B4-BE49-F238E27FC236}">
                <a16:creationId xmlns:a16="http://schemas.microsoft.com/office/drawing/2014/main" id="{B1BEF814-410B-A702-1A72-41F561B2F281}"/>
              </a:ext>
            </a:extLst>
          </p:cNvPr>
          <p:cNvSpPr txBox="1"/>
          <p:nvPr/>
        </p:nvSpPr>
        <p:spPr>
          <a:xfrm>
            <a:off x="4993337" y="4276659"/>
            <a:ext cx="6665263" cy="582769"/>
          </a:xfrm>
          <a:prstGeom prst="rect">
            <a:avLst/>
          </a:prstGeom>
          <a:noFill/>
        </p:spPr>
        <p:txBody>
          <a:bodyPr wrap="square" rtlCol="0">
            <a:normAutofit/>
          </a:bodyPr>
          <a:lstStyle/>
          <a:p>
            <a:pPr marL="171450" indent="-171450">
              <a:buClr>
                <a:schemeClr val="accent6"/>
              </a:buClr>
              <a:buFont typeface="System Font Regular"/>
              <a:buChar char="▸"/>
            </a:pPr>
            <a:r>
              <a:rPr lang="en-GB" sz="1050" dirty="0">
                <a:latin typeface="Poppins Medium" panose="00000600000000000000" pitchFamily="2" charset="0"/>
                <a:cs typeface="Poppins Medium" panose="00000600000000000000" pitchFamily="2" charset="0"/>
              </a:rPr>
              <a:t>Turn supply chain emissions into strategic advantage (Governance &amp; strategy)</a:t>
            </a:r>
          </a:p>
          <a:p>
            <a:pPr marL="171450" indent="-171450">
              <a:buClr>
                <a:schemeClr val="accent6"/>
              </a:buClr>
              <a:buFont typeface="System Font Regular"/>
              <a:buChar char="▸"/>
            </a:pPr>
            <a:r>
              <a:rPr lang="en-GB" sz="1050" dirty="0">
                <a:latin typeface="Poppins Medium" panose="00000600000000000000" pitchFamily="2" charset="0"/>
                <a:cs typeface="Poppins Medium" panose="00000600000000000000" pitchFamily="2" charset="0"/>
              </a:rPr>
              <a:t>Publicly commit to interim and long term net zero targets (Governance &amp; strategy)</a:t>
            </a:r>
          </a:p>
          <a:p>
            <a:pPr marL="171450" indent="-171450">
              <a:buClr>
                <a:schemeClr val="accent6"/>
              </a:buClr>
              <a:buFont typeface="System Font Regular"/>
              <a:buChar char="▸"/>
            </a:pPr>
            <a:r>
              <a:rPr lang="en-GB" sz="1050" dirty="0">
                <a:latin typeface="Poppins Medium" panose="00000600000000000000" pitchFamily="2" charset="0"/>
                <a:cs typeface="Poppins Medium" panose="00000600000000000000" pitchFamily="2" charset="0"/>
              </a:rPr>
              <a:t>Create green challenges (Employee Engagement)</a:t>
            </a:r>
          </a:p>
        </p:txBody>
      </p:sp>
      <p:sp>
        <p:nvSpPr>
          <p:cNvPr id="14" name="TextBox 13">
            <a:extLst>
              <a:ext uri="{FF2B5EF4-FFF2-40B4-BE49-F238E27FC236}">
                <a16:creationId xmlns:a16="http://schemas.microsoft.com/office/drawing/2014/main" id="{FB671525-D32B-BFDB-08BD-F6814269B227}"/>
              </a:ext>
            </a:extLst>
          </p:cNvPr>
          <p:cNvSpPr txBox="1"/>
          <p:nvPr/>
        </p:nvSpPr>
        <p:spPr>
          <a:xfrm>
            <a:off x="11658600" y="252119"/>
            <a:ext cx="298480" cy="369332"/>
          </a:xfrm>
          <a:prstGeom prst="rect">
            <a:avLst/>
          </a:prstGeom>
          <a:noFill/>
        </p:spPr>
        <p:txBody>
          <a:bodyPr wrap="none" rtlCol="0">
            <a:spAutoFit/>
          </a:bodyPr>
          <a:lstStyle/>
          <a:p>
            <a:r>
              <a:rPr lang="en-GB" dirty="0">
                <a:latin typeface="Baskerville" panose="02020502070401020303"/>
              </a:rPr>
              <a:t>7</a:t>
            </a:r>
          </a:p>
        </p:txBody>
      </p:sp>
    </p:spTree>
    <p:extLst>
      <p:ext uri="{BB962C8B-B14F-4D97-AF65-F5344CB8AC3E}">
        <p14:creationId xmlns:p14="http://schemas.microsoft.com/office/powerpoint/2010/main" val="71144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E95C7-2300-9333-A504-F10874956A55}"/>
              </a:ext>
            </a:extLst>
          </p:cNvPr>
          <p:cNvSpPr>
            <a:spLocks noGrp="1"/>
          </p:cNvSpPr>
          <p:nvPr>
            <p:ph type="title"/>
          </p:nvPr>
        </p:nvSpPr>
        <p:spPr>
          <a:xfrm>
            <a:off x="394563" y="183492"/>
            <a:ext cx="5413301" cy="506586"/>
          </a:xfrm>
        </p:spPr>
        <p:txBody>
          <a:bodyPr/>
          <a:lstStyle/>
          <a:p>
            <a:r>
              <a:rPr lang="en-GB" dirty="0"/>
              <a:t>Declaration and Sign Off</a:t>
            </a:r>
          </a:p>
        </p:txBody>
      </p:sp>
      <p:sp>
        <p:nvSpPr>
          <p:cNvPr id="5" name="DeclarationText">
            <a:extLst>
              <a:ext uri="{FF2B5EF4-FFF2-40B4-BE49-F238E27FC236}">
                <a16:creationId xmlns:a16="http://schemas.microsoft.com/office/drawing/2014/main" id="{F426BD36-3060-B6FA-DD5D-C914AFFE2FA0}"/>
              </a:ext>
            </a:extLst>
          </p:cNvPr>
          <p:cNvSpPr txBox="1"/>
          <p:nvPr/>
        </p:nvSpPr>
        <p:spPr>
          <a:xfrm>
            <a:off x="591176" y="1406575"/>
            <a:ext cx="5968120" cy="2985433"/>
          </a:xfrm>
          <a:prstGeom prst="rect">
            <a:avLst/>
          </a:prstGeom>
          <a:noFill/>
        </p:spPr>
        <p:txBody>
          <a:bodyPr wrap="square" rtlCol="0">
            <a:spAutoFit/>
          </a:bodyPr>
          <a:lstStyle/>
          <a:p>
            <a:pPr>
              <a:lnSpc>
                <a:spcPct val="120000"/>
              </a:lnSpc>
              <a:spcAft>
                <a:spcPts val="1500"/>
              </a:spcAft>
            </a:pPr>
            <a:r>
              <a:rPr lang="en-GB" sz="1050" dirty="0">
                <a:effectLst/>
                <a:latin typeface="Poppins Medium" panose="00000600000000000000" pitchFamily="2" charset="0"/>
                <a:ea typeface="Verdana" panose="020B0604030504040204" pitchFamily="34" charset="0"/>
                <a:cs typeface="Poppins Medium" panose="00000600000000000000" pitchFamily="2" charset="0"/>
              </a:rPr>
              <a:t>This Carbon Reduction Plan has been completed in accordance with PPN 006 and associated guidance and reporting standard for Carbon Reduction Plans.</a:t>
            </a:r>
          </a:p>
          <a:p>
            <a:pPr>
              <a:lnSpc>
                <a:spcPct val="120000"/>
              </a:lnSpc>
              <a:spcAft>
                <a:spcPts val="1500"/>
              </a:spcAft>
            </a:pPr>
            <a:r>
              <a:rPr lang="en-GB" sz="1050" dirty="0">
                <a:effectLst/>
                <a:latin typeface="Poppins Medium" panose="00000600000000000000" pitchFamily="2" charset="0"/>
                <a:ea typeface="Verdana" panose="020B0604030504040204" pitchFamily="34" charset="0"/>
                <a:cs typeface="Poppins Medium" panose="00000600000000000000" pitchFamily="2" charset="0"/>
              </a:rPr>
              <a:t>Emissions have been reported and recorded in accordance with the published reporting standard for Carbon Reduction Plans and the GHG Reporting Protocol corporate standard</a:t>
            </a:r>
            <a:r>
              <a:rPr lang="en-GB" sz="1050" baseline="30000" dirty="0">
                <a:latin typeface="Poppins Medium" panose="00000600000000000000" pitchFamily="2" charset="0"/>
                <a:ea typeface="Verdana" panose="020B0604030504040204" pitchFamily="34" charset="0"/>
                <a:cs typeface="Poppins Medium" panose="00000600000000000000" pitchFamily="2" charset="0"/>
              </a:rPr>
              <a:t>1</a:t>
            </a:r>
            <a:r>
              <a:rPr lang="en-GB" sz="1050" dirty="0">
                <a:effectLst/>
                <a:latin typeface="Poppins Medium" panose="00000600000000000000" pitchFamily="2" charset="0"/>
                <a:ea typeface="Verdana" panose="020B0604030504040204" pitchFamily="34" charset="0"/>
                <a:cs typeface="Poppins Medium" panose="00000600000000000000" pitchFamily="2" charset="0"/>
              </a:rPr>
              <a:t> and uses the appropriate Government emission conversion factors for greenhouse gas company reporting.</a:t>
            </a:r>
            <a:r>
              <a:rPr lang="en-GB" sz="1050" baseline="30000" dirty="0">
                <a:effectLst/>
                <a:latin typeface="Poppins Medium" panose="00000600000000000000" pitchFamily="2" charset="0"/>
                <a:ea typeface="Verdana" panose="020B0604030504040204" pitchFamily="34" charset="0"/>
                <a:cs typeface="Poppins Medium" panose="00000600000000000000" pitchFamily="2" charset="0"/>
              </a:rPr>
              <a:t>2</a:t>
            </a:r>
          </a:p>
          <a:p>
            <a:pPr>
              <a:lnSpc>
                <a:spcPct val="120000"/>
              </a:lnSpc>
              <a:spcAft>
                <a:spcPts val="1500"/>
              </a:spcAft>
            </a:pPr>
            <a:r>
              <a:rPr lang="en-GB" sz="1050" dirty="0">
                <a:effectLst/>
                <a:latin typeface="Poppins Medium" panose="00000600000000000000" pitchFamily="2" charset="0"/>
                <a:ea typeface="Verdana" panose="020B0604030504040204" pitchFamily="34" charset="0"/>
                <a:cs typeface="Poppins Medium" panose="00000600000000000000" pitchFamily="2" charset="0"/>
              </a:rPr>
              <a:t>Scope 1 and Scope 2 emissions have been reported in accordance with SECR requirements, and the required subset of Scope 3 emissions have been reported in accordance with the published reporting standard for Carbon Reduction Plans and the Corporate Value Chain (Scope 3) Standard.</a:t>
            </a:r>
            <a:r>
              <a:rPr lang="en-GB" sz="1050" baseline="30000" dirty="0">
                <a:effectLst/>
                <a:latin typeface="Poppins Medium" panose="00000600000000000000" pitchFamily="2" charset="0"/>
                <a:ea typeface="Verdana" panose="020B0604030504040204" pitchFamily="34" charset="0"/>
                <a:cs typeface="Poppins Medium" panose="00000600000000000000" pitchFamily="2" charset="0"/>
              </a:rPr>
              <a:t>3</a:t>
            </a:r>
          </a:p>
          <a:p>
            <a:pPr>
              <a:lnSpc>
                <a:spcPct val="120000"/>
              </a:lnSpc>
              <a:spcAft>
                <a:spcPts val="1500"/>
              </a:spcAft>
            </a:pPr>
            <a:r>
              <a:rPr lang="en-GB" sz="1050" dirty="0">
                <a:effectLst/>
                <a:latin typeface="Poppins Medium" panose="00000600000000000000" pitchFamily="2" charset="0"/>
                <a:ea typeface="Verdana" panose="020B0604030504040204" pitchFamily="34" charset="0"/>
                <a:cs typeface="Poppins Medium" panose="00000600000000000000" pitchFamily="2" charset="0"/>
              </a:rPr>
              <a:t>This Carbon Reduction Plan has been reviewed and signed off by the board of directors (or equivalent management body).</a:t>
            </a:r>
          </a:p>
        </p:txBody>
      </p:sp>
      <p:sp>
        <p:nvSpPr>
          <p:cNvPr id="6" name="TextBox 5">
            <a:extLst>
              <a:ext uri="{FF2B5EF4-FFF2-40B4-BE49-F238E27FC236}">
                <a16:creationId xmlns:a16="http://schemas.microsoft.com/office/drawing/2014/main" id="{750FBA91-139E-F165-F08B-06604208159F}"/>
              </a:ext>
            </a:extLst>
          </p:cNvPr>
          <p:cNvSpPr txBox="1"/>
          <p:nvPr/>
        </p:nvSpPr>
        <p:spPr>
          <a:xfrm>
            <a:off x="591176" y="5086106"/>
            <a:ext cx="6394840" cy="675057"/>
          </a:xfrm>
          <a:prstGeom prst="rect">
            <a:avLst/>
          </a:prstGeom>
          <a:noFill/>
        </p:spPr>
        <p:txBody>
          <a:bodyPr wrap="square" rtlCol="0">
            <a:spAutoFit/>
          </a:bodyPr>
          <a:lstStyle/>
          <a:p>
            <a:pPr>
              <a:lnSpc>
                <a:spcPct val="120000"/>
              </a:lnSpc>
            </a:pPr>
            <a:r>
              <a:rPr lang="en-GB" sz="800" dirty="0">
                <a:effectLst/>
                <a:latin typeface="Poppins Medium" panose="00000600000000000000" pitchFamily="2" charset="0"/>
                <a:ea typeface="Verdana" panose="020B0604030504040204" pitchFamily="34" charset="0"/>
                <a:cs typeface="Poppins Medium" panose="00000600000000000000" pitchFamily="2" charset="0"/>
              </a:rPr>
              <a:t>1  </a:t>
            </a:r>
            <a:r>
              <a:rPr lang="en-GB" sz="800" dirty="0">
                <a:effectLst/>
                <a:latin typeface="Poppins Medium" panose="00000600000000000000" pitchFamily="2" charset="0"/>
                <a:ea typeface="Verdana" panose="020B0604030504040204" pitchFamily="34" charset="0"/>
                <a:cs typeface="Poppins Medium" panose="00000600000000000000" pitchFamily="2" charset="0"/>
                <a:hlinkClick r:id="rId2">
                  <a:extLst>
                    <a:ext uri="{A12FA001-AC4F-418D-AE19-62706E023703}">
                      <ahyp:hlinkClr xmlns:ahyp="http://schemas.microsoft.com/office/drawing/2018/hyperlinkcolor" val="tx"/>
                    </a:ext>
                  </a:extLst>
                </a:hlinkClick>
              </a:rPr>
              <a:t>https://ghgprotocol.org/corporate-standard</a:t>
            </a:r>
            <a:endParaRPr lang="en-GB" sz="800" dirty="0">
              <a:effectLst/>
              <a:latin typeface="Poppins Medium" panose="00000600000000000000" pitchFamily="2" charset="0"/>
              <a:ea typeface="Verdana" panose="020B0604030504040204" pitchFamily="34" charset="0"/>
              <a:cs typeface="Poppins Medium" panose="00000600000000000000" pitchFamily="2" charset="0"/>
            </a:endParaRPr>
          </a:p>
          <a:p>
            <a:pPr>
              <a:lnSpc>
                <a:spcPct val="120000"/>
              </a:lnSpc>
            </a:pPr>
            <a:r>
              <a:rPr lang="en-GB" sz="800" dirty="0">
                <a:effectLst/>
                <a:latin typeface="Poppins Medium" panose="00000600000000000000" pitchFamily="2" charset="0"/>
                <a:ea typeface="Verdana" panose="020B0604030504040204" pitchFamily="34" charset="0"/>
                <a:cs typeface="Poppins Medium" panose="00000600000000000000" pitchFamily="2" charset="0"/>
              </a:rPr>
              <a:t>2  </a:t>
            </a:r>
            <a:r>
              <a:rPr lang="en-GB" sz="800" dirty="0">
                <a:effectLst/>
                <a:latin typeface="Poppins Medium" panose="00000600000000000000" pitchFamily="2" charset="0"/>
                <a:ea typeface="Verdana" panose="020B0604030504040204" pitchFamily="34" charset="0"/>
                <a:cs typeface="Poppins Medium" panose="00000600000000000000" pitchFamily="2" charset="0"/>
                <a:hlinkClick r:id="rId3">
                  <a:extLst>
                    <a:ext uri="{A12FA001-AC4F-418D-AE19-62706E023703}">
                      <ahyp:hlinkClr xmlns:ahyp="http://schemas.microsoft.com/office/drawing/2018/hyperlinkcolor" val="tx"/>
                    </a:ext>
                  </a:extLst>
                </a:hlinkClick>
              </a:rPr>
              <a:t>https://www.gov.uk/government/collections/government-conversion-factors-for-company-reporting</a:t>
            </a:r>
            <a:endParaRPr lang="en-GB" sz="800" dirty="0">
              <a:effectLst/>
              <a:latin typeface="Poppins Medium" panose="00000600000000000000" pitchFamily="2" charset="0"/>
              <a:ea typeface="Verdana" panose="020B0604030504040204" pitchFamily="34" charset="0"/>
              <a:cs typeface="Poppins Medium" panose="00000600000000000000" pitchFamily="2" charset="0"/>
            </a:endParaRPr>
          </a:p>
          <a:p>
            <a:pPr>
              <a:lnSpc>
                <a:spcPct val="120000"/>
              </a:lnSpc>
            </a:pPr>
            <a:r>
              <a:rPr lang="en-GB" sz="800" dirty="0">
                <a:effectLst/>
                <a:latin typeface="Poppins Medium" panose="00000600000000000000" pitchFamily="2" charset="0"/>
                <a:ea typeface="Verdana" panose="020B0604030504040204" pitchFamily="34" charset="0"/>
                <a:cs typeface="Poppins Medium" panose="00000600000000000000" pitchFamily="2" charset="0"/>
              </a:rPr>
              <a:t>3  </a:t>
            </a:r>
            <a:r>
              <a:rPr lang="en-GB" sz="800" dirty="0">
                <a:effectLst/>
                <a:latin typeface="Poppins Medium" panose="00000600000000000000" pitchFamily="2" charset="0"/>
                <a:ea typeface="Verdana" panose="020B0604030504040204" pitchFamily="34" charset="0"/>
                <a:cs typeface="Poppins Medium" panose="00000600000000000000" pitchFamily="2" charset="0"/>
                <a:hlinkClick r:id="rId4">
                  <a:extLst>
                    <a:ext uri="{A12FA001-AC4F-418D-AE19-62706E023703}">
                      <ahyp:hlinkClr xmlns:ahyp="http://schemas.microsoft.com/office/drawing/2018/hyperlinkcolor" val="tx"/>
                    </a:ext>
                  </a:extLst>
                </a:hlinkClick>
              </a:rPr>
              <a:t>https://ghgprotocol.org/standards/scope-3-standard</a:t>
            </a:r>
            <a:endParaRPr lang="en-GB" sz="800" dirty="0">
              <a:effectLst/>
              <a:latin typeface="Poppins Medium" panose="00000600000000000000" pitchFamily="2" charset="0"/>
              <a:ea typeface="Verdana" panose="020B0604030504040204" pitchFamily="34" charset="0"/>
              <a:cs typeface="Poppins Medium" panose="00000600000000000000" pitchFamily="2" charset="0"/>
            </a:endParaRPr>
          </a:p>
          <a:p>
            <a:pPr>
              <a:lnSpc>
                <a:spcPct val="120000"/>
              </a:lnSpc>
            </a:pPr>
            <a:endParaRPr lang="en-GB" sz="800" dirty="0">
              <a:latin typeface="Poppins Medium" panose="00000600000000000000" pitchFamily="2" charset="0"/>
              <a:ea typeface="Verdana" panose="020B0604030504040204" pitchFamily="34" charset="0"/>
              <a:cs typeface="Poppins Medium" panose="00000600000000000000" pitchFamily="2" charset="0"/>
            </a:endParaRPr>
          </a:p>
        </p:txBody>
      </p:sp>
      <p:sp>
        <p:nvSpPr>
          <p:cNvPr id="7" name="Rectangle 6">
            <a:extLst>
              <a:ext uri="{FF2B5EF4-FFF2-40B4-BE49-F238E27FC236}">
                <a16:creationId xmlns:a16="http://schemas.microsoft.com/office/drawing/2014/main" id="{39FD4EBC-18FF-58FF-2D37-689FEBB12903}"/>
              </a:ext>
            </a:extLst>
          </p:cNvPr>
          <p:cNvSpPr/>
          <p:nvPr/>
        </p:nvSpPr>
        <p:spPr>
          <a:xfrm>
            <a:off x="7024801" y="1392764"/>
            <a:ext cx="4616349" cy="2865785"/>
          </a:xfrm>
          <a:prstGeom prst="rect">
            <a:avLst/>
          </a:prstGeom>
          <a:solidFill>
            <a:schemeClr val="bg2">
              <a:alpha val="501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dirty="0">
              <a:latin typeface="Poppins" panose="00000500000000000000" pitchFamily="2" charset="0"/>
              <a:cs typeface="Poppins" panose="00000500000000000000" pitchFamily="2" charset="0"/>
            </a:endParaRPr>
          </a:p>
        </p:txBody>
      </p:sp>
      <p:sp>
        <p:nvSpPr>
          <p:cNvPr id="8" name="ClientName">
            <a:extLst>
              <a:ext uri="{FF2B5EF4-FFF2-40B4-BE49-F238E27FC236}">
                <a16:creationId xmlns:a16="http://schemas.microsoft.com/office/drawing/2014/main" id="{F82DAF41-0119-BCD5-3D4B-70C64C1D2CC3}"/>
              </a:ext>
            </a:extLst>
          </p:cNvPr>
          <p:cNvSpPr txBox="1"/>
          <p:nvPr/>
        </p:nvSpPr>
        <p:spPr>
          <a:xfrm>
            <a:off x="7216694" y="1406575"/>
            <a:ext cx="2852472" cy="438966"/>
          </a:xfrm>
          <a:prstGeom prst="rect">
            <a:avLst/>
          </a:prstGeom>
          <a:noFill/>
        </p:spPr>
        <p:txBody>
          <a:bodyPr wrap="square" rtlCol="0">
            <a:spAutoFit/>
          </a:bodyPr>
          <a:lstStyle/>
          <a:p>
            <a:pPr>
              <a:lnSpc>
                <a:spcPct val="250000"/>
              </a:lnSpc>
            </a:pPr>
            <a:endParaRPr lang="en-GB" sz="1100" b="1" dirty="0">
              <a:solidFill>
                <a:srgbClr val="2C2C2D"/>
              </a:solidFill>
              <a:effectLst/>
              <a:latin typeface="Verdana" panose="020B0604030504040204" pitchFamily="34" charset="0"/>
              <a:ea typeface="Verdana" panose="020B0604030504040204" pitchFamily="34" charset="0"/>
              <a:cs typeface="Open Sans SemiBold" pitchFamily="2" charset="0"/>
            </a:endParaRPr>
          </a:p>
        </p:txBody>
      </p:sp>
      <p:sp>
        <p:nvSpPr>
          <p:cNvPr id="9" name="ContactName">
            <a:extLst>
              <a:ext uri="{FF2B5EF4-FFF2-40B4-BE49-F238E27FC236}">
                <a16:creationId xmlns:a16="http://schemas.microsoft.com/office/drawing/2014/main" id="{6A78671F-2AB5-F91B-2877-7790B991522F}"/>
              </a:ext>
            </a:extLst>
          </p:cNvPr>
          <p:cNvSpPr txBox="1"/>
          <p:nvPr/>
        </p:nvSpPr>
        <p:spPr>
          <a:xfrm>
            <a:off x="8263003" y="2883767"/>
            <a:ext cx="1843911" cy="253916"/>
          </a:xfrm>
          <a:prstGeom prst="rect">
            <a:avLst/>
          </a:prstGeom>
          <a:noFill/>
        </p:spPr>
        <p:txBody>
          <a:bodyPr wrap="square" rtlCol="0">
            <a:spAutoFit/>
          </a:bodyPr>
          <a:lstStyle/>
          <a:p>
            <a:r>
              <a:rPr lang="en-GB" sz="1050" dirty="0">
                <a:solidFill>
                  <a:srgbClr val="2C2C2D"/>
                </a:solidFill>
                <a:effectLst/>
                <a:latin typeface="Poppins" panose="00000500000000000000" pitchFamily="2" charset="0"/>
                <a:ea typeface="Verdana" panose="020B0604030504040204" pitchFamily="34" charset="0"/>
                <a:cs typeface="Poppins" panose="00000500000000000000" pitchFamily="2" charset="0"/>
              </a:rPr>
              <a:t>Alison Schmid</a:t>
            </a:r>
          </a:p>
        </p:txBody>
      </p:sp>
      <p:grpSp>
        <p:nvGrpSpPr>
          <p:cNvPr id="10" name="Group 9">
            <a:extLst>
              <a:ext uri="{FF2B5EF4-FFF2-40B4-BE49-F238E27FC236}">
                <a16:creationId xmlns:a16="http://schemas.microsoft.com/office/drawing/2014/main" id="{A89B86D2-E7DA-0F8F-EA24-599AC51EC0EB}"/>
              </a:ext>
            </a:extLst>
          </p:cNvPr>
          <p:cNvGrpSpPr/>
          <p:nvPr/>
        </p:nvGrpSpPr>
        <p:grpSpPr>
          <a:xfrm>
            <a:off x="8181733" y="3205441"/>
            <a:ext cx="3181211" cy="740858"/>
            <a:chOff x="6645324" y="2783069"/>
            <a:chExt cx="4510894" cy="893064"/>
          </a:xfrm>
        </p:grpSpPr>
        <p:cxnSp>
          <p:nvCxnSpPr>
            <p:cNvPr id="11" name="Straight Connector 10">
              <a:extLst>
                <a:ext uri="{FF2B5EF4-FFF2-40B4-BE49-F238E27FC236}">
                  <a16:creationId xmlns:a16="http://schemas.microsoft.com/office/drawing/2014/main" id="{83C3D435-3AE9-F2C5-D69D-468012EDBEA8}"/>
                </a:ext>
              </a:extLst>
            </p:cNvPr>
            <p:cNvCxnSpPr>
              <a:cxnSpLocks/>
            </p:cNvCxnSpPr>
            <p:nvPr/>
          </p:nvCxnSpPr>
          <p:spPr>
            <a:xfrm>
              <a:off x="6645324" y="2783069"/>
              <a:ext cx="4510894" cy="0"/>
            </a:xfrm>
            <a:prstGeom prst="line">
              <a:avLst/>
            </a:prstGeom>
            <a:ln w="12700">
              <a:solidFill>
                <a:schemeClr val="bg2">
                  <a:lumMod val="9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F9AFE69-EBEA-D392-EDD1-A48D3B531B77}"/>
                </a:ext>
              </a:extLst>
            </p:cNvPr>
            <p:cNvCxnSpPr>
              <a:cxnSpLocks/>
            </p:cNvCxnSpPr>
            <p:nvPr/>
          </p:nvCxnSpPr>
          <p:spPr>
            <a:xfrm>
              <a:off x="6645324" y="3229601"/>
              <a:ext cx="4510894" cy="0"/>
            </a:xfrm>
            <a:prstGeom prst="line">
              <a:avLst/>
            </a:prstGeom>
            <a:ln w="12700">
              <a:solidFill>
                <a:schemeClr val="bg2">
                  <a:lumMod val="9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707C00D-F4CA-6EF4-D1B4-9BECD3349885}"/>
                </a:ext>
              </a:extLst>
            </p:cNvPr>
            <p:cNvCxnSpPr>
              <a:cxnSpLocks/>
            </p:cNvCxnSpPr>
            <p:nvPr/>
          </p:nvCxnSpPr>
          <p:spPr>
            <a:xfrm>
              <a:off x="6645324" y="3676133"/>
              <a:ext cx="4510894" cy="0"/>
            </a:xfrm>
            <a:prstGeom prst="line">
              <a:avLst/>
            </a:prstGeom>
            <a:ln w="12700">
              <a:solidFill>
                <a:schemeClr val="bg2">
                  <a:lumMod val="90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14" name="ContactPosition">
            <a:extLst>
              <a:ext uri="{FF2B5EF4-FFF2-40B4-BE49-F238E27FC236}">
                <a16:creationId xmlns:a16="http://schemas.microsoft.com/office/drawing/2014/main" id="{429A9607-8DA7-35EF-CD0A-5612B28B6BA0}"/>
              </a:ext>
            </a:extLst>
          </p:cNvPr>
          <p:cNvSpPr txBox="1"/>
          <p:nvPr/>
        </p:nvSpPr>
        <p:spPr>
          <a:xfrm>
            <a:off x="8263003" y="3260576"/>
            <a:ext cx="2497403" cy="253916"/>
          </a:xfrm>
          <a:prstGeom prst="rect">
            <a:avLst/>
          </a:prstGeom>
          <a:noFill/>
        </p:spPr>
        <p:txBody>
          <a:bodyPr wrap="square" rtlCol="0">
            <a:spAutoFit/>
          </a:bodyPr>
          <a:lstStyle/>
          <a:p>
            <a:r>
              <a:rPr lang="en-GB" sz="1050" dirty="0">
                <a:solidFill>
                  <a:srgbClr val="2C2C2D"/>
                </a:solidFill>
                <a:effectLst/>
                <a:latin typeface="Poppins" panose="00000500000000000000" pitchFamily="2" charset="0"/>
                <a:ea typeface="Verdana" panose="020B0604030504040204" pitchFamily="34" charset="0"/>
                <a:cs typeface="Poppins" panose="00000500000000000000" pitchFamily="2" charset="0"/>
              </a:rPr>
              <a:t>Founder and Director</a:t>
            </a:r>
          </a:p>
        </p:txBody>
      </p:sp>
      <p:sp>
        <p:nvSpPr>
          <p:cNvPr id="15" name="SignedDate">
            <a:extLst>
              <a:ext uri="{FF2B5EF4-FFF2-40B4-BE49-F238E27FC236}">
                <a16:creationId xmlns:a16="http://schemas.microsoft.com/office/drawing/2014/main" id="{6248C8D0-2790-0FAA-24CE-2E41A4204274}"/>
              </a:ext>
            </a:extLst>
          </p:cNvPr>
          <p:cNvSpPr txBox="1"/>
          <p:nvPr/>
        </p:nvSpPr>
        <p:spPr>
          <a:xfrm>
            <a:off x="8263003" y="3635921"/>
            <a:ext cx="2497403" cy="253916"/>
          </a:xfrm>
          <a:prstGeom prst="rect">
            <a:avLst/>
          </a:prstGeom>
          <a:noFill/>
        </p:spPr>
        <p:txBody>
          <a:bodyPr wrap="square" rtlCol="0">
            <a:spAutoFit/>
          </a:bodyPr>
          <a:lstStyle/>
          <a:p>
            <a:r>
              <a:rPr lang="en-GB" sz="1050" dirty="0">
                <a:solidFill>
                  <a:srgbClr val="2C2C2D"/>
                </a:solidFill>
                <a:effectLst/>
                <a:latin typeface="Poppins" panose="00000500000000000000" pitchFamily="2" charset="0"/>
                <a:ea typeface="Verdana" panose="020B0604030504040204" pitchFamily="34" charset="0"/>
                <a:cs typeface="Poppins" panose="00000500000000000000" pitchFamily="2" charset="0"/>
              </a:rPr>
              <a:t>06/03/2026</a:t>
            </a:r>
          </a:p>
        </p:txBody>
      </p:sp>
      <p:sp>
        <p:nvSpPr>
          <p:cNvPr id="16" name="TextBox 15">
            <a:extLst>
              <a:ext uri="{FF2B5EF4-FFF2-40B4-BE49-F238E27FC236}">
                <a16:creationId xmlns:a16="http://schemas.microsoft.com/office/drawing/2014/main" id="{8A3014D4-46D4-F8A5-E36E-D42AC86B8050}"/>
              </a:ext>
            </a:extLst>
          </p:cNvPr>
          <p:cNvSpPr txBox="1"/>
          <p:nvPr/>
        </p:nvSpPr>
        <p:spPr>
          <a:xfrm>
            <a:off x="7216694" y="3239171"/>
            <a:ext cx="965039" cy="253916"/>
          </a:xfrm>
          <a:prstGeom prst="rect">
            <a:avLst/>
          </a:prstGeom>
          <a:noFill/>
        </p:spPr>
        <p:txBody>
          <a:bodyPr wrap="square" rtlCol="0">
            <a:spAutoFit/>
          </a:bodyPr>
          <a:lstStyle/>
          <a:p>
            <a:r>
              <a:rPr lang="en-GB" sz="1050" dirty="0">
                <a:solidFill>
                  <a:srgbClr val="2C2C2D"/>
                </a:solidFill>
                <a:effectLst/>
                <a:latin typeface="Poppins" panose="00000500000000000000" pitchFamily="2" charset="0"/>
                <a:ea typeface="Baskerville" panose="02020502070401020303" pitchFamily="18" charset="0"/>
                <a:cs typeface="Poppins" panose="00000500000000000000" pitchFamily="2" charset="0"/>
              </a:rPr>
              <a:t>Position:</a:t>
            </a:r>
          </a:p>
        </p:txBody>
      </p:sp>
      <p:sp>
        <p:nvSpPr>
          <p:cNvPr id="17" name="TextBox 16">
            <a:extLst>
              <a:ext uri="{FF2B5EF4-FFF2-40B4-BE49-F238E27FC236}">
                <a16:creationId xmlns:a16="http://schemas.microsoft.com/office/drawing/2014/main" id="{14BC5D72-038C-5448-88A1-7C58994CAAB3}"/>
              </a:ext>
            </a:extLst>
          </p:cNvPr>
          <p:cNvSpPr txBox="1"/>
          <p:nvPr/>
        </p:nvSpPr>
        <p:spPr>
          <a:xfrm>
            <a:off x="7216694" y="2869842"/>
            <a:ext cx="965039" cy="253916"/>
          </a:xfrm>
          <a:prstGeom prst="rect">
            <a:avLst/>
          </a:prstGeom>
          <a:noFill/>
        </p:spPr>
        <p:txBody>
          <a:bodyPr wrap="square" rtlCol="0">
            <a:spAutoFit/>
          </a:bodyPr>
          <a:lstStyle/>
          <a:p>
            <a:r>
              <a:rPr lang="en-GB" sz="1050" dirty="0">
                <a:solidFill>
                  <a:srgbClr val="2C2C2D"/>
                </a:solidFill>
                <a:effectLst/>
                <a:latin typeface="Poppins" panose="00000500000000000000" pitchFamily="2" charset="0"/>
                <a:ea typeface="Baskerville" panose="02020502070401020303" pitchFamily="18" charset="0"/>
                <a:cs typeface="Poppins" panose="00000500000000000000" pitchFamily="2" charset="0"/>
              </a:rPr>
              <a:t>Signed by:</a:t>
            </a:r>
          </a:p>
        </p:txBody>
      </p:sp>
      <p:sp>
        <p:nvSpPr>
          <p:cNvPr id="18" name="TextBox 17">
            <a:extLst>
              <a:ext uri="{FF2B5EF4-FFF2-40B4-BE49-F238E27FC236}">
                <a16:creationId xmlns:a16="http://schemas.microsoft.com/office/drawing/2014/main" id="{BF0E0F43-31D2-73E4-DB32-8B0D09A66DE8}"/>
              </a:ext>
            </a:extLst>
          </p:cNvPr>
          <p:cNvSpPr txBox="1"/>
          <p:nvPr/>
        </p:nvSpPr>
        <p:spPr>
          <a:xfrm>
            <a:off x="7216694" y="3620178"/>
            <a:ext cx="965039" cy="253916"/>
          </a:xfrm>
          <a:prstGeom prst="rect">
            <a:avLst/>
          </a:prstGeom>
          <a:noFill/>
        </p:spPr>
        <p:txBody>
          <a:bodyPr wrap="square" rtlCol="0">
            <a:spAutoFit/>
          </a:bodyPr>
          <a:lstStyle/>
          <a:p>
            <a:r>
              <a:rPr lang="en-GB" sz="1050">
                <a:solidFill>
                  <a:srgbClr val="2C2C2D"/>
                </a:solidFill>
                <a:effectLst/>
                <a:latin typeface="Poppins" panose="00000500000000000000" pitchFamily="2" charset="0"/>
                <a:ea typeface="Baskerville" panose="02020502070401020303" pitchFamily="18" charset="0"/>
                <a:cs typeface="Poppins" panose="00000500000000000000" pitchFamily="2" charset="0"/>
              </a:rPr>
              <a:t>Date:</a:t>
            </a:r>
          </a:p>
        </p:txBody>
      </p:sp>
      <p:sp>
        <p:nvSpPr>
          <p:cNvPr id="3" name="TextBox 2">
            <a:extLst>
              <a:ext uri="{FF2B5EF4-FFF2-40B4-BE49-F238E27FC236}">
                <a16:creationId xmlns:a16="http://schemas.microsoft.com/office/drawing/2014/main" id="{47B1E8CB-C2F7-BFE7-41F0-72E348BFC5CB}"/>
              </a:ext>
            </a:extLst>
          </p:cNvPr>
          <p:cNvSpPr txBox="1"/>
          <p:nvPr/>
        </p:nvSpPr>
        <p:spPr>
          <a:xfrm>
            <a:off x="7216694" y="1880732"/>
            <a:ext cx="965039" cy="253916"/>
          </a:xfrm>
          <a:prstGeom prst="rect">
            <a:avLst/>
          </a:prstGeom>
          <a:noFill/>
        </p:spPr>
        <p:txBody>
          <a:bodyPr wrap="square" rtlCol="0">
            <a:spAutoFit/>
          </a:bodyPr>
          <a:lstStyle/>
          <a:p>
            <a:r>
              <a:rPr lang="en-GB" sz="1050" dirty="0">
                <a:solidFill>
                  <a:srgbClr val="2C2C2D"/>
                </a:solidFill>
                <a:effectLst/>
                <a:latin typeface="Poppins" panose="00000500000000000000" pitchFamily="2" charset="0"/>
                <a:ea typeface="Baskerville" panose="02020502070401020303" pitchFamily="18" charset="0"/>
                <a:cs typeface="Poppins" panose="00000500000000000000" pitchFamily="2" charset="0"/>
              </a:rPr>
              <a:t>Signature:</a:t>
            </a:r>
          </a:p>
        </p:txBody>
      </p:sp>
      <p:sp>
        <p:nvSpPr>
          <p:cNvPr id="20" name="TextBox 19">
            <a:extLst>
              <a:ext uri="{FF2B5EF4-FFF2-40B4-BE49-F238E27FC236}">
                <a16:creationId xmlns:a16="http://schemas.microsoft.com/office/drawing/2014/main" id="{E12E7CF4-63FD-4BB8-7F66-69AEFC2AAC3C}"/>
              </a:ext>
            </a:extLst>
          </p:cNvPr>
          <p:cNvSpPr txBox="1"/>
          <p:nvPr/>
        </p:nvSpPr>
        <p:spPr>
          <a:xfrm>
            <a:off x="11658600" y="252119"/>
            <a:ext cx="298480" cy="369332"/>
          </a:xfrm>
          <a:prstGeom prst="rect">
            <a:avLst/>
          </a:prstGeom>
          <a:noFill/>
        </p:spPr>
        <p:txBody>
          <a:bodyPr wrap="none" rtlCol="0">
            <a:spAutoFit/>
          </a:bodyPr>
          <a:lstStyle/>
          <a:p>
            <a:r>
              <a:rPr lang="en-GB" dirty="0">
                <a:latin typeface="Baskerville" panose="02020502070401020303"/>
              </a:rPr>
              <a:t>8</a:t>
            </a:r>
          </a:p>
        </p:txBody>
      </p:sp>
    </p:spTree>
    <p:extLst>
      <p:ext uri="{BB962C8B-B14F-4D97-AF65-F5344CB8AC3E}">
        <p14:creationId xmlns:p14="http://schemas.microsoft.com/office/powerpoint/2010/main" val="186647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DD642-84C1-C723-F230-AD9153381609}"/>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461D47F-80E0-7CC0-14A6-65886FE66BF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200"/>
          <a:stretch/>
        </p:blipFill>
        <p:spPr>
          <a:xfrm flipH="1">
            <a:off x="0" y="0"/>
            <a:ext cx="12192000" cy="6858000"/>
          </a:xfrm>
        </p:spPr>
      </p:pic>
      <p:sp>
        <p:nvSpPr>
          <p:cNvPr id="2" name="Rectangle 1">
            <a:extLst>
              <a:ext uri="{FF2B5EF4-FFF2-40B4-BE49-F238E27FC236}">
                <a16:creationId xmlns:a16="http://schemas.microsoft.com/office/drawing/2014/main" id="{6EBC8536-02A5-171C-4306-19A4257DF183}"/>
              </a:ext>
            </a:extLst>
          </p:cNvPr>
          <p:cNvSpPr/>
          <p:nvPr/>
        </p:nvSpPr>
        <p:spPr>
          <a:xfrm>
            <a:off x="0" y="0"/>
            <a:ext cx="12192000" cy="6858000"/>
          </a:xfrm>
          <a:prstGeom prst="rect">
            <a:avLst/>
          </a:prstGeom>
          <a:solidFill>
            <a:schemeClr val="tx2">
              <a:alpha val="250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a:extLst>
              <a:ext uri="{FF2B5EF4-FFF2-40B4-BE49-F238E27FC236}">
                <a16:creationId xmlns:a16="http://schemas.microsoft.com/office/drawing/2014/main" id="{F37CC90A-7439-AD2D-CCCD-1B2C294FDD3C}"/>
              </a:ext>
            </a:extLst>
          </p:cNvPr>
          <p:cNvSpPr/>
          <p:nvPr/>
        </p:nvSpPr>
        <p:spPr>
          <a:xfrm>
            <a:off x="-24384" y="-36576"/>
            <a:ext cx="8193024" cy="6973824"/>
          </a:xfrm>
          <a:custGeom>
            <a:avLst/>
            <a:gdLst>
              <a:gd name="connsiteX0" fmla="*/ 0 w 7327392"/>
              <a:gd name="connsiteY0" fmla="*/ 0 h 6961632"/>
              <a:gd name="connsiteX1" fmla="*/ 0 w 7327392"/>
              <a:gd name="connsiteY1" fmla="*/ 6961632 h 6961632"/>
              <a:gd name="connsiteX2" fmla="*/ 7327392 w 7327392"/>
              <a:gd name="connsiteY2" fmla="*/ 6961632 h 6961632"/>
              <a:gd name="connsiteX3" fmla="*/ 7327392 w 7327392"/>
              <a:gd name="connsiteY3" fmla="*/ 6547104 h 6961632"/>
              <a:gd name="connsiteX4" fmla="*/ 4120896 w 7327392"/>
              <a:gd name="connsiteY4" fmla="*/ 0 h 6961632"/>
              <a:gd name="connsiteX5" fmla="*/ 0 w 7327392"/>
              <a:gd name="connsiteY5" fmla="*/ 0 h 6961632"/>
              <a:gd name="connsiteX0" fmla="*/ 0 w 7327392"/>
              <a:gd name="connsiteY0" fmla="*/ 0 h 6961632"/>
              <a:gd name="connsiteX1" fmla="*/ 0 w 7327392"/>
              <a:gd name="connsiteY1" fmla="*/ 6961632 h 6961632"/>
              <a:gd name="connsiteX2" fmla="*/ 7327392 w 7327392"/>
              <a:gd name="connsiteY2" fmla="*/ 6961632 h 6961632"/>
              <a:gd name="connsiteX3" fmla="*/ 4120896 w 7327392"/>
              <a:gd name="connsiteY3" fmla="*/ 0 h 6961632"/>
              <a:gd name="connsiteX4" fmla="*/ 0 w 7327392"/>
              <a:gd name="connsiteY4" fmla="*/ 0 h 6961632"/>
              <a:gd name="connsiteX0" fmla="*/ 0 w 7632192"/>
              <a:gd name="connsiteY0" fmla="*/ 0 h 6973824"/>
              <a:gd name="connsiteX1" fmla="*/ 0 w 7632192"/>
              <a:gd name="connsiteY1" fmla="*/ 6961632 h 6973824"/>
              <a:gd name="connsiteX2" fmla="*/ 7632192 w 7632192"/>
              <a:gd name="connsiteY2" fmla="*/ 6973824 h 6973824"/>
              <a:gd name="connsiteX3" fmla="*/ 4120896 w 7632192"/>
              <a:gd name="connsiteY3" fmla="*/ 0 h 6973824"/>
              <a:gd name="connsiteX4" fmla="*/ 0 w 7632192"/>
              <a:gd name="connsiteY4" fmla="*/ 0 h 6973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2192" h="6973824">
                <a:moveTo>
                  <a:pt x="0" y="0"/>
                </a:moveTo>
                <a:lnTo>
                  <a:pt x="0" y="6961632"/>
                </a:lnTo>
                <a:lnTo>
                  <a:pt x="7632192" y="6973824"/>
                </a:lnTo>
                <a:lnTo>
                  <a:pt x="4120896" y="0"/>
                </a:lnTo>
                <a:lnTo>
                  <a:pt x="0" y="0"/>
                </a:lnTo>
                <a:close/>
              </a:path>
            </a:pathLst>
          </a:custGeom>
          <a:solidFill>
            <a:schemeClr val="tx2">
              <a:alpha val="9187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cs typeface="Poppins" panose="00000500000000000000" pitchFamily="2" charset="0"/>
            </a:endParaRPr>
          </a:p>
        </p:txBody>
      </p:sp>
      <p:pic>
        <p:nvPicPr>
          <p:cNvPr id="20" name="Picture 19" descr="A close up of a logo&#10;&#10;Description automatically generated">
            <a:extLst>
              <a:ext uri="{FF2B5EF4-FFF2-40B4-BE49-F238E27FC236}">
                <a16:creationId xmlns:a16="http://schemas.microsoft.com/office/drawing/2014/main" id="{A3099CE3-8F49-CCF1-6012-48FE4F92A5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994" y="5753886"/>
            <a:ext cx="1023287" cy="338588"/>
          </a:xfrm>
          <a:prstGeom prst="rect">
            <a:avLst/>
          </a:prstGeom>
        </p:spPr>
      </p:pic>
      <p:sp>
        <p:nvSpPr>
          <p:cNvPr id="12" name="ProducedBy">
            <a:extLst>
              <a:ext uri="{FF2B5EF4-FFF2-40B4-BE49-F238E27FC236}">
                <a16:creationId xmlns:a16="http://schemas.microsoft.com/office/drawing/2014/main" id="{3A2AAC9F-806B-ECD1-CC59-866AF895FF63}"/>
              </a:ext>
            </a:extLst>
          </p:cNvPr>
          <p:cNvSpPr txBox="1"/>
          <p:nvPr/>
        </p:nvSpPr>
        <p:spPr>
          <a:xfrm>
            <a:off x="1043994" y="3521623"/>
            <a:ext cx="3540197" cy="707886"/>
          </a:xfrm>
          <a:prstGeom prst="rect">
            <a:avLst/>
          </a:prstGeom>
          <a:noFill/>
        </p:spPr>
        <p:txBody>
          <a:bodyPr wrap="square" rtlCol="0">
            <a:spAutoFit/>
          </a:bodyPr>
          <a:lstStyle/>
          <a:p>
            <a:r>
              <a:rPr lang="en-GB" sz="2000" i="1" dirty="0">
                <a:solidFill>
                  <a:schemeClr val="bg1"/>
                </a:solidFill>
                <a:latin typeface="Poppins Medium" panose="00000600000000000000" pitchFamily="2" charset="0"/>
                <a:ea typeface="Baskerville" panose="02020502070401020303" pitchFamily="18" charset="0"/>
                <a:cs typeface="Poppins Medium" panose="00000600000000000000" pitchFamily="2" charset="0"/>
              </a:rPr>
              <a:t>Produced by Flotilla on behalf of Redmoor Health</a:t>
            </a:r>
          </a:p>
        </p:txBody>
      </p:sp>
      <p:pic>
        <p:nvPicPr>
          <p:cNvPr id="19" name="Picture 18" descr="A picture containing circle, symbol, art, orange&#10;&#10;Description automatically generated">
            <a:extLst>
              <a:ext uri="{FF2B5EF4-FFF2-40B4-BE49-F238E27FC236}">
                <a16:creationId xmlns:a16="http://schemas.microsoft.com/office/drawing/2014/main" id="{949589A3-1C7F-DE6F-AE8D-58ABBCE572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994" y="5086366"/>
            <a:ext cx="390431" cy="390431"/>
          </a:xfrm>
          <a:prstGeom prst="rect">
            <a:avLst/>
          </a:prstGeom>
        </p:spPr>
      </p:pic>
      <p:sp>
        <p:nvSpPr>
          <p:cNvPr id="21" name="TextBox 20">
            <a:extLst>
              <a:ext uri="{FF2B5EF4-FFF2-40B4-BE49-F238E27FC236}">
                <a16:creationId xmlns:a16="http://schemas.microsoft.com/office/drawing/2014/main" id="{9198F41A-F8FA-FEAD-5ADC-8CA5A1AA70B4}"/>
              </a:ext>
            </a:extLst>
          </p:cNvPr>
          <p:cNvSpPr txBox="1"/>
          <p:nvPr/>
        </p:nvSpPr>
        <p:spPr>
          <a:xfrm>
            <a:off x="1473287" y="5088973"/>
            <a:ext cx="3214688" cy="3319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hlinkClick r:id="rId6">
                  <a:extLst>
                    <a:ext uri="{A12FA001-AC4F-418D-AE19-62706E023703}">
                      <ahyp:hlinkClr xmlns:ahyp="http://schemas.microsoft.com/office/drawing/2018/hyperlinkcolor" val="tx"/>
                    </a:ext>
                  </a:extLst>
                </a:hlinkClick>
              </a:rPr>
              <a:t>flotillaworld.com</a:t>
            </a:r>
            <a:endParaRPr kumimoji="0" lang="en-GB" sz="12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 name="ClientLogo">
            <a:extLst>
              <a:ext uri="{FF2B5EF4-FFF2-40B4-BE49-F238E27FC236}">
                <a16:creationId xmlns:a16="http://schemas.microsoft.com/office/drawing/2014/main" id="{FB9F999E-24BC-FA02-8220-ECE5BAF212DD}"/>
              </a:ext>
            </a:extLst>
          </p:cNvPr>
          <p:cNvPicPr>
            <a:picLocks noChangeAspect="1"/>
          </p:cNvPicPr>
          <p:nvPr/>
        </p:nvPicPr>
        <p:blipFill>
          <a:blip r:embed="rId7" cstate="screen">
            <a:extLst>
              <a:ext uri="{28A0092B-C50C-407E-A947-70E740481C1C}">
                <a14:useLocalDpi xmlns:a14="http://schemas.microsoft.com/office/drawing/2010/main"/>
              </a:ext>
            </a:extLst>
          </a:blip>
          <a:srcRect l="-3016" t="-16995" r="-30186" b="-16757"/>
          <a:stretch/>
        </p:blipFill>
        <p:spPr>
          <a:xfrm>
            <a:off x="1043994" y="2234621"/>
            <a:ext cx="2535981" cy="934989"/>
          </a:xfrm>
          <a:prstGeom prst="rect">
            <a:avLst/>
          </a:prstGeom>
          <a:noFill/>
        </p:spPr>
      </p:pic>
    </p:spTree>
    <p:extLst>
      <p:ext uri="{BB962C8B-B14F-4D97-AF65-F5344CB8AC3E}">
        <p14:creationId xmlns:p14="http://schemas.microsoft.com/office/powerpoint/2010/main" val="3068750066"/>
      </p:ext>
    </p:extLst>
  </p:cSld>
  <p:clrMapOvr>
    <a:masterClrMapping/>
  </p:clrMapOvr>
</p:sld>
</file>

<file path=ppt/theme/theme1.xml><?xml version="1.0" encoding="utf-8"?>
<a:theme xmlns:a="http://schemas.openxmlformats.org/drawingml/2006/main" name="Redmoor Presentation 2024">
  <a:themeElements>
    <a:clrScheme name="REDMOOR - NHS">
      <a:dk1>
        <a:srgbClr val="000000"/>
      </a:dk1>
      <a:lt1>
        <a:srgbClr val="FFFFFF"/>
      </a:lt1>
      <a:dk2>
        <a:srgbClr val="39474D"/>
      </a:dk2>
      <a:lt2>
        <a:srgbClr val="EEF8F5"/>
      </a:lt2>
      <a:accent1>
        <a:srgbClr val="00ADA0"/>
      </a:accent1>
      <a:accent2>
        <a:srgbClr val="007D77"/>
      </a:accent2>
      <a:accent3>
        <a:srgbClr val="DFDB00"/>
      </a:accent3>
      <a:accent4>
        <a:srgbClr val="003C35"/>
      </a:accent4>
      <a:accent5>
        <a:srgbClr val="0070CC"/>
      </a:accent5>
      <a:accent6>
        <a:srgbClr val="033F84"/>
      </a:accent6>
      <a:hlink>
        <a:srgbClr val="00ADA0"/>
      </a:hlink>
      <a:folHlink>
        <a:srgbClr val="007D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moor Presentation 2024" id="{0C2F99A1-DF8A-6B4D-A2A8-F49DD46C86F7}" vid="{C1940215-0DE2-4840-81CE-1A2AF6F8800D}"/>
    </a:ext>
  </a:extLst>
</a:theme>
</file>

<file path=ppt/theme/theme2.xml><?xml version="1.0" encoding="utf-8"?>
<a:theme xmlns:a="http://schemas.openxmlformats.org/drawingml/2006/main" name="1_Redmoor Theme">
  <a:themeElements>
    <a:clrScheme name="REDMOOR - NHS">
      <a:dk1>
        <a:srgbClr val="000000"/>
      </a:dk1>
      <a:lt1>
        <a:srgbClr val="FFFFFF"/>
      </a:lt1>
      <a:dk2>
        <a:srgbClr val="39474D"/>
      </a:dk2>
      <a:lt2>
        <a:srgbClr val="EEF8F5"/>
      </a:lt2>
      <a:accent1>
        <a:srgbClr val="00ADA0"/>
      </a:accent1>
      <a:accent2>
        <a:srgbClr val="007D77"/>
      </a:accent2>
      <a:accent3>
        <a:srgbClr val="DFDB00"/>
      </a:accent3>
      <a:accent4>
        <a:srgbClr val="003C35"/>
      </a:accent4>
      <a:accent5>
        <a:srgbClr val="0070CC"/>
      </a:accent5>
      <a:accent6>
        <a:srgbClr val="033F84"/>
      </a:accent6>
      <a:hlink>
        <a:srgbClr val="00ADA0"/>
      </a:hlink>
      <a:folHlink>
        <a:srgbClr val="007D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dmoor Health D&amp;T Presentation">
  <a:themeElements>
    <a:clrScheme name="REDMOOR - NHS">
      <a:dk1>
        <a:srgbClr val="000000"/>
      </a:dk1>
      <a:lt1>
        <a:srgbClr val="FFFFFF"/>
      </a:lt1>
      <a:dk2>
        <a:srgbClr val="39474D"/>
      </a:dk2>
      <a:lt2>
        <a:srgbClr val="EEF8F5"/>
      </a:lt2>
      <a:accent1>
        <a:srgbClr val="00ADA0"/>
      </a:accent1>
      <a:accent2>
        <a:srgbClr val="007D77"/>
      </a:accent2>
      <a:accent3>
        <a:srgbClr val="DFDB00"/>
      </a:accent3>
      <a:accent4>
        <a:srgbClr val="003C35"/>
      </a:accent4>
      <a:accent5>
        <a:srgbClr val="0070CC"/>
      </a:accent5>
      <a:accent6>
        <a:srgbClr val="033F84"/>
      </a:accent6>
      <a:hlink>
        <a:srgbClr val="00ADA0"/>
      </a:hlink>
      <a:folHlink>
        <a:srgbClr val="007D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moor Health D&amp;T Presentation" id="{39313CDF-B2AB-0946-ACFB-B087AA81FAA1}" vid="{799025A9-BC64-FB4A-AF4E-0C5966C9C364}"/>
    </a:ext>
  </a:extLst>
</a:theme>
</file>

<file path=ppt/theme/theme4.xml><?xml version="1.0" encoding="utf-8"?>
<a:theme xmlns:a="http://schemas.openxmlformats.org/drawingml/2006/main" name="4 Redmoor Health slides">
  <a:themeElements>
    <a:clrScheme name="REDMOOR - NHS">
      <a:dk1>
        <a:srgbClr val="000000"/>
      </a:dk1>
      <a:lt1>
        <a:srgbClr val="FFFFFF"/>
      </a:lt1>
      <a:dk2>
        <a:srgbClr val="39474D"/>
      </a:dk2>
      <a:lt2>
        <a:srgbClr val="EEF8F5"/>
      </a:lt2>
      <a:accent1>
        <a:srgbClr val="00ADA0"/>
      </a:accent1>
      <a:accent2>
        <a:srgbClr val="007D77"/>
      </a:accent2>
      <a:accent3>
        <a:srgbClr val="DFDB00"/>
      </a:accent3>
      <a:accent4>
        <a:srgbClr val="003C35"/>
      </a:accent4>
      <a:accent5>
        <a:srgbClr val="0070CC"/>
      </a:accent5>
      <a:accent6>
        <a:srgbClr val="033F84"/>
      </a:accent6>
      <a:hlink>
        <a:srgbClr val="00ADA0"/>
      </a:hlink>
      <a:folHlink>
        <a:srgbClr val="007D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Redmoor Presentation 2024">
  <a:themeElements>
    <a:clrScheme name="REDMOOR - NHS">
      <a:dk1>
        <a:srgbClr val="000000"/>
      </a:dk1>
      <a:lt1>
        <a:srgbClr val="FFFFFF"/>
      </a:lt1>
      <a:dk2>
        <a:srgbClr val="39474D"/>
      </a:dk2>
      <a:lt2>
        <a:srgbClr val="EEF8F5"/>
      </a:lt2>
      <a:accent1>
        <a:srgbClr val="00ADA0"/>
      </a:accent1>
      <a:accent2>
        <a:srgbClr val="007D77"/>
      </a:accent2>
      <a:accent3>
        <a:srgbClr val="DFDB00"/>
      </a:accent3>
      <a:accent4>
        <a:srgbClr val="003C35"/>
      </a:accent4>
      <a:accent5>
        <a:srgbClr val="0070CC"/>
      </a:accent5>
      <a:accent6>
        <a:srgbClr val="033F84"/>
      </a:accent6>
      <a:hlink>
        <a:srgbClr val="00ADA0"/>
      </a:hlink>
      <a:folHlink>
        <a:srgbClr val="007D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dmoor Presentation 2024" id="{0C2F99A1-DF8A-6B4D-A2A8-F49DD46C86F7}" vid="{C1940215-0DE2-4840-81CE-1A2AF6F8800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7AE121DFDD984F8879CDA36AA2B0F3" ma:contentTypeVersion="16" ma:contentTypeDescription="Create a new document." ma:contentTypeScope="" ma:versionID="5f36c5b9a372fd39567eb3522cefbe1d">
  <xsd:schema xmlns:xsd="http://www.w3.org/2001/XMLSchema" xmlns:xs="http://www.w3.org/2001/XMLSchema" xmlns:p="http://schemas.microsoft.com/office/2006/metadata/properties" xmlns:ns2="ba09d620-2d4e-4ea6-b628-49b78932cba0" xmlns:ns3="ca888d2e-f8ff-4ffd-9912-90245cb12577" targetNamespace="http://schemas.microsoft.com/office/2006/metadata/properties" ma:root="true" ma:fieldsID="ba39a28e77dafeb34be5f720a79766af" ns2:_="" ns3:_="">
    <xsd:import namespace="ba09d620-2d4e-4ea6-b628-49b78932cba0"/>
    <xsd:import namespace="ca888d2e-f8ff-4ffd-9912-90245cb125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09d620-2d4e-4ea6-b628-49b78932cb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c9774d7-cdaf-4a4d-a032-1f5f4170993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888d2e-f8ff-4ffd-9912-90245cb125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7a63c21-9715-43a8-a0c5-d7bc74f66756}" ma:internalName="TaxCatchAll" ma:showField="CatchAllData" ma:web="ca888d2e-f8ff-4ffd-9912-90245cb1257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a09d620-2d4e-4ea6-b628-49b78932cba0">
      <Terms xmlns="http://schemas.microsoft.com/office/infopath/2007/PartnerControls"/>
    </lcf76f155ced4ddcb4097134ff3c332f>
    <TaxCatchAll xmlns="ca888d2e-f8ff-4ffd-9912-90245cb12577" xsi:nil="true"/>
    <SharedWithUsers xmlns="ca888d2e-f8ff-4ffd-9912-90245cb12577">
      <UserInfo>
        <DisplayName>Lisa Drake</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411638-735B-4EC8-9BEC-6FD688B32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09d620-2d4e-4ea6-b628-49b78932cba0"/>
    <ds:schemaRef ds:uri="ca888d2e-f8ff-4ffd-9912-90245cb125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6AE2EC-41E5-4E11-8723-BD9978D60882}">
  <ds:schemaRefs>
    <ds:schemaRef ds:uri="7b7e6d41-0acf-464f-a922-facb21752dec"/>
    <ds:schemaRef ds:uri="ea4ce710-a714-40f9-9e6c-b7f26dbffa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a09d620-2d4e-4ea6-b628-49b78932cba0"/>
    <ds:schemaRef ds:uri="ca888d2e-f8ff-4ffd-9912-90245cb12577"/>
  </ds:schemaRefs>
</ds:datastoreItem>
</file>

<file path=customXml/itemProps3.xml><?xml version="1.0" encoding="utf-8"?>
<ds:datastoreItem xmlns:ds="http://schemas.openxmlformats.org/officeDocument/2006/customXml" ds:itemID="{CEB30FFF-BAA9-4073-8AC9-98CCF3D6F1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Redmoor Presentation 2024</Template>
  <TotalTime>0</TotalTime>
  <Words>1473</Words>
  <Application>Microsoft Macintosh PowerPoint</Application>
  <PresentationFormat>Widescreen</PresentationFormat>
  <Paragraphs>231</Paragraphs>
  <Slides>9</Slides>
  <Notes>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Poppins Light</vt:lpstr>
      <vt:lpstr>Poppins</vt:lpstr>
      <vt:lpstr>Verdana</vt:lpstr>
      <vt:lpstr>Arial</vt:lpstr>
      <vt:lpstr>Baskerville</vt:lpstr>
      <vt:lpstr>Aptos</vt:lpstr>
      <vt:lpstr>System Font Regular</vt:lpstr>
      <vt:lpstr>Poppins Medium</vt:lpstr>
      <vt:lpstr>Poppins SemiBold</vt:lpstr>
      <vt:lpstr>Redmoor Presentation 2024</vt:lpstr>
      <vt:lpstr>1_Redmoor Theme</vt:lpstr>
      <vt:lpstr>Redmoor Health D&amp;T Presentation</vt:lpstr>
      <vt:lpstr>4 Redmoor Health slides</vt:lpstr>
      <vt:lpstr>1_Redmoor Presentation 2024</vt:lpstr>
      <vt:lpstr>GHG Emissions  &amp; Carbon  Reduction Plan</vt:lpstr>
      <vt:lpstr>PowerPoint Presentation</vt:lpstr>
      <vt:lpstr>Introduction</vt:lpstr>
      <vt:lpstr>GHG Emissions Methodology</vt:lpstr>
      <vt:lpstr>GHG Emissions Summary</vt:lpstr>
      <vt:lpstr>Emissions Reduction Target</vt:lpstr>
      <vt:lpstr>Carbon Reduction Initiatives </vt:lpstr>
      <vt:lpstr>Declaration and Sign Off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Murphy</dc:creator>
  <cp:lastModifiedBy>Chris Horne</cp:lastModifiedBy>
  <cp:revision>4</cp:revision>
  <dcterms:created xsi:type="dcterms:W3CDTF">2024-01-15T14:37:20Z</dcterms:created>
  <dcterms:modified xsi:type="dcterms:W3CDTF">2026-03-10T13:10:42Z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0x010100947AE121DFDD984F8879CDA36AA2B0F3</vt:lpwstr>
  </property>
</Properties>
</file>