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9"/>
  </p:notesMasterIdLst>
  <p:sldIdLst>
    <p:sldId id="257" r:id="rId5"/>
    <p:sldId id="258" r:id="rId6"/>
    <p:sldId id="300" r:id="rId7"/>
    <p:sldId id="1679" r:id="rId8"/>
    <p:sldId id="516" r:id="rId9"/>
    <p:sldId id="1680" r:id="rId10"/>
    <p:sldId id="550" r:id="rId11"/>
    <p:sldId id="1662" r:id="rId12"/>
    <p:sldId id="1681" r:id="rId13"/>
    <p:sldId id="1682" r:id="rId14"/>
    <p:sldId id="530" r:id="rId15"/>
    <p:sldId id="283" r:id="rId16"/>
    <p:sldId id="545" r:id="rId17"/>
    <p:sldId id="271" r:id="rId18"/>
    <p:sldId id="260" r:id="rId19"/>
    <p:sldId id="284" r:id="rId20"/>
    <p:sldId id="285" r:id="rId21"/>
    <p:sldId id="256" r:id="rId22"/>
    <p:sldId id="413" r:id="rId23"/>
    <p:sldId id="264" r:id="rId24"/>
    <p:sldId id="261" r:id="rId25"/>
    <p:sldId id="263" r:id="rId26"/>
    <p:sldId id="265" r:id="rId27"/>
    <p:sldId id="4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44ED3-356D-4846-9F50-C9BC44C1B6E7}" v="11" dt="2022-12-05T10:54:53.163"/>
    <p1510:client id="{5F5A4A92-5938-44DD-BDD4-D0B6875ABF4F}" v="10" dt="2022-12-05T11:54:15.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4" autoAdjust="0"/>
    <p:restoredTop sz="94660"/>
  </p:normalViewPr>
  <p:slideViewPr>
    <p:cSldViewPr snapToGrid="0">
      <p:cViewPr varScale="1">
        <p:scale>
          <a:sx n="78" d="100"/>
          <a:sy n="78" d="100"/>
        </p:scale>
        <p:origin x="74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Adams" userId="890b54541c2921f2" providerId="LiveId" clId="{5F5A4A92-5938-44DD-BDD4-D0B6875ABF4F}"/>
    <pc:docChg chg="delSld modSld">
      <pc:chgData name="Stacey Adams" userId="890b54541c2921f2" providerId="LiveId" clId="{5F5A4A92-5938-44DD-BDD4-D0B6875ABF4F}" dt="2022-12-05T11:55:06.665" v="10" actId="2696"/>
      <pc:docMkLst>
        <pc:docMk/>
      </pc:docMkLst>
      <pc:sldChg chg="modNotesTx">
        <pc:chgData name="Stacey Adams" userId="890b54541c2921f2" providerId="LiveId" clId="{5F5A4A92-5938-44DD-BDD4-D0B6875ABF4F}" dt="2022-12-05T11:54:56.136" v="8" actId="20577"/>
        <pc:sldMkLst>
          <pc:docMk/>
          <pc:sldMk cId="3008070077" sldId="283"/>
        </pc:sldMkLst>
      </pc:sldChg>
      <pc:sldChg chg="del">
        <pc:chgData name="Stacey Adams" userId="890b54541c2921f2" providerId="LiveId" clId="{5F5A4A92-5938-44DD-BDD4-D0B6875ABF4F}" dt="2022-12-05T11:55:06.665" v="10" actId="2696"/>
        <pc:sldMkLst>
          <pc:docMk/>
          <pc:sldMk cId="2159848133" sldId="301"/>
        </pc:sldMkLst>
      </pc:sldChg>
      <pc:sldChg chg="modNotesTx">
        <pc:chgData name="Stacey Adams" userId="890b54541c2921f2" providerId="LiveId" clId="{5F5A4A92-5938-44DD-BDD4-D0B6875ABF4F}" dt="2022-12-05T11:54:28.080" v="1" actId="20577"/>
        <pc:sldMkLst>
          <pc:docMk/>
          <pc:sldMk cId="2247270304" sldId="516"/>
        </pc:sldMkLst>
      </pc:sldChg>
      <pc:sldChg chg="modNotesTx">
        <pc:chgData name="Stacey Adams" userId="890b54541c2921f2" providerId="LiveId" clId="{5F5A4A92-5938-44DD-BDD4-D0B6875ABF4F}" dt="2022-12-05T11:54:52.544" v="7" actId="20577"/>
        <pc:sldMkLst>
          <pc:docMk/>
          <pc:sldMk cId="1691236926" sldId="530"/>
        </pc:sldMkLst>
      </pc:sldChg>
      <pc:sldChg chg="modNotesTx">
        <pc:chgData name="Stacey Adams" userId="890b54541c2921f2" providerId="LiveId" clId="{5F5A4A92-5938-44DD-BDD4-D0B6875ABF4F}" dt="2022-12-05T11:55:00.552" v="9" actId="20577"/>
        <pc:sldMkLst>
          <pc:docMk/>
          <pc:sldMk cId="3026028180" sldId="545"/>
        </pc:sldMkLst>
      </pc:sldChg>
      <pc:sldChg chg="modNotesTx">
        <pc:chgData name="Stacey Adams" userId="890b54541c2921f2" providerId="LiveId" clId="{5F5A4A92-5938-44DD-BDD4-D0B6875ABF4F}" dt="2022-12-05T11:54:35.153" v="3" actId="20577"/>
        <pc:sldMkLst>
          <pc:docMk/>
          <pc:sldMk cId="3329362581" sldId="550"/>
        </pc:sldMkLst>
      </pc:sldChg>
      <pc:sldChg chg="modNotesTx">
        <pc:chgData name="Stacey Adams" userId="890b54541c2921f2" providerId="LiveId" clId="{5F5A4A92-5938-44DD-BDD4-D0B6875ABF4F}" dt="2022-12-05T11:54:40.306" v="4" actId="20577"/>
        <pc:sldMkLst>
          <pc:docMk/>
          <pc:sldMk cId="1603526133" sldId="1662"/>
        </pc:sldMkLst>
      </pc:sldChg>
      <pc:sldChg chg="modNotesTx">
        <pc:chgData name="Stacey Adams" userId="890b54541c2921f2" providerId="LiveId" clId="{5F5A4A92-5938-44DD-BDD4-D0B6875ABF4F}" dt="2022-12-05T11:54:24.233" v="0" actId="20577"/>
        <pc:sldMkLst>
          <pc:docMk/>
          <pc:sldMk cId="1973606721" sldId="1679"/>
        </pc:sldMkLst>
      </pc:sldChg>
      <pc:sldChg chg="modNotesTx">
        <pc:chgData name="Stacey Adams" userId="890b54541c2921f2" providerId="LiveId" clId="{5F5A4A92-5938-44DD-BDD4-D0B6875ABF4F}" dt="2022-12-05T11:54:31.728" v="2" actId="20577"/>
        <pc:sldMkLst>
          <pc:docMk/>
          <pc:sldMk cId="3137736520" sldId="1680"/>
        </pc:sldMkLst>
      </pc:sldChg>
      <pc:sldChg chg="modNotesTx">
        <pc:chgData name="Stacey Adams" userId="890b54541c2921f2" providerId="LiveId" clId="{5F5A4A92-5938-44DD-BDD4-D0B6875ABF4F}" dt="2022-12-05T11:54:44.242" v="5" actId="20577"/>
        <pc:sldMkLst>
          <pc:docMk/>
          <pc:sldMk cId="92575729" sldId="1681"/>
        </pc:sldMkLst>
      </pc:sldChg>
      <pc:sldChg chg="modNotesTx">
        <pc:chgData name="Stacey Adams" userId="890b54541c2921f2" providerId="LiveId" clId="{5F5A4A92-5938-44DD-BDD4-D0B6875ABF4F}" dt="2022-12-05T11:54:47.755" v="6" actId="20577"/>
        <pc:sldMkLst>
          <pc:docMk/>
          <pc:sldMk cId="1922484727" sldId="1682"/>
        </pc:sldMkLst>
      </pc:sldChg>
    </pc:docChg>
  </pc:docChgLst>
  <pc:docChgLst>
    <pc:chgData name="Stacey Adams" userId="890b54541c2921f2" providerId="LiveId" clId="{04E44ED3-356D-4846-9F50-C9BC44C1B6E7}"/>
    <pc:docChg chg="undo custSel addSld delSld modSld">
      <pc:chgData name="Stacey Adams" userId="890b54541c2921f2" providerId="LiveId" clId="{04E44ED3-356D-4846-9F50-C9BC44C1B6E7}" dt="2022-12-05T10:55:35.346" v="34" actId="20577"/>
      <pc:docMkLst>
        <pc:docMk/>
      </pc:docMkLst>
      <pc:sldChg chg="modSp mod">
        <pc:chgData name="Stacey Adams" userId="890b54541c2921f2" providerId="LiveId" clId="{04E44ED3-356D-4846-9F50-C9BC44C1B6E7}" dt="2022-12-05T10:54:15.976" v="28" actId="27636"/>
        <pc:sldMkLst>
          <pc:docMk/>
          <pc:sldMk cId="1216895329" sldId="256"/>
        </pc:sldMkLst>
        <pc:spChg chg="mod">
          <ac:chgData name="Stacey Adams" userId="890b54541c2921f2" providerId="LiveId" clId="{04E44ED3-356D-4846-9F50-C9BC44C1B6E7}" dt="2022-12-05T10:54:15.976" v="28" actId="27636"/>
          <ac:spMkLst>
            <pc:docMk/>
            <pc:sldMk cId="1216895329" sldId="256"/>
            <ac:spMk id="7" creationId="{B7F129D0-17DB-ED9D-670D-FCB85445A3F8}"/>
          </ac:spMkLst>
        </pc:spChg>
      </pc:sldChg>
      <pc:sldChg chg="modSp mod">
        <pc:chgData name="Stacey Adams" userId="890b54541c2921f2" providerId="LiveId" clId="{04E44ED3-356D-4846-9F50-C9BC44C1B6E7}" dt="2022-12-05T10:54:40.161" v="31" actId="27636"/>
        <pc:sldMkLst>
          <pc:docMk/>
          <pc:sldMk cId="2252835272" sldId="263"/>
        </pc:sldMkLst>
        <pc:spChg chg="mod">
          <ac:chgData name="Stacey Adams" userId="890b54541c2921f2" providerId="LiveId" clId="{04E44ED3-356D-4846-9F50-C9BC44C1B6E7}" dt="2022-12-05T10:54:40.161" v="31" actId="27636"/>
          <ac:spMkLst>
            <pc:docMk/>
            <pc:sldMk cId="2252835272" sldId="263"/>
            <ac:spMk id="3" creationId="{3F8857D9-B996-421F-8903-4E6D2BD11046}"/>
          </ac:spMkLst>
        </pc:spChg>
      </pc:sldChg>
      <pc:sldChg chg="modSp mod">
        <pc:chgData name="Stacey Adams" userId="890b54541c2921f2" providerId="LiveId" clId="{04E44ED3-356D-4846-9F50-C9BC44C1B6E7}" dt="2022-12-05T10:54:26.275" v="30" actId="27636"/>
        <pc:sldMkLst>
          <pc:docMk/>
          <pc:sldMk cId="3076665625" sldId="264"/>
        </pc:sldMkLst>
        <pc:spChg chg="mod">
          <ac:chgData name="Stacey Adams" userId="890b54541c2921f2" providerId="LiveId" clId="{04E44ED3-356D-4846-9F50-C9BC44C1B6E7}" dt="2022-12-05T10:54:26.275" v="30" actId="27636"/>
          <ac:spMkLst>
            <pc:docMk/>
            <pc:sldMk cId="3076665625" sldId="264"/>
            <ac:spMk id="3" creationId="{A43D1F6F-8ADD-42D6-83E8-268483ADD27A}"/>
          </ac:spMkLst>
        </pc:spChg>
      </pc:sldChg>
      <pc:sldChg chg="modSp mod">
        <pc:chgData name="Stacey Adams" userId="890b54541c2921f2" providerId="LiveId" clId="{04E44ED3-356D-4846-9F50-C9BC44C1B6E7}" dt="2022-12-05T10:54:47.574" v="32" actId="27636"/>
        <pc:sldMkLst>
          <pc:docMk/>
          <pc:sldMk cId="1700554282" sldId="265"/>
        </pc:sldMkLst>
        <pc:spChg chg="mod">
          <ac:chgData name="Stacey Adams" userId="890b54541c2921f2" providerId="LiveId" clId="{04E44ED3-356D-4846-9F50-C9BC44C1B6E7}" dt="2022-12-05T10:54:47.574" v="32" actId="27636"/>
          <ac:spMkLst>
            <pc:docMk/>
            <pc:sldMk cId="1700554282" sldId="265"/>
            <ac:spMk id="2" creationId="{0F33F5C5-EE92-4886-BC3C-93919827578C}"/>
          </ac:spMkLst>
        </pc:spChg>
      </pc:sldChg>
      <pc:sldChg chg="modSp new mod">
        <pc:chgData name="Stacey Adams" userId="890b54541c2921f2" providerId="LiveId" clId="{04E44ED3-356D-4846-9F50-C9BC44C1B6E7}" dt="2022-12-05T10:52:45.479" v="27" actId="20577"/>
        <pc:sldMkLst>
          <pc:docMk/>
          <pc:sldMk cId="2159848133" sldId="301"/>
        </pc:sldMkLst>
        <pc:spChg chg="mod">
          <ac:chgData name="Stacey Adams" userId="890b54541c2921f2" providerId="LiveId" clId="{04E44ED3-356D-4846-9F50-C9BC44C1B6E7}" dt="2022-12-05T10:52:45.479" v="27" actId="20577"/>
          <ac:spMkLst>
            <pc:docMk/>
            <pc:sldMk cId="2159848133" sldId="301"/>
            <ac:spMk id="2" creationId="{7249E2FC-AE63-B67F-F5FD-A7D4B0CB2AE2}"/>
          </ac:spMkLst>
        </pc:spChg>
      </pc:sldChg>
      <pc:sldChg chg="new del">
        <pc:chgData name="Stacey Adams" userId="890b54541c2921f2" providerId="LiveId" clId="{04E44ED3-356D-4846-9F50-C9BC44C1B6E7}" dt="2022-12-05T10:52:15.059" v="1" actId="680"/>
        <pc:sldMkLst>
          <pc:docMk/>
          <pc:sldMk cId="2802670845" sldId="301"/>
        </pc:sldMkLst>
      </pc:sldChg>
      <pc:sldChg chg="modSp mod modNotesTx">
        <pc:chgData name="Stacey Adams" userId="890b54541c2921f2" providerId="LiveId" clId="{04E44ED3-356D-4846-9F50-C9BC44C1B6E7}" dt="2022-12-05T10:55:35.346" v="34" actId="20577"/>
        <pc:sldMkLst>
          <pc:docMk/>
          <pc:sldMk cId="1286792304" sldId="413"/>
        </pc:sldMkLst>
        <pc:spChg chg="mod">
          <ac:chgData name="Stacey Adams" userId="890b54541c2921f2" providerId="LiveId" clId="{04E44ED3-356D-4846-9F50-C9BC44C1B6E7}" dt="2022-12-05T10:54:20.996" v="29" actId="27636"/>
          <ac:spMkLst>
            <pc:docMk/>
            <pc:sldMk cId="1286792304" sldId="413"/>
            <ac:spMk id="2" creationId="{66802522-E01F-974B-9E77-A4CB2B3D29BA}"/>
          </ac:spMkLst>
        </pc:spChg>
      </pc:sldChg>
      <pc:sldChg chg="modSp mod">
        <pc:chgData name="Stacey Adams" userId="890b54541c2921f2" providerId="LiveId" clId="{04E44ED3-356D-4846-9F50-C9BC44C1B6E7}" dt="2022-12-05T10:54:53.215" v="33" actId="27636"/>
        <pc:sldMkLst>
          <pc:docMk/>
          <pc:sldMk cId="2770978907" sldId="414"/>
        </pc:sldMkLst>
        <pc:spChg chg="mod">
          <ac:chgData name="Stacey Adams" userId="890b54541c2921f2" providerId="LiveId" clId="{04E44ED3-356D-4846-9F50-C9BC44C1B6E7}" dt="2022-12-05T10:54:53.215" v="33" actId="27636"/>
          <ac:spMkLst>
            <pc:docMk/>
            <pc:sldMk cId="2770978907" sldId="414"/>
            <ac:spMk id="2" creationId="{3AD94F01-D25A-4EDE-A558-0C7E91E7A5E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7CD6F-537F-4B47-9DF3-993245D67AD4}"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901077C8-6ACD-4675-BD14-A110F85ECD0C}">
      <dgm:prSet/>
      <dgm:spPr/>
      <dgm:t>
        <a:bodyPr/>
        <a:lstStyle/>
        <a:p>
          <a:r>
            <a:rPr lang="en-US"/>
            <a:t>Hosted on the internet - does not require site dependent hardware</a:t>
          </a:r>
        </a:p>
      </dgm:t>
    </dgm:pt>
    <dgm:pt modelId="{B0B86731-B5AB-4D08-A9C7-41DDAE18F4DF}" type="parTrans" cxnId="{EAD780CD-CDE7-49E2-8001-CBB4BD8FECD0}">
      <dgm:prSet/>
      <dgm:spPr/>
      <dgm:t>
        <a:bodyPr/>
        <a:lstStyle/>
        <a:p>
          <a:endParaRPr lang="en-US"/>
        </a:p>
      </dgm:t>
    </dgm:pt>
    <dgm:pt modelId="{A3BA12D3-C4BD-4679-A572-EB3AA17E2D51}" type="sibTrans" cxnId="{EAD780CD-CDE7-49E2-8001-CBB4BD8FECD0}">
      <dgm:prSet/>
      <dgm:spPr/>
      <dgm:t>
        <a:bodyPr/>
        <a:lstStyle/>
        <a:p>
          <a:endParaRPr lang="en-US"/>
        </a:p>
      </dgm:t>
    </dgm:pt>
    <dgm:pt modelId="{A3D1E646-F2BF-4758-A1F3-B3C8F3932800}">
      <dgm:prSet/>
      <dgm:spPr/>
      <dgm:t>
        <a:bodyPr/>
        <a:lstStyle/>
        <a:p>
          <a:r>
            <a:rPr lang="en-US"/>
            <a:t>Configurations can be easily changed via a web-based configuration portal</a:t>
          </a:r>
        </a:p>
      </dgm:t>
    </dgm:pt>
    <dgm:pt modelId="{511A917E-2C9E-4D21-ADC2-F5ED26628DDC}" type="parTrans" cxnId="{609EB6DB-4F42-4F2A-8C93-780EA963B543}">
      <dgm:prSet/>
      <dgm:spPr/>
      <dgm:t>
        <a:bodyPr/>
        <a:lstStyle/>
        <a:p>
          <a:endParaRPr lang="en-US"/>
        </a:p>
      </dgm:t>
    </dgm:pt>
    <dgm:pt modelId="{62AAB1B0-C3C2-4A33-9B15-C4416EF8C5CB}" type="sibTrans" cxnId="{609EB6DB-4F42-4F2A-8C93-780EA963B543}">
      <dgm:prSet/>
      <dgm:spPr/>
      <dgm:t>
        <a:bodyPr/>
        <a:lstStyle/>
        <a:p>
          <a:endParaRPr lang="en-US"/>
        </a:p>
      </dgm:t>
    </dgm:pt>
    <dgm:pt modelId="{7D5BD47C-1132-4D3D-8509-B86F9317FF2E}">
      <dgm:prSet/>
      <dgm:spPr/>
      <dgm:t>
        <a:bodyPr/>
        <a:lstStyle/>
        <a:p>
          <a:r>
            <a:rPr lang="en-US"/>
            <a:t>Enables remote and hybrid working through soft phones and mobile phone apps</a:t>
          </a:r>
        </a:p>
      </dgm:t>
    </dgm:pt>
    <dgm:pt modelId="{A935E0DA-BABF-41B7-87D3-190CD4E16ECC}" type="parTrans" cxnId="{7B6EC5D7-C249-4EBB-8BB4-9D850BE0F219}">
      <dgm:prSet/>
      <dgm:spPr/>
      <dgm:t>
        <a:bodyPr/>
        <a:lstStyle/>
        <a:p>
          <a:endParaRPr lang="en-US"/>
        </a:p>
      </dgm:t>
    </dgm:pt>
    <dgm:pt modelId="{95591C37-9F68-4BFC-A493-5FC1A994D29F}" type="sibTrans" cxnId="{7B6EC5D7-C249-4EBB-8BB4-9D850BE0F219}">
      <dgm:prSet/>
      <dgm:spPr/>
      <dgm:t>
        <a:bodyPr/>
        <a:lstStyle/>
        <a:p>
          <a:endParaRPr lang="en-US"/>
        </a:p>
      </dgm:t>
    </dgm:pt>
    <dgm:pt modelId="{2CED23A4-9D4C-4B44-92C8-970B792AEA14}">
      <dgm:prSet/>
      <dgm:spPr/>
      <dgm:t>
        <a:bodyPr/>
        <a:lstStyle/>
        <a:p>
          <a:r>
            <a:rPr lang="en-US"/>
            <a:t>Removes single point of failure and enables speedy disaster recovery</a:t>
          </a:r>
        </a:p>
      </dgm:t>
    </dgm:pt>
    <dgm:pt modelId="{A2F942F5-5C16-4DD5-8ED0-29C2DDBEC418}" type="parTrans" cxnId="{9161249E-9869-42D0-817E-2EAE8DBFB540}">
      <dgm:prSet/>
      <dgm:spPr/>
      <dgm:t>
        <a:bodyPr/>
        <a:lstStyle/>
        <a:p>
          <a:endParaRPr lang="en-US"/>
        </a:p>
      </dgm:t>
    </dgm:pt>
    <dgm:pt modelId="{96DB7420-7230-4F50-B316-77E3221FA7B8}" type="sibTrans" cxnId="{9161249E-9869-42D0-817E-2EAE8DBFB540}">
      <dgm:prSet/>
      <dgm:spPr/>
      <dgm:t>
        <a:bodyPr/>
        <a:lstStyle/>
        <a:p>
          <a:endParaRPr lang="en-US"/>
        </a:p>
      </dgm:t>
    </dgm:pt>
    <dgm:pt modelId="{20CA1541-ACF2-49D9-8E0C-40B8297B91DB}">
      <dgm:prSet/>
      <dgm:spPr/>
      <dgm:t>
        <a:bodyPr/>
        <a:lstStyle/>
        <a:p>
          <a:r>
            <a:rPr lang="en-US"/>
            <a:t>Provides live insights into call flows enabling configuration changes to remove bottlenecks</a:t>
          </a:r>
        </a:p>
      </dgm:t>
    </dgm:pt>
    <dgm:pt modelId="{7DE6772A-207B-4519-9D63-B1ADBAA2FE2E}" type="parTrans" cxnId="{B3851B23-517C-4012-962D-400DEBC356F1}">
      <dgm:prSet/>
      <dgm:spPr/>
      <dgm:t>
        <a:bodyPr/>
        <a:lstStyle/>
        <a:p>
          <a:endParaRPr lang="en-US"/>
        </a:p>
      </dgm:t>
    </dgm:pt>
    <dgm:pt modelId="{2BDEEC2D-9817-4BC2-BDEB-FB9C5D8538BE}" type="sibTrans" cxnId="{B3851B23-517C-4012-962D-400DEBC356F1}">
      <dgm:prSet/>
      <dgm:spPr/>
      <dgm:t>
        <a:bodyPr/>
        <a:lstStyle/>
        <a:p>
          <a:endParaRPr lang="en-US"/>
        </a:p>
      </dgm:t>
    </dgm:pt>
    <dgm:pt modelId="{0A23D82B-38E5-421B-9E4D-105F054FF083}">
      <dgm:prSet/>
      <dgm:spPr/>
      <dgm:t>
        <a:bodyPr/>
        <a:lstStyle/>
        <a:p>
          <a:r>
            <a:rPr lang="en-US"/>
            <a:t>No restrictions on the number of incoming calls – no more engaged tone for patients </a:t>
          </a:r>
        </a:p>
      </dgm:t>
    </dgm:pt>
    <dgm:pt modelId="{DB7A486C-4397-427F-8765-B862ED20FC92}" type="parTrans" cxnId="{E4A4CAE3-3F15-49AC-B1AD-9A1B5370AA7E}">
      <dgm:prSet/>
      <dgm:spPr/>
      <dgm:t>
        <a:bodyPr/>
        <a:lstStyle/>
        <a:p>
          <a:endParaRPr lang="en-US"/>
        </a:p>
      </dgm:t>
    </dgm:pt>
    <dgm:pt modelId="{6CEFE90B-43EB-4B13-8F0D-A8777CE4DDEE}" type="sibTrans" cxnId="{E4A4CAE3-3F15-49AC-B1AD-9A1B5370AA7E}">
      <dgm:prSet/>
      <dgm:spPr/>
      <dgm:t>
        <a:bodyPr/>
        <a:lstStyle/>
        <a:p>
          <a:endParaRPr lang="en-US"/>
        </a:p>
      </dgm:t>
    </dgm:pt>
    <dgm:pt modelId="{C79CAED3-BFA1-E549-A34B-4C6E99D8080D}" type="pres">
      <dgm:prSet presAssocID="{D9E7CD6F-537F-4B47-9DF3-993245D67AD4}" presName="diagram" presStyleCnt="0">
        <dgm:presLayoutVars>
          <dgm:dir/>
          <dgm:resizeHandles val="exact"/>
        </dgm:presLayoutVars>
      </dgm:prSet>
      <dgm:spPr/>
    </dgm:pt>
    <dgm:pt modelId="{2C00418B-50D6-1145-8867-56CA8D4249F4}" type="pres">
      <dgm:prSet presAssocID="{901077C8-6ACD-4675-BD14-A110F85ECD0C}" presName="node" presStyleLbl="node1" presStyleIdx="0" presStyleCnt="6">
        <dgm:presLayoutVars>
          <dgm:bulletEnabled val="1"/>
        </dgm:presLayoutVars>
      </dgm:prSet>
      <dgm:spPr/>
    </dgm:pt>
    <dgm:pt modelId="{AFACC49E-C3BF-0C48-98F1-BE4B78205EC1}" type="pres">
      <dgm:prSet presAssocID="{A3BA12D3-C4BD-4679-A572-EB3AA17E2D51}" presName="sibTrans" presStyleCnt="0"/>
      <dgm:spPr/>
    </dgm:pt>
    <dgm:pt modelId="{BF495748-8F79-2642-8092-A8366B62BA77}" type="pres">
      <dgm:prSet presAssocID="{A3D1E646-F2BF-4758-A1F3-B3C8F3932800}" presName="node" presStyleLbl="node1" presStyleIdx="1" presStyleCnt="6">
        <dgm:presLayoutVars>
          <dgm:bulletEnabled val="1"/>
        </dgm:presLayoutVars>
      </dgm:prSet>
      <dgm:spPr/>
    </dgm:pt>
    <dgm:pt modelId="{027EDE0E-7FB9-2E49-8878-E1606FF4102F}" type="pres">
      <dgm:prSet presAssocID="{62AAB1B0-C3C2-4A33-9B15-C4416EF8C5CB}" presName="sibTrans" presStyleCnt="0"/>
      <dgm:spPr/>
    </dgm:pt>
    <dgm:pt modelId="{AAE15A9F-218A-E041-AD45-31AED5A0AC12}" type="pres">
      <dgm:prSet presAssocID="{7D5BD47C-1132-4D3D-8509-B86F9317FF2E}" presName="node" presStyleLbl="node1" presStyleIdx="2" presStyleCnt="6">
        <dgm:presLayoutVars>
          <dgm:bulletEnabled val="1"/>
        </dgm:presLayoutVars>
      </dgm:prSet>
      <dgm:spPr/>
    </dgm:pt>
    <dgm:pt modelId="{A5942634-872F-8847-AF69-A2B0AEF7568A}" type="pres">
      <dgm:prSet presAssocID="{95591C37-9F68-4BFC-A493-5FC1A994D29F}" presName="sibTrans" presStyleCnt="0"/>
      <dgm:spPr/>
    </dgm:pt>
    <dgm:pt modelId="{29C3A950-46A5-FF43-B15D-5C7CE629D7AA}" type="pres">
      <dgm:prSet presAssocID="{2CED23A4-9D4C-4B44-92C8-970B792AEA14}" presName="node" presStyleLbl="node1" presStyleIdx="3" presStyleCnt="6">
        <dgm:presLayoutVars>
          <dgm:bulletEnabled val="1"/>
        </dgm:presLayoutVars>
      </dgm:prSet>
      <dgm:spPr/>
    </dgm:pt>
    <dgm:pt modelId="{E80C2E15-CAA2-0A43-9AF9-54ABFB098463}" type="pres">
      <dgm:prSet presAssocID="{96DB7420-7230-4F50-B316-77E3221FA7B8}" presName="sibTrans" presStyleCnt="0"/>
      <dgm:spPr/>
    </dgm:pt>
    <dgm:pt modelId="{3270F4AC-9842-204A-A052-99189C98B0FF}" type="pres">
      <dgm:prSet presAssocID="{20CA1541-ACF2-49D9-8E0C-40B8297B91DB}" presName="node" presStyleLbl="node1" presStyleIdx="4" presStyleCnt="6">
        <dgm:presLayoutVars>
          <dgm:bulletEnabled val="1"/>
        </dgm:presLayoutVars>
      </dgm:prSet>
      <dgm:spPr/>
    </dgm:pt>
    <dgm:pt modelId="{E715765D-BAD1-6046-A525-F1717EB47036}" type="pres">
      <dgm:prSet presAssocID="{2BDEEC2D-9817-4BC2-BDEB-FB9C5D8538BE}" presName="sibTrans" presStyleCnt="0"/>
      <dgm:spPr/>
    </dgm:pt>
    <dgm:pt modelId="{DFA81F36-1477-5A43-9634-EE3D02790F2E}" type="pres">
      <dgm:prSet presAssocID="{0A23D82B-38E5-421B-9E4D-105F054FF083}" presName="node" presStyleLbl="node1" presStyleIdx="5" presStyleCnt="6">
        <dgm:presLayoutVars>
          <dgm:bulletEnabled val="1"/>
        </dgm:presLayoutVars>
      </dgm:prSet>
      <dgm:spPr/>
    </dgm:pt>
  </dgm:ptLst>
  <dgm:cxnLst>
    <dgm:cxn modelId="{283A3C16-E5A3-4449-A178-238CE83E1CBA}" type="presOf" srcId="{A3D1E646-F2BF-4758-A1F3-B3C8F3932800}" destId="{BF495748-8F79-2642-8092-A8366B62BA77}" srcOrd="0" destOrd="0" presId="urn:microsoft.com/office/officeart/2005/8/layout/default"/>
    <dgm:cxn modelId="{B3851B23-517C-4012-962D-400DEBC356F1}" srcId="{D9E7CD6F-537F-4B47-9DF3-993245D67AD4}" destId="{20CA1541-ACF2-49D9-8E0C-40B8297B91DB}" srcOrd="4" destOrd="0" parTransId="{7DE6772A-207B-4519-9D63-B1ADBAA2FE2E}" sibTransId="{2BDEEC2D-9817-4BC2-BDEB-FB9C5D8538BE}"/>
    <dgm:cxn modelId="{0A036831-4FF4-2245-8C78-606C3674927D}" type="presOf" srcId="{20CA1541-ACF2-49D9-8E0C-40B8297B91DB}" destId="{3270F4AC-9842-204A-A052-99189C98B0FF}" srcOrd="0" destOrd="0" presId="urn:microsoft.com/office/officeart/2005/8/layout/default"/>
    <dgm:cxn modelId="{8D3CD85D-9F98-B047-89C4-B3ED68CAB61B}" type="presOf" srcId="{D9E7CD6F-537F-4B47-9DF3-993245D67AD4}" destId="{C79CAED3-BFA1-E549-A34B-4C6E99D8080D}" srcOrd="0" destOrd="0" presId="urn:microsoft.com/office/officeart/2005/8/layout/default"/>
    <dgm:cxn modelId="{3772E857-E7D0-2044-92F2-E763C789E757}" type="presOf" srcId="{2CED23A4-9D4C-4B44-92C8-970B792AEA14}" destId="{29C3A950-46A5-FF43-B15D-5C7CE629D7AA}" srcOrd="0" destOrd="0" presId="urn:microsoft.com/office/officeart/2005/8/layout/default"/>
    <dgm:cxn modelId="{583D3080-28A0-AC45-9180-8AC462A5DC7F}" type="presOf" srcId="{0A23D82B-38E5-421B-9E4D-105F054FF083}" destId="{DFA81F36-1477-5A43-9634-EE3D02790F2E}" srcOrd="0" destOrd="0" presId="urn:microsoft.com/office/officeart/2005/8/layout/default"/>
    <dgm:cxn modelId="{9161249E-9869-42D0-817E-2EAE8DBFB540}" srcId="{D9E7CD6F-537F-4B47-9DF3-993245D67AD4}" destId="{2CED23A4-9D4C-4B44-92C8-970B792AEA14}" srcOrd="3" destOrd="0" parTransId="{A2F942F5-5C16-4DD5-8ED0-29C2DDBEC418}" sibTransId="{96DB7420-7230-4F50-B316-77E3221FA7B8}"/>
    <dgm:cxn modelId="{8B5234A0-FDDE-B441-9A86-7AB08BFBBB83}" type="presOf" srcId="{901077C8-6ACD-4675-BD14-A110F85ECD0C}" destId="{2C00418B-50D6-1145-8867-56CA8D4249F4}" srcOrd="0" destOrd="0" presId="urn:microsoft.com/office/officeart/2005/8/layout/default"/>
    <dgm:cxn modelId="{1368EDA9-00B2-9744-AC8C-DB224DBB6B07}" type="presOf" srcId="{7D5BD47C-1132-4D3D-8509-B86F9317FF2E}" destId="{AAE15A9F-218A-E041-AD45-31AED5A0AC12}" srcOrd="0" destOrd="0" presId="urn:microsoft.com/office/officeart/2005/8/layout/default"/>
    <dgm:cxn modelId="{EAD780CD-CDE7-49E2-8001-CBB4BD8FECD0}" srcId="{D9E7CD6F-537F-4B47-9DF3-993245D67AD4}" destId="{901077C8-6ACD-4675-BD14-A110F85ECD0C}" srcOrd="0" destOrd="0" parTransId="{B0B86731-B5AB-4D08-A9C7-41DDAE18F4DF}" sibTransId="{A3BA12D3-C4BD-4679-A572-EB3AA17E2D51}"/>
    <dgm:cxn modelId="{7B6EC5D7-C249-4EBB-8BB4-9D850BE0F219}" srcId="{D9E7CD6F-537F-4B47-9DF3-993245D67AD4}" destId="{7D5BD47C-1132-4D3D-8509-B86F9317FF2E}" srcOrd="2" destOrd="0" parTransId="{A935E0DA-BABF-41B7-87D3-190CD4E16ECC}" sibTransId="{95591C37-9F68-4BFC-A493-5FC1A994D29F}"/>
    <dgm:cxn modelId="{609EB6DB-4F42-4F2A-8C93-780EA963B543}" srcId="{D9E7CD6F-537F-4B47-9DF3-993245D67AD4}" destId="{A3D1E646-F2BF-4758-A1F3-B3C8F3932800}" srcOrd="1" destOrd="0" parTransId="{511A917E-2C9E-4D21-ADC2-F5ED26628DDC}" sibTransId="{62AAB1B0-C3C2-4A33-9B15-C4416EF8C5CB}"/>
    <dgm:cxn modelId="{E4A4CAE3-3F15-49AC-B1AD-9A1B5370AA7E}" srcId="{D9E7CD6F-537F-4B47-9DF3-993245D67AD4}" destId="{0A23D82B-38E5-421B-9E4D-105F054FF083}" srcOrd="5" destOrd="0" parTransId="{DB7A486C-4397-427F-8765-B862ED20FC92}" sibTransId="{6CEFE90B-43EB-4B13-8F0D-A8777CE4DDEE}"/>
    <dgm:cxn modelId="{52ED3022-8508-5C49-958E-D57A35C88645}" type="presParOf" srcId="{C79CAED3-BFA1-E549-A34B-4C6E99D8080D}" destId="{2C00418B-50D6-1145-8867-56CA8D4249F4}" srcOrd="0" destOrd="0" presId="urn:microsoft.com/office/officeart/2005/8/layout/default"/>
    <dgm:cxn modelId="{28E9675C-EECD-2740-89BC-B0D50A243ECD}" type="presParOf" srcId="{C79CAED3-BFA1-E549-A34B-4C6E99D8080D}" destId="{AFACC49E-C3BF-0C48-98F1-BE4B78205EC1}" srcOrd="1" destOrd="0" presId="urn:microsoft.com/office/officeart/2005/8/layout/default"/>
    <dgm:cxn modelId="{C022CD0F-B31D-A446-912D-AD8575C61002}" type="presParOf" srcId="{C79CAED3-BFA1-E549-A34B-4C6E99D8080D}" destId="{BF495748-8F79-2642-8092-A8366B62BA77}" srcOrd="2" destOrd="0" presId="urn:microsoft.com/office/officeart/2005/8/layout/default"/>
    <dgm:cxn modelId="{400033D2-5E11-F342-9B0A-62265634B4CB}" type="presParOf" srcId="{C79CAED3-BFA1-E549-A34B-4C6E99D8080D}" destId="{027EDE0E-7FB9-2E49-8878-E1606FF4102F}" srcOrd="3" destOrd="0" presId="urn:microsoft.com/office/officeart/2005/8/layout/default"/>
    <dgm:cxn modelId="{B499A698-B524-1B42-A8DE-90DEB11A3779}" type="presParOf" srcId="{C79CAED3-BFA1-E549-A34B-4C6E99D8080D}" destId="{AAE15A9F-218A-E041-AD45-31AED5A0AC12}" srcOrd="4" destOrd="0" presId="urn:microsoft.com/office/officeart/2005/8/layout/default"/>
    <dgm:cxn modelId="{49912332-89D6-7A46-92E3-5115F1552AC2}" type="presParOf" srcId="{C79CAED3-BFA1-E549-A34B-4C6E99D8080D}" destId="{A5942634-872F-8847-AF69-A2B0AEF7568A}" srcOrd="5" destOrd="0" presId="urn:microsoft.com/office/officeart/2005/8/layout/default"/>
    <dgm:cxn modelId="{B4350165-7A6A-204A-9312-3E304F77A3F5}" type="presParOf" srcId="{C79CAED3-BFA1-E549-A34B-4C6E99D8080D}" destId="{29C3A950-46A5-FF43-B15D-5C7CE629D7AA}" srcOrd="6" destOrd="0" presId="urn:microsoft.com/office/officeart/2005/8/layout/default"/>
    <dgm:cxn modelId="{510BC8D5-BEE4-A445-8E2A-05FE8C0BFB7C}" type="presParOf" srcId="{C79CAED3-BFA1-E549-A34B-4C6E99D8080D}" destId="{E80C2E15-CAA2-0A43-9AF9-54ABFB098463}" srcOrd="7" destOrd="0" presId="urn:microsoft.com/office/officeart/2005/8/layout/default"/>
    <dgm:cxn modelId="{7BB25821-41FA-A046-A894-1777F1B89441}" type="presParOf" srcId="{C79CAED3-BFA1-E549-A34B-4C6E99D8080D}" destId="{3270F4AC-9842-204A-A052-99189C98B0FF}" srcOrd="8" destOrd="0" presId="urn:microsoft.com/office/officeart/2005/8/layout/default"/>
    <dgm:cxn modelId="{7D1D0431-4BF4-B44B-A87B-E09E0E3F96D3}" type="presParOf" srcId="{C79CAED3-BFA1-E549-A34B-4C6E99D8080D}" destId="{E715765D-BAD1-6046-A525-F1717EB47036}" srcOrd="9" destOrd="0" presId="urn:microsoft.com/office/officeart/2005/8/layout/default"/>
    <dgm:cxn modelId="{EDB1D243-AF3C-FE47-95FD-6F44122D5359}" type="presParOf" srcId="{C79CAED3-BFA1-E549-A34B-4C6E99D8080D}" destId="{DFA81F36-1477-5A43-9634-EE3D02790F2E}"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F4EF6F-BE51-44A7-8263-923787C6075B}"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GB"/>
        </a:p>
      </dgm:t>
    </dgm:pt>
    <dgm:pt modelId="{CD0C1A6C-495A-410A-8C92-BC93EA7B4BDC}">
      <dgm:prSet phldrT="[Text]" custT="1"/>
      <dgm:spPr>
        <a:solidFill>
          <a:srgbClr val="002060"/>
        </a:solidFill>
      </dgm:spPr>
      <dgm:t>
        <a:bodyPr/>
        <a:lstStyle/>
        <a:p>
          <a:r>
            <a:rPr lang="en-GB" sz="1400" dirty="0">
              <a:solidFill>
                <a:schemeClr val="bg1"/>
              </a:solidFill>
            </a:rPr>
            <a:t>PCN selected a population with long-term conditions, and wanted to promote self-awareness through resources</a:t>
          </a:r>
        </a:p>
      </dgm:t>
    </dgm:pt>
    <dgm:pt modelId="{1F22CF85-4154-470F-9873-6819372B0372}" type="parTrans" cxnId="{1CD9B4F8-5076-4EE3-966B-D222F9AF7D29}">
      <dgm:prSet/>
      <dgm:spPr/>
      <dgm:t>
        <a:bodyPr/>
        <a:lstStyle/>
        <a:p>
          <a:endParaRPr lang="en-GB" sz="1400"/>
        </a:p>
      </dgm:t>
    </dgm:pt>
    <dgm:pt modelId="{082BAA68-FAC8-46E7-9734-B10EC62BBF0F}" type="sibTrans" cxnId="{1CD9B4F8-5076-4EE3-966B-D222F9AF7D29}">
      <dgm:prSet/>
      <dgm:spPr/>
      <dgm:t>
        <a:bodyPr/>
        <a:lstStyle/>
        <a:p>
          <a:endParaRPr lang="en-GB" sz="1400"/>
        </a:p>
      </dgm:t>
    </dgm:pt>
    <dgm:pt modelId="{6CD42658-386A-43CA-8F53-EB055082FAAC}">
      <dgm:prSet phldrT="[Text]" custT="1"/>
      <dgm:spPr>
        <a:solidFill>
          <a:srgbClr val="002060"/>
        </a:solidFill>
      </dgm:spPr>
      <dgm:t>
        <a:bodyPr/>
        <a:lstStyle/>
        <a:p>
          <a:r>
            <a:rPr lang="en-GB" sz="1400" dirty="0"/>
            <a:t>As part of the programme, they realised that it is hard for patients to navigate – where do you go to find all the information?</a:t>
          </a:r>
        </a:p>
      </dgm:t>
    </dgm:pt>
    <dgm:pt modelId="{8FEE2B01-EDDE-4530-9262-558D0BA56EC3}" type="parTrans" cxnId="{C3E219F7-B8E5-4AD6-B846-24DBCC8A03BC}">
      <dgm:prSet/>
      <dgm:spPr/>
      <dgm:t>
        <a:bodyPr/>
        <a:lstStyle/>
        <a:p>
          <a:endParaRPr lang="en-GB" sz="1400"/>
        </a:p>
      </dgm:t>
    </dgm:pt>
    <dgm:pt modelId="{0B239105-359E-4227-97F2-54B1CE156857}" type="sibTrans" cxnId="{C3E219F7-B8E5-4AD6-B846-24DBCC8A03BC}">
      <dgm:prSet/>
      <dgm:spPr/>
      <dgm:t>
        <a:bodyPr/>
        <a:lstStyle/>
        <a:p>
          <a:endParaRPr lang="en-GB" sz="1400"/>
        </a:p>
      </dgm:t>
    </dgm:pt>
    <dgm:pt modelId="{E280A457-8B03-4D98-86DA-3BE32ED547E5}">
      <dgm:prSet phldrT="[Text]" custT="1"/>
      <dgm:spPr>
        <a:solidFill>
          <a:srgbClr val="002060"/>
        </a:solidFill>
      </dgm:spPr>
      <dgm:t>
        <a:bodyPr/>
        <a:lstStyle/>
        <a:p>
          <a:r>
            <a:rPr lang="en-GB" sz="1400" b="1" dirty="0"/>
            <a:t>Created a Health and Wellbeing site on their website</a:t>
          </a:r>
          <a:r>
            <a:rPr lang="en-GB" sz="1400" dirty="0"/>
            <a:t>. Resources, guides and online webinars (select topics) available for their population</a:t>
          </a:r>
        </a:p>
      </dgm:t>
    </dgm:pt>
    <dgm:pt modelId="{56CECD23-AB54-4878-8D14-78F1781F8FD0}" type="parTrans" cxnId="{F659EE34-69AB-465D-AB65-99B14E34D7BB}">
      <dgm:prSet/>
      <dgm:spPr/>
      <dgm:t>
        <a:bodyPr/>
        <a:lstStyle/>
        <a:p>
          <a:endParaRPr lang="en-GB" sz="1400"/>
        </a:p>
      </dgm:t>
    </dgm:pt>
    <dgm:pt modelId="{B52B840F-2D9B-4A90-8AB0-A6B0F0430172}" type="sibTrans" cxnId="{F659EE34-69AB-465D-AB65-99B14E34D7BB}">
      <dgm:prSet/>
      <dgm:spPr/>
      <dgm:t>
        <a:bodyPr/>
        <a:lstStyle/>
        <a:p>
          <a:endParaRPr lang="en-GB" sz="1400"/>
        </a:p>
      </dgm:t>
    </dgm:pt>
    <dgm:pt modelId="{C3A945C7-52C4-47F6-8B49-6A667E66AAD6}">
      <dgm:prSet custT="1"/>
      <dgm:spPr>
        <a:solidFill>
          <a:srgbClr val="002060"/>
        </a:solidFill>
      </dgm:spPr>
      <dgm:t>
        <a:bodyPr/>
        <a:lstStyle/>
        <a:p>
          <a:r>
            <a:rPr lang="en-GB" sz="1400" dirty="0"/>
            <a:t>Topics include – social prescribing description, activity on referral, advice for carers, mental health directory/resources and local community activities taking place</a:t>
          </a:r>
        </a:p>
      </dgm:t>
    </dgm:pt>
    <dgm:pt modelId="{1588288F-B385-45F4-9B62-0944D60A83CE}" type="parTrans" cxnId="{A07CA3EC-8915-4363-9FBA-2A8D0197D6E7}">
      <dgm:prSet/>
      <dgm:spPr/>
      <dgm:t>
        <a:bodyPr/>
        <a:lstStyle/>
        <a:p>
          <a:endParaRPr lang="en-GB" sz="1400"/>
        </a:p>
      </dgm:t>
    </dgm:pt>
    <dgm:pt modelId="{1D5D364D-2342-4977-A964-775FDA31DB45}" type="sibTrans" cxnId="{A07CA3EC-8915-4363-9FBA-2A8D0197D6E7}">
      <dgm:prSet/>
      <dgm:spPr/>
      <dgm:t>
        <a:bodyPr/>
        <a:lstStyle/>
        <a:p>
          <a:endParaRPr lang="en-GB" sz="1400"/>
        </a:p>
      </dgm:t>
    </dgm:pt>
    <dgm:pt modelId="{0A53BB66-925B-48F4-91E8-3ACB471922B2}" type="pres">
      <dgm:prSet presAssocID="{80F4EF6F-BE51-44A7-8263-923787C6075B}" presName="linear" presStyleCnt="0">
        <dgm:presLayoutVars>
          <dgm:dir/>
          <dgm:animLvl val="lvl"/>
          <dgm:resizeHandles val="exact"/>
        </dgm:presLayoutVars>
      </dgm:prSet>
      <dgm:spPr/>
    </dgm:pt>
    <dgm:pt modelId="{DC9AC436-4440-4C82-8095-5BAC4CD0D23F}" type="pres">
      <dgm:prSet presAssocID="{CD0C1A6C-495A-410A-8C92-BC93EA7B4BDC}" presName="parentLin" presStyleCnt="0"/>
      <dgm:spPr/>
    </dgm:pt>
    <dgm:pt modelId="{039AD550-4A4C-4572-8E57-14BA88A808D9}" type="pres">
      <dgm:prSet presAssocID="{CD0C1A6C-495A-410A-8C92-BC93EA7B4BDC}" presName="parentLeftMargin" presStyleLbl="node1" presStyleIdx="0" presStyleCnt="4"/>
      <dgm:spPr/>
    </dgm:pt>
    <dgm:pt modelId="{4EC07B33-3C9E-4CAC-96D6-D56196401B03}" type="pres">
      <dgm:prSet presAssocID="{CD0C1A6C-495A-410A-8C92-BC93EA7B4BDC}" presName="parentText" presStyleLbl="node1" presStyleIdx="0" presStyleCnt="4" custScaleY="347547">
        <dgm:presLayoutVars>
          <dgm:chMax val="0"/>
          <dgm:bulletEnabled val="1"/>
        </dgm:presLayoutVars>
      </dgm:prSet>
      <dgm:spPr/>
    </dgm:pt>
    <dgm:pt modelId="{4420DCC9-6700-4A50-A613-EF4D377340E7}" type="pres">
      <dgm:prSet presAssocID="{CD0C1A6C-495A-410A-8C92-BC93EA7B4BDC}" presName="negativeSpace" presStyleCnt="0"/>
      <dgm:spPr/>
    </dgm:pt>
    <dgm:pt modelId="{ED337428-7C33-448E-8D9A-D64188F28979}" type="pres">
      <dgm:prSet presAssocID="{CD0C1A6C-495A-410A-8C92-BC93EA7B4BDC}" presName="childText" presStyleLbl="conFgAcc1" presStyleIdx="0" presStyleCnt="4">
        <dgm:presLayoutVars>
          <dgm:bulletEnabled val="1"/>
        </dgm:presLayoutVars>
      </dgm:prSet>
      <dgm:spPr/>
    </dgm:pt>
    <dgm:pt modelId="{2A068B64-CBD3-416B-A3BE-A75DA438404C}" type="pres">
      <dgm:prSet presAssocID="{082BAA68-FAC8-46E7-9734-B10EC62BBF0F}" presName="spaceBetweenRectangles" presStyleCnt="0"/>
      <dgm:spPr/>
    </dgm:pt>
    <dgm:pt modelId="{D0636AEC-6C40-482D-A71E-41601B71A95F}" type="pres">
      <dgm:prSet presAssocID="{6CD42658-386A-43CA-8F53-EB055082FAAC}" presName="parentLin" presStyleCnt="0"/>
      <dgm:spPr/>
    </dgm:pt>
    <dgm:pt modelId="{18C3CE0F-54C6-4AED-963A-804DDE0671AC}" type="pres">
      <dgm:prSet presAssocID="{6CD42658-386A-43CA-8F53-EB055082FAAC}" presName="parentLeftMargin" presStyleLbl="node1" presStyleIdx="0" presStyleCnt="4"/>
      <dgm:spPr/>
    </dgm:pt>
    <dgm:pt modelId="{4DB89B8E-178B-499B-9CED-A6BFD01A74F5}" type="pres">
      <dgm:prSet presAssocID="{6CD42658-386A-43CA-8F53-EB055082FAAC}" presName="parentText" presStyleLbl="node1" presStyleIdx="1" presStyleCnt="4" custScaleY="333740">
        <dgm:presLayoutVars>
          <dgm:chMax val="0"/>
          <dgm:bulletEnabled val="1"/>
        </dgm:presLayoutVars>
      </dgm:prSet>
      <dgm:spPr/>
    </dgm:pt>
    <dgm:pt modelId="{3EB6F13B-C343-4798-A9F6-AA1E9AC68715}" type="pres">
      <dgm:prSet presAssocID="{6CD42658-386A-43CA-8F53-EB055082FAAC}" presName="negativeSpace" presStyleCnt="0"/>
      <dgm:spPr/>
    </dgm:pt>
    <dgm:pt modelId="{CE1C29B9-470D-426D-800C-DBDC634FC349}" type="pres">
      <dgm:prSet presAssocID="{6CD42658-386A-43CA-8F53-EB055082FAAC}" presName="childText" presStyleLbl="conFgAcc1" presStyleIdx="1" presStyleCnt="4">
        <dgm:presLayoutVars>
          <dgm:bulletEnabled val="1"/>
        </dgm:presLayoutVars>
      </dgm:prSet>
      <dgm:spPr/>
    </dgm:pt>
    <dgm:pt modelId="{BEDB46BF-09E1-46AE-A758-619A274394E8}" type="pres">
      <dgm:prSet presAssocID="{0B239105-359E-4227-97F2-54B1CE156857}" presName="spaceBetweenRectangles" presStyleCnt="0"/>
      <dgm:spPr/>
    </dgm:pt>
    <dgm:pt modelId="{BD50A9D4-F658-465C-8C27-7F86D486C6B0}" type="pres">
      <dgm:prSet presAssocID="{E280A457-8B03-4D98-86DA-3BE32ED547E5}" presName="parentLin" presStyleCnt="0"/>
      <dgm:spPr/>
    </dgm:pt>
    <dgm:pt modelId="{B58BD9FD-3A54-4618-9835-C28347FF1EFC}" type="pres">
      <dgm:prSet presAssocID="{E280A457-8B03-4D98-86DA-3BE32ED547E5}" presName="parentLeftMargin" presStyleLbl="node1" presStyleIdx="1" presStyleCnt="4"/>
      <dgm:spPr/>
    </dgm:pt>
    <dgm:pt modelId="{EA4C264F-D21A-4ABC-BF0E-AD2F7A223F86}" type="pres">
      <dgm:prSet presAssocID="{E280A457-8B03-4D98-86DA-3BE32ED547E5}" presName="parentText" presStyleLbl="node1" presStyleIdx="2" presStyleCnt="4" custScaleY="340319">
        <dgm:presLayoutVars>
          <dgm:chMax val="0"/>
          <dgm:bulletEnabled val="1"/>
        </dgm:presLayoutVars>
      </dgm:prSet>
      <dgm:spPr/>
    </dgm:pt>
    <dgm:pt modelId="{B4D46911-33F6-46C0-BBDC-E27000C2EAAD}" type="pres">
      <dgm:prSet presAssocID="{E280A457-8B03-4D98-86DA-3BE32ED547E5}" presName="negativeSpace" presStyleCnt="0"/>
      <dgm:spPr/>
    </dgm:pt>
    <dgm:pt modelId="{965BEF06-DEF4-4359-AB2F-CFBABFC75E39}" type="pres">
      <dgm:prSet presAssocID="{E280A457-8B03-4D98-86DA-3BE32ED547E5}" presName="childText" presStyleLbl="conFgAcc1" presStyleIdx="2" presStyleCnt="4">
        <dgm:presLayoutVars>
          <dgm:bulletEnabled val="1"/>
        </dgm:presLayoutVars>
      </dgm:prSet>
      <dgm:spPr/>
    </dgm:pt>
    <dgm:pt modelId="{3C3A7CF6-8CF7-421E-B4AC-C12F2FE9DBC1}" type="pres">
      <dgm:prSet presAssocID="{B52B840F-2D9B-4A90-8AB0-A6B0F0430172}" presName="spaceBetweenRectangles" presStyleCnt="0"/>
      <dgm:spPr/>
    </dgm:pt>
    <dgm:pt modelId="{036C8CDD-4137-4A50-8AA4-07A6218AC0FC}" type="pres">
      <dgm:prSet presAssocID="{C3A945C7-52C4-47F6-8B49-6A667E66AAD6}" presName="parentLin" presStyleCnt="0"/>
      <dgm:spPr/>
    </dgm:pt>
    <dgm:pt modelId="{C0A53EBE-9E09-4BAF-86B7-87BEB8DAD43E}" type="pres">
      <dgm:prSet presAssocID="{C3A945C7-52C4-47F6-8B49-6A667E66AAD6}" presName="parentLeftMargin" presStyleLbl="node1" presStyleIdx="2" presStyleCnt="4"/>
      <dgm:spPr/>
    </dgm:pt>
    <dgm:pt modelId="{28C17DB6-7120-4E98-B3D3-E53BA1BCB1BE}" type="pres">
      <dgm:prSet presAssocID="{C3A945C7-52C4-47F6-8B49-6A667E66AAD6}" presName="parentText" presStyleLbl="node1" presStyleIdx="3" presStyleCnt="4" custScaleY="397329">
        <dgm:presLayoutVars>
          <dgm:chMax val="0"/>
          <dgm:bulletEnabled val="1"/>
        </dgm:presLayoutVars>
      </dgm:prSet>
      <dgm:spPr/>
    </dgm:pt>
    <dgm:pt modelId="{DD427712-022A-4701-BD8C-0E5EBA530E34}" type="pres">
      <dgm:prSet presAssocID="{C3A945C7-52C4-47F6-8B49-6A667E66AAD6}" presName="negativeSpace" presStyleCnt="0"/>
      <dgm:spPr/>
    </dgm:pt>
    <dgm:pt modelId="{3EA3AA45-8A4D-4C79-A183-1351E73E6ABC}" type="pres">
      <dgm:prSet presAssocID="{C3A945C7-52C4-47F6-8B49-6A667E66AAD6}" presName="childText" presStyleLbl="conFgAcc1" presStyleIdx="3" presStyleCnt="4">
        <dgm:presLayoutVars>
          <dgm:bulletEnabled val="1"/>
        </dgm:presLayoutVars>
      </dgm:prSet>
      <dgm:spPr/>
    </dgm:pt>
  </dgm:ptLst>
  <dgm:cxnLst>
    <dgm:cxn modelId="{F659EE34-69AB-465D-AB65-99B14E34D7BB}" srcId="{80F4EF6F-BE51-44A7-8263-923787C6075B}" destId="{E280A457-8B03-4D98-86DA-3BE32ED547E5}" srcOrd="2" destOrd="0" parTransId="{56CECD23-AB54-4878-8D14-78F1781F8FD0}" sibTransId="{B52B840F-2D9B-4A90-8AB0-A6B0F0430172}"/>
    <dgm:cxn modelId="{394D4E35-D2C4-4379-ABAD-E259599D905C}" type="presOf" srcId="{CD0C1A6C-495A-410A-8C92-BC93EA7B4BDC}" destId="{039AD550-4A4C-4572-8E57-14BA88A808D9}" srcOrd="0" destOrd="0" presId="urn:microsoft.com/office/officeart/2005/8/layout/list1"/>
    <dgm:cxn modelId="{2416033E-EAF6-455C-9EA0-4A5596BFD906}" type="presOf" srcId="{E280A457-8B03-4D98-86DA-3BE32ED547E5}" destId="{EA4C264F-D21A-4ABC-BF0E-AD2F7A223F86}" srcOrd="1" destOrd="0" presId="urn:microsoft.com/office/officeart/2005/8/layout/list1"/>
    <dgm:cxn modelId="{920AEB47-DE7A-4CCB-B5C3-9E1FF176DC58}" type="presOf" srcId="{6CD42658-386A-43CA-8F53-EB055082FAAC}" destId="{18C3CE0F-54C6-4AED-963A-804DDE0671AC}" srcOrd="0" destOrd="0" presId="urn:microsoft.com/office/officeart/2005/8/layout/list1"/>
    <dgm:cxn modelId="{0B766B4C-752B-4384-964F-A9D3EA28BB94}" type="presOf" srcId="{E280A457-8B03-4D98-86DA-3BE32ED547E5}" destId="{B58BD9FD-3A54-4618-9835-C28347FF1EFC}" srcOrd="0" destOrd="0" presId="urn:microsoft.com/office/officeart/2005/8/layout/list1"/>
    <dgm:cxn modelId="{7909419A-3483-424B-9BDF-EB4AEF2D5096}" type="presOf" srcId="{6CD42658-386A-43CA-8F53-EB055082FAAC}" destId="{4DB89B8E-178B-499B-9CED-A6BFD01A74F5}" srcOrd="1" destOrd="0" presId="urn:microsoft.com/office/officeart/2005/8/layout/list1"/>
    <dgm:cxn modelId="{EED90CAE-97F9-438F-9C60-4A2C6AC6C9E4}" type="presOf" srcId="{C3A945C7-52C4-47F6-8B49-6A667E66AAD6}" destId="{28C17DB6-7120-4E98-B3D3-E53BA1BCB1BE}" srcOrd="1" destOrd="0" presId="urn:microsoft.com/office/officeart/2005/8/layout/list1"/>
    <dgm:cxn modelId="{F6111CBA-70FF-407E-ABA4-75C9C12B34E4}" type="presOf" srcId="{C3A945C7-52C4-47F6-8B49-6A667E66AAD6}" destId="{C0A53EBE-9E09-4BAF-86B7-87BEB8DAD43E}" srcOrd="0" destOrd="0" presId="urn:microsoft.com/office/officeart/2005/8/layout/list1"/>
    <dgm:cxn modelId="{6537E5D8-5241-4D75-A1F3-EF6EE7D4D91A}" type="presOf" srcId="{80F4EF6F-BE51-44A7-8263-923787C6075B}" destId="{0A53BB66-925B-48F4-91E8-3ACB471922B2}" srcOrd="0" destOrd="0" presId="urn:microsoft.com/office/officeart/2005/8/layout/list1"/>
    <dgm:cxn modelId="{A07CA3EC-8915-4363-9FBA-2A8D0197D6E7}" srcId="{80F4EF6F-BE51-44A7-8263-923787C6075B}" destId="{C3A945C7-52C4-47F6-8B49-6A667E66AAD6}" srcOrd="3" destOrd="0" parTransId="{1588288F-B385-45F4-9B62-0944D60A83CE}" sibTransId="{1D5D364D-2342-4977-A964-775FDA31DB45}"/>
    <dgm:cxn modelId="{8F2214F2-53D5-4B20-86B9-D332EF0C5BA4}" type="presOf" srcId="{CD0C1A6C-495A-410A-8C92-BC93EA7B4BDC}" destId="{4EC07B33-3C9E-4CAC-96D6-D56196401B03}" srcOrd="1" destOrd="0" presId="urn:microsoft.com/office/officeart/2005/8/layout/list1"/>
    <dgm:cxn modelId="{C3E219F7-B8E5-4AD6-B846-24DBCC8A03BC}" srcId="{80F4EF6F-BE51-44A7-8263-923787C6075B}" destId="{6CD42658-386A-43CA-8F53-EB055082FAAC}" srcOrd="1" destOrd="0" parTransId="{8FEE2B01-EDDE-4530-9262-558D0BA56EC3}" sibTransId="{0B239105-359E-4227-97F2-54B1CE156857}"/>
    <dgm:cxn modelId="{1CD9B4F8-5076-4EE3-966B-D222F9AF7D29}" srcId="{80F4EF6F-BE51-44A7-8263-923787C6075B}" destId="{CD0C1A6C-495A-410A-8C92-BC93EA7B4BDC}" srcOrd="0" destOrd="0" parTransId="{1F22CF85-4154-470F-9873-6819372B0372}" sibTransId="{082BAA68-FAC8-46E7-9734-B10EC62BBF0F}"/>
    <dgm:cxn modelId="{8A13AF9A-F0E4-426E-A606-4A4E82563748}" type="presParOf" srcId="{0A53BB66-925B-48F4-91E8-3ACB471922B2}" destId="{DC9AC436-4440-4C82-8095-5BAC4CD0D23F}" srcOrd="0" destOrd="0" presId="urn:microsoft.com/office/officeart/2005/8/layout/list1"/>
    <dgm:cxn modelId="{729ECE8C-376C-46A2-A99E-2E31FE41ECA2}" type="presParOf" srcId="{DC9AC436-4440-4C82-8095-5BAC4CD0D23F}" destId="{039AD550-4A4C-4572-8E57-14BA88A808D9}" srcOrd="0" destOrd="0" presId="urn:microsoft.com/office/officeart/2005/8/layout/list1"/>
    <dgm:cxn modelId="{E01324DF-1421-415F-94D8-6D6A219E128E}" type="presParOf" srcId="{DC9AC436-4440-4C82-8095-5BAC4CD0D23F}" destId="{4EC07B33-3C9E-4CAC-96D6-D56196401B03}" srcOrd="1" destOrd="0" presId="urn:microsoft.com/office/officeart/2005/8/layout/list1"/>
    <dgm:cxn modelId="{1FBD12F9-8069-4A2B-9335-DBE6683CFE39}" type="presParOf" srcId="{0A53BB66-925B-48F4-91E8-3ACB471922B2}" destId="{4420DCC9-6700-4A50-A613-EF4D377340E7}" srcOrd="1" destOrd="0" presId="urn:microsoft.com/office/officeart/2005/8/layout/list1"/>
    <dgm:cxn modelId="{A32DEE0B-45C5-47EB-891F-5D50E4C3D633}" type="presParOf" srcId="{0A53BB66-925B-48F4-91E8-3ACB471922B2}" destId="{ED337428-7C33-448E-8D9A-D64188F28979}" srcOrd="2" destOrd="0" presId="urn:microsoft.com/office/officeart/2005/8/layout/list1"/>
    <dgm:cxn modelId="{B1D66A52-58FD-49CE-BFA7-C225FB7D6E8E}" type="presParOf" srcId="{0A53BB66-925B-48F4-91E8-3ACB471922B2}" destId="{2A068B64-CBD3-416B-A3BE-A75DA438404C}" srcOrd="3" destOrd="0" presId="urn:microsoft.com/office/officeart/2005/8/layout/list1"/>
    <dgm:cxn modelId="{655BA4EA-15A7-462D-8714-66079214E01E}" type="presParOf" srcId="{0A53BB66-925B-48F4-91E8-3ACB471922B2}" destId="{D0636AEC-6C40-482D-A71E-41601B71A95F}" srcOrd="4" destOrd="0" presId="urn:microsoft.com/office/officeart/2005/8/layout/list1"/>
    <dgm:cxn modelId="{5DAA3A66-4979-426F-B4D3-CE1EDCDE8705}" type="presParOf" srcId="{D0636AEC-6C40-482D-A71E-41601B71A95F}" destId="{18C3CE0F-54C6-4AED-963A-804DDE0671AC}" srcOrd="0" destOrd="0" presId="urn:microsoft.com/office/officeart/2005/8/layout/list1"/>
    <dgm:cxn modelId="{24467207-EBBD-44BD-950C-7223D56EE990}" type="presParOf" srcId="{D0636AEC-6C40-482D-A71E-41601B71A95F}" destId="{4DB89B8E-178B-499B-9CED-A6BFD01A74F5}" srcOrd="1" destOrd="0" presId="urn:microsoft.com/office/officeart/2005/8/layout/list1"/>
    <dgm:cxn modelId="{ED6FA7F4-3651-4D11-8CDA-76389E60716C}" type="presParOf" srcId="{0A53BB66-925B-48F4-91E8-3ACB471922B2}" destId="{3EB6F13B-C343-4798-A9F6-AA1E9AC68715}" srcOrd="5" destOrd="0" presId="urn:microsoft.com/office/officeart/2005/8/layout/list1"/>
    <dgm:cxn modelId="{037B0802-E853-4A6C-9F99-94EE01F8BA18}" type="presParOf" srcId="{0A53BB66-925B-48F4-91E8-3ACB471922B2}" destId="{CE1C29B9-470D-426D-800C-DBDC634FC349}" srcOrd="6" destOrd="0" presId="urn:microsoft.com/office/officeart/2005/8/layout/list1"/>
    <dgm:cxn modelId="{F71C4DD3-8521-449E-9162-3B7FFD939C5C}" type="presParOf" srcId="{0A53BB66-925B-48F4-91E8-3ACB471922B2}" destId="{BEDB46BF-09E1-46AE-A758-619A274394E8}" srcOrd="7" destOrd="0" presId="urn:microsoft.com/office/officeart/2005/8/layout/list1"/>
    <dgm:cxn modelId="{36FA21FC-0023-4727-8256-DBA8A58D4A2F}" type="presParOf" srcId="{0A53BB66-925B-48F4-91E8-3ACB471922B2}" destId="{BD50A9D4-F658-465C-8C27-7F86D486C6B0}" srcOrd="8" destOrd="0" presId="urn:microsoft.com/office/officeart/2005/8/layout/list1"/>
    <dgm:cxn modelId="{27866581-7461-4B9F-8163-E8002FC71D5D}" type="presParOf" srcId="{BD50A9D4-F658-465C-8C27-7F86D486C6B0}" destId="{B58BD9FD-3A54-4618-9835-C28347FF1EFC}" srcOrd="0" destOrd="0" presId="urn:microsoft.com/office/officeart/2005/8/layout/list1"/>
    <dgm:cxn modelId="{5CB6298B-4E26-47B8-92BF-33E62686CB30}" type="presParOf" srcId="{BD50A9D4-F658-465C-8C27-7F86D486C6B0}" destId="{EA4C264F-D21A-4ABC-BF0E-AD2F7A223F86}" srcOrd="1" destOrd="0" presId="urn:microsoft.com/office/officeart/2005/8/layout/list1"/>
    <dgm:cxn modelId="{5A040100-3F99-4946-B0E5-8AB620722C5B}" type="presParOf" srcId="{0A53BB66-925B-48F4-91E8-3ACB471922B2}" destId="{B4D46911-33F6-46C0-BBDC-E27000C2EAAD}" srcOrd="9" destOrd="0" presId="urn:microsoft.com/office/officeart/2005/8/layout/list1"/>
    <dgm:cxn modelId="{2C555DB4-7131-44D0-9EF5-06D7581601EC}" type="presParOf" srcId="{0A53BB66-925B-48F4-91E8-3ACB471922B2}" destId="{965BEF06-DEF4-4359-AB2F-CFBABFC75E39}" srcOrd="10" destOrd="0" presId="urn:microsoft.com/office/officeart/2005/8/layout/list1"/>
    <dgm:cxn modelId="{E7D5B064-CA84-49D4-B5B7-53F68C50D143}" type="presParOf" srcId="{0A53BB66-925B-48F4-91E8-3ACB471922B2}" destId="{3C3A7CF6-8CF7-421E-B4AC-C12F2FE9DBC1}" srcOrd="11" destOrd="0" presId="urn:microsoft.com/office/officeart/2005/8/layout/list1"/>
    <dgm:cxn modelId="{54410253-EDF8-4308-AFD5-26FF3199F933}" type="presParOf" srcId="{0A53BB66-925B-48F4-91E8-3ACB471922B2}" destId="{036C8CDD-4137-4A50-8AA4-07A6218AC0FC}" srcOrd="12" destOrd="0" presId="urn:microsoft.com/office/officeart/2005/8/layout/list1"/>
    <dgm:cxn modelId="{7DBD83EB-7FA4-4E54-B8E5-C80C0A7A28DA}" type="presParOf" srcId="{036C8CDD-4137-4A50-8AA4-07A6218AC0FC}" destId="{C0A53EBE-9E09-4BAF-86B7-87BEB8DAD43E}" srcOrd="0" destOrd="0" presId="urn:microsoft.com/office/officeart/2005/8/layout/list1"/>
    <dgm:cxn modelId="{994BBFC6-9EC6-492A-9B18-2B151424E643}" type="presParOf" srcId="{036C8CDD-4137-4A50-8AA4-07A6218AC0FC}" destId="{28C17DB6-7120-4E98-B3D3-E53BA1BCB1BE}" srcOrd="1" destOrd="0" presId="urn:microsoft.com/office/officeart/2005/8/layout/list1"/>
    <dgm:cxn modelId="{49160489-A0E6-4CA6-9785-F104989F480A}" type="presParOf" srcId="{0A53BB66-925B-48F4-91E8-3ACB471922B2}" destId="{DD427712-022A-4701-BD8C-0E5EBA530E34}" srcOrd="13" destOrd="0" presId="urn:microsoft.com/office/officeart/2005/8/layout/list1"/>
    <dgm:cxn modelId="{6D127823-C809-4A4E-87BE-B24731818E8F}" type="presParOf" srcId="{0A53BB66-925B-48F4-91E8-3ACB471922B2}" destId="{3EA3AA45-8A4D-4C79-A183-1351E73E6AB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367616-A8FE-44C5-A02E-D3D9CE066AD6}" type="doc">
      <dgm:prSet loTypeId="urn:microsoft.com/office/officeart/2005/8/layout/process1" loCatId="process" qsTypeId="urn:microsoft.com/office/officeart/2005/8/quickstyle/simple1" qsCatId="simple" csTypeId="urn:microsoft.com/office/officeart/2005/8/colors/accent1_2" csCatId="accent1" phldr="1"/>
      <dgm:spPr/>
    </dgm:pt>
    <dgm:pt modelId="{B20D3678-A8B5-48F7-AB7F-350539DBA26F}">
      <dgm:prSet phldrT="[Text]"/>
      <dgm:spPr>
        <a:solidFill>
          <a:srgbClr val="002060"/>
        </a:solidFill>
      </dgm:spPr>
      <dgm:t>
        <a:bodyPr/>
        <a:lstStyle/>
        <a:p>
          <a:pPr algn="l"/>
          <a:r>
            <a:rPr lang="en-GB" dirty="0"/>
            <a:t>PCN chose a cohort of </a:t>
          </a:r>
          <a:r>
            <a:rPr lang="en-US" dirty="0"/>
            <a:t>low complexity within the </a:t>
          </a:r>
          <a:r>
            <a:rPr lang="en-US" b="1" dirty="0"/>
            <a:t>pre-diabetes range </a:t>
          </a:r>
          <a:r>
            <a:rPr lang="en-US" dirty="0"/>
            <a:t>(no diagnosis of diabetes) and are </a:t>
          </a:r>
          <a:r>
            <a:rPr lang="en-US" b="1" dirty="0"/>
            <a:t>living within the deprived areas</a:t>
          </a:r>
          <a:r>
            <a:rPr lang="en-US" dirty="0"/>
            <a:t>, and need support for overall health and wellbeing.</a:t>
          </a:r>
          <a:endParaRPr lang="en-GB" dirty="0"/>
        </a:p>
        <a:p>
          <a:pPr algn="just"/>
          <a:endParaRPr lang="en-GB" dirty="0"/>
        </a:p>
      </dgm:t>
    </dgm:pt>
    <dgm:pt modelId="{41B2F936-7EE5-422C-9367-0F1EB4CA3276}" type="parTrans" cxnId="{835359BE-B197-4E9C-BC8C-815F545118A6}">
      <dgm:prSet/>
      <dgm:spPr/>
      <dgm:t>
        <a:bodyPr/>
        <a:lstStyle/>
        <a:p>
          <a:endParaRPr lang="en-GB"/>
        </a:p>
      </dgm:t>
    </dgm:pt>
    <dgm:pt modelId="{5B0B7D50-3B92-4D22-B6DC-321BBEFCE6A5}" type="sibTrans" cxnId="{835359BE-B197-4E9C-BC8C-815F545118A6}">
      <dgm:prSet/>
      <dgm:spPr/>
      <dgm:t>
        <a:bodyPr/>
        <a:lstStyle/>
        <a:p>
          <a:endParaRPr lang="en-GB"/>
        </a:p>
      </dgm:t>
    </dgm:pt>
    <dgm:pt modelId="{58B85B44-5744-46A0-830F-D50CBFB6EF31}">
      <dgm:prSet phldrT="[Text]"/>
      <dgm:spPr>
        <a:solidFill>
          <a:srgbClr val="002060"/>
        </a:solidFill>
      </dgm:spPr>
      <dgm:t>
        <a:bodyPr/>
        <a:lstStyle/>
        <a:p>
          <a:pPr algn="l"/>
          <a:r>
            <a:rPr lang="en-GB" dirty="0"/>
            <a:t>95% of the population from a BAME background, language barriers and multigenerational households with carer burden</a:t>
          </a:r>
        </a:p>
      </dgm:t>
    </dgm:pt>
    <dgm:pt modelId="{89810EFE-CC94-4A03-B397-CC95D74592D1}" type="parTrans" cxnId="{58809AC7-05BE-4BE0-99AD-CEF3CB722F85}">
      <dgm:prSet/>
      <dgm:spPr/>
      <dgm:t>
        <a:bodyPr/>
        <a:lstStyle/>
        <a:p>
          <a:endParaRPr lang="en-GB"/>
        </a:p>
      </dgm:t>
    </dgm:pt>
    <dgm:pt modelId="{50518C05-5722-42DD-9E06-93D601A09E16}" type="sibTrans" cxnId="{58809AC7-05BE-4BE0-99AD-CEF3CB722F85}">
      <dgm:prSet/>
      <dgm:spPr/>
      <dgm:t>
        <a:bodyPr/>
        <a:lstStyle/>
        <a:p>
          <a:endParaRPr lang="en-GB"/>
        </a:p>
      </dgm:t>
    </dgm:pt>
    <dgm:pt modelId="{B00C468C-EAD0-41A4-9628-CC0F703CD067}">
      <dgm:prSet phldrT="[Text]"/>
      <dgm:spPr>
        <a:solidFill>
          <a:srgbClr val="002060"/>
        </a:solidFill>
      </dgm:spPr>
      <dgm:t>
        <a:bodyPr/>
        <a:lstStyle/>
        <a:p>
          <a:pPr algn="l"/>
          <a:r>
            <a:rPr lang="en-GB" dirty="0"/>
            <a:t>Deliver tailored messaging for diet (foods likely to be eaten in the cohort) and exercise that can overcome language barrier. Worked with app to provide pictorial messaging and working on translator features in app</a:t>
          </a:r>
        </a:p>
      </dgm:t>
    </dgm:pt>
    <dgm:pt modelId="{C4D694EC-3F74-42DC-BA62-5C818C8FEDB1}" type="parTrans" cxnId="{F99AFE34-7AF4-4A8F-8FDF-E1462C34CC98}">
      <dgm:prSet/>
      <dgm:spPr/>
      <dgm:t>
        <a:bodyPr/>
        <a:lstStyle/>
        <a:p>
          <a:endParaRPr lang="en-GB"/>
        </a:p>
      </dgm:t>
    </dgm:pt>
    <dgm:pt modelId="{9F5547E1-D1CF-42E7-9132-230B16482C05}" type="sibTrans" cxnId="{F99AFE34-7AF4-4A8F-8FDF-E1462C34CC98}">
      <dgm:prSet/>
      <dgm:spPr/>
      <dgm:t>
        <a:bodyPr/>
        <a:lstStyle/>
        <a:p>
          <a:endParaRPr lang="en-GB"/>
        </a:p>
      </dgm:t>
    </dgm:pt>
    <dgm:pt modelId="{F115EC89-D4F1-42C7-9D0F-0D688970FBAD}" type="pres">
      <dgm:prSet presAssocID="{A3367616-A8FE-44C5-A02E-D3D9CE066AD6}" presName="Name0" presStyleCnt="0">
        <dgm:presLayoutVars>
          <dgm:dir/>
          <dgm:resizeHandles val="exact"/>
        </dgm:presLayoutVars>
      </dgm:prSet>
      <dgm:spPr/>
    </dgm:pt>
    <dgm:pt modelId="{274609A7-621F-4736-AA40-746055DCD052}" type="pres">
      <dgm:prSet presAssocID="{B20D3678-A8B5-48F7-AB7F-350539DBA26F}" presName="node" presStyleLbl="node1" presStyleIdx="0" presStyleCnt="3">
        <dgm:presLayoutVars>
          <dgm:bulletEnabled val="1"/>
        </dgm:presLayoutVars>
      </dgm:prSet>
      <dgm:spPr/>
    </dgm:pt>
    <dgm:pt modelId="{6F409DF6-5ECD-4AFE-81B0-360778476335}" type="pres">
      <dgm:prSet presAssocID="{5B0B7D50-3B92-4D22-B6DC-321BBEFCE6A5}" presName="sibTrans" presStyleLbl="sibTrans2D1" presStyleIdx="0" presStyleCnt="2"/>
      <dgm:spPr/>
    </dgm:pt>
    <dgm:pt modelId="{64CBEA2F-C1BE-4023-AE1A-F60BF0D1E68E}" type="pres">
      <dgm:prSet presAssocID="{5B0B7D50-3B92-4D22-B6DC-321BBEFCE6A5}" presName="connectorText" presStyleLbl="sibTrans2D1" presStyleIdx="0" presStyleCnt="2"/>
      <dgm:spPr/>
    </dgm:pt>
    <dgm:pt modelId="{3DB98742-4FB1-46A1-8EB1-ABEDB14E0E56}" type="pres">
      <dgm:prSet presAssocID="{58B85B44-5744-46A0-830F-D50CBFB6EF31}" presName="node" presStyleLbl="node1" presStyleIdx="1" presStyleCnt="3">
        <dgm:presLayoutVars>
          <dgm:bulletEnabled val="1"/>
        </dgm:presLayoutVars>
      </dgm:prSet>
      <dgm:spPr/>
    </dgm:pt>
    <dgm:pt modelId="{C4E2A1C7-11E5-475E-AA74-330E9467ADF7}" type="pres">
      <dgm:prSet presAssocID="{50518C05-5722-42DD-9E06-93D601A09E16}" presName="sibTrans" presStyleLbl="sibTrans2D1" presStyleIdx="1" presStyleCnt="2"/>
      <dgm:spPr/>
    </dgm:pt>
    <dgm:pt modelId="{49462735-6047-419C-A4A3-4BC0B1960C8A}" type="pres">
      <dgm:prSet presAssocID="{50518C05-5722-42DD-9E06-93D601A09E16}" presName="connectorText" presStyleLbl="sibTrans2D1" presStyleIdx="1" presStyleCnt="2"/>
      <dgm:spPr/>
    </dgm:pt>
    <dgm:pt modelId="{1CCC4A15-20F2-4DF4-8F65-4E1D199EFBA3}" type="pres">
      <dgm:prSet presAssocID="{B00C468C-EAD0-41A4-9628-CC0F703CD067}" presName="node" presStyleLbl="node1" presStyleIdx="2" presStyleCnt="3">
        <dgm:presLayoutVars>
          <dgm:bulletEnabled val="1"/>
        </dgm:presLayoutVars>
      </dgm:prSet>
      <dgm:spPr/>
    </dgm:pt>
  </dgm:ptLst>
  <dgm:cxnLst>
    <dgm:cxn modelId="{A6390213-2016-4238-BCDE-785D46650D28}" type="presOf" srcId="{B20D3678-A8B5-48F7-AB7F-350539DBA26F}" destId="{274609A7-621F-4736-AA40-746055DCD052}" srcOrd="0" destOrd="0" presId="urn:microsoft.com/office/officeart/2005/8/layout/process1"/>
    <dgm:cxn modelId="{3B4AEC30-C109-466A-9484-FF420BBCCF75}" type="presOf" srcId="{58B85B44-5744-46A0-830F-D50CBFB6EF31}" destId="{3DB98742-4FB1-46A1-8EB1-ABEDB14E0E56}" srcOrd="0" destOrd="0" presId="urn:microsoft.com/office/officeart/2005/8/layout/process1"/>
    <dgm:cxn modelId="{08D35131-BC7F-4EFF-AD11-D32E08E58470}" type="presOf" srcId="{B00C468C-EAD0-41A4-9628-CC0F703CD067}" destId="{1CCC4A15-20F2-4DF4-8F65-4E1D199EFBA3}" srcOrd="0" destOrd="0" presId="urn:microsoft.com/office/officeart/2005/8/layout/process1"/>
    <dgm:cxn modelId="{F99AFE34-7AF4-4A8F-8FDF-E1462C34CC98}" srcId="{A3367616-A8FE-44C5-A02E-D3D9CE066AD6}" destId="{B00C468C-EAD0-41A4-9628-CC0F703CD067}" srcOrd="2" destOrd="0" parTransId="{C4D694EC-3F74-42DC-BA62-5C818C8FEDB1}" sibTransId="{9F5547E1-D1CF-42E7-9132-230B16482C05}"/>
    <dgm:cxn modelId="{EAF86E40-574F-4951-A11E-3205078596CA}" type="presOf" srcId="{50518C05-5722-42DD-9E06-93D601A09E16}" destId="{C4E2A1C7-11E5-475E-AA74-330E9467ADF7}" srcOrd="0" destOrd="0" presId="urn:microsoft.com/office/officeart/2005/8/layout/process1"/>
    <dgm:cxn modelId="{84370858-69E9-49FC-B54C-DA7209BD55DA}" type="presOf" srcId="{50518C05-5722-42DD-9E06-93D601A09E16}" destId="{49462735-6047-419C-A4A3-4BC0B1960C8A}" srcOrd="1" destOrd="0" presId="urn:microsoft.com/office/officeart/2005/8/layout/process1"/>
    <dgm:cxn modelId="{835359BE-B197-4E9C-BC8C-815F545118A6}" srcId="{A3367616-A8FE-44C5-A02E-D3D9CE066AD6}" destId="{B20D3678-A8B5-48F7-AB7F-350539DBA26F}" srcOrd="0" destOrd="0" parTransId="{41B2F936-7EE5-422C-9367-0F1EB4CA3276}" sibTransId="{5B0B7D50-3B92-4D22-B6DC-321BBEFCE6A5}"/>
    <dgm:cxn modelId="{58809AC7-05BE-4BE0-99AD-CEF3CB722F85}" srcId="{A3367616-A8FE-44C5-A02E-D3D9CE066AD6}" destId="{58B85B44-5744-46A0-830F-D50CBFB6EF31}" srcOrd="1" destOrd="0" parTransId="{89810EFE-CC94-4A03-B397-CC95D74592D1}" sibTransId="{50518C05-5722-42DD-9E06-93D601A09E16}"/>
    <dgm:cxn modelId="{5362CCE9-27E3-4D28-B4C6-6E9BBFD1025A}" type="presOf" srcId="{5B0B7D50-3B92-4D22-B6DC-321BBEFCE6A5}" destId="{6F409DF6-5ECD-4AFE-81B0-360778476335}" srcOrd="0" destOrd="0" presId="urn:microsoft.com/office/officeart/2005/8/layout/process1"/>
    <dgm:cxn modelId="{04AE84EC-4E72-472D-B77A-9FC419A9D821}" type="presOf" srcId="{A3367616-A8FE-44C5-A02E-D3D9CE066AD6}" destId="{F115EC89-D4F1-42C7-9D0F-0D688970FBAD}" srcOrd="0" destOrd="0" presId="urn:microsoft.com/office/officeart/2005/8/layout/process1"/>
    <dgm:cxn modelId="{9AF14DEF-1AF0-407C-BF45-F89A9E9559A0}" type="presOf" srcId="{5B0B7D50-3B92-4D22-B6DC-321BBEFCE6A5}" destId="{64CBEA2F-C1BE-4023-AE1A-F60BF0D1E68E}" srcOrd="1" destOrd="0" presId="urn:microsoft.com/office/officeart/2005/8/layout/process1"/>
    <dgm:cxn modelId="{28E85B7D-5790-49FD-A24C-D921A7CF4AF2}" type="presParOf" srcId="{F115EC89-D4F1-42C7-9D0F-0D688970FBAD}" destId="{274609A7-621F-4736-AA40-746055DCD052}" srcOrd="0" destOrd="0" presId="urn:microsoft.com/office/officeart/2005/8/layout/process1"/>
    <dgm:cxn modelId="{E7D696C8-DD9C-41AC-8A2A-205CCF0FA10B}" type="presParOf" srcId="{F115EC89-D4F1-42C7-9D0F-0D688970FBAD}" destId="{6F409DF6-5ECD-4AFE-81B0-360778476335}" srcOrd="1" destOrd="0" presId="urn:microsoft.com/office/officeart/2005/8/layout/process1"/>
    <dgm:cxn modelId="{0EB63E8A-8571-4D54-8A96-038FB287BC6F}" type="presParOf" srcId="{6F409DF6-5ECD-4AFE-81B0-360778476335}" destId="{64CBEA2F-C1BE-4023-AE1A-F60BF0D1E68E}" srcOrd="0" destOrd="0" presId="urn:microsoft.com/office/officeart/2005/8/layout/process1"/>
    <dgm:cxn modelId="{FA776DF6-0767-4A89-98E7-233DECEF6A2F}" type="presParOf" srcId="{F115EC89-D4F1-42C7-9D0F-0D688970FBAD}" destId="{3DB98742-4FB1-46A1-8EB1-ABEDB14E0E56}" srcOrd="2" destOrd="0" presId="urn:microsoft.com/office/officeart/2005/8/layout/process1"/>
    <dgm:cxn modelId="{ED55519A-0FB8-4A94-8A79-F8CA4CC54058}" type="presParOf" srcId="{F115EC89-D4F1-42C7-9D0F-0D688970FBAD}" destId="{C4E2A1C7-11E5-475E-AA74-330E9467ADF7}" srcOrd="3" destOrd="0" presId="urn:microsoft.com/office/officeart/2005/8/layout/process1"/>
    <dgm:cxn modelId="{661C6EC9-2749-4ECF-B05D-F5E0FD8E41CE}" type="presParOf" srcId="{C4E2A1C7-11E5-475E-AA74-330E9467ADF7}" destId="{49462735-6047-419C-A4A3-4BC0B1960C8A}" srcOrd="0" destOrd="0" presId="urn:microsoft.com/office/officeart/2005/8/layout/process1"/>
    <dgm:cxn modelId="{41C9D7B6-5BBE-4990-B95B-68C6C6267C9B}" type="presParOf" srcId="{F115EC89-D4F1-42C7-9D0F-0D688970FBAD}" destId="{1CCC4A15-20F2-4DF4-8F65-4E1D199EFBA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0418B-50D6-1145-8867-56CA8D4249F4}">
      <dsp:nvSpPr>
        <dsp:cNvPr id="0" name=""/>
        <dsp:cNvSpPr/>
      </dsp:nvSpPr>
      <dsp:spPr>
        <a:xfrm>
          <a:off x="0" y="396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Hosted on the internet - does not require site dependent hardware</a:t>
          </a:r>
        </a:p>
      </dsp:txBody>
      <dsp:txXfrm>
        <a:off x="0" y="39687"/>
        <a:ext cx="3286125" cy="1971675"/>
      </dsp:txXfrm>
    </dsp:sp>
    <dsp:sp modelId="{BF495748-8F79-2642-8092-A8366B62BA77}">
      <dsp:nvSpPr>
        <dsp:cNvPr id="0" name=""/>
        <dsp:cNvSpPr/>
      </dsp:nvSpPr>
      <dsp:spPr>
        <a:xfrm>
          <a:off x="3614737" y="39687"/>
          <a:ext cx="3286125" cy="1971675"/>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Configurations can be easily changed via a web-based configuration portal</a:t>
          </a:r>
        </a:p>
      </dsp:txBody>
      <dsp:txXfrm>
        <a:off x="3614737" y="39687"/>
        <a:ext cx="3286125" cy="1971675"/>
      </dsp:txXfrm>
    </dsp:sp>
    <dsp:sp modelId="{AAE15A9F-218A-E041-AD45-31AED5A0AC12}">
      <dsp:nvSpPr>
        <dsp:cNvPr id="0" name=""/>
        <dsp:cNvSpPr/>
      </dsp:nvSpPr>
      <dsp:spPr>
        <a:xfrm>
          <a:off x="7229475" y="39687"/>
          <a:ext cx="3286125" cy="1971675"/>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Enables remote and hybrid working through soft phones and mobile phone apps</a:t>
          </a:r>
        </a:p>
      </dsp:txBody>
      <dsp:txXfrm>
        <a:off x="7229475" y="39687"/>
        <a:ext cx="3286125" cy="1971675"/>
      </dsp:txXfrm>
    </dsp:sp>
    <dsp:sp modelId="{29C3A950-46A5-FF43-B15D-5C7CE629D7AA}">
      <dsp:nvSpPr>
        <dsp:cNvPr id="0" name=""/>
        <dsp:cNvSpPr/>
      </dsp:nvSpPr>
      <dsp:spPr>
        <a:xfrm>
          <a:off x="0" y="2339975"/>
          <a:ext cx="3286125" cy="1971675"/>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Removes single point of failure and enables speedy disaster recovery</a:t>
          </a:r>
        </a:p>
      </dsp:txBody>
      <dsp:txXfrm>
        <a:off x="0" y="2339975"/>
        <a:ext cx="3286125" cy="1971675"/>
      </dsp:txXfrm>
    </dsp:sp>
    <dsp:sp modelId="{3270F4AC-9842-204A-A052-99189C98B0FF}">
      <dsp:nvSpPr>
        <dsp:cNvPr id="0" name=""/>
        <dsp:cNvSpPr/>
      </dsp:nvSpPr>
      <dsp:spPr>
        <a:xfrm>
          <a:off x="3614737" y="2339975"/>
          <a:ext cx="3286125" cy="1971675"/>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Provides live insights into call flows enabling configuration changes to remove bottlenecks</a:t>
          </a:r>
        </a:p>
      </dsp:txBody>
      <dsp:txXfrm>
        <a:off x="3614737" y="2339975"/>
        <a:ext cx="3286125" cy="1971675"/>
      </dsp:txXfrm>
    </dsp:sp>
    <dsp:sp modelId="{DFA81F36-1477-5A43-9634-EE3D02790F2E}">
      <dsp:nvSpPr>
        <dsp:cNvPr id="0" name=""/>
        <dsp:cNvSpPr/>
      </dsp:nvSpPr>
      <dsp:spPr>
        <a:xfrm>
          <a:off x="7229475" y="2339975"/>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No restrictions on the number of incoming calls – no more engaged tone for patients </a:t>
          </a:r>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37428-7C33-448E-8D9A-D64188F28979}">
      <dsp:nvSpPr>
        <dsp:cNvPr id="0" name=""/>
        <dsp:cNvSpPr/>
      </dsp:nvSpPr>
      <dsp:spPr>
        <a:xfrm>
          <a:off x="0" y="918371"/>
          <a:ext cx="5962074" cy="252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C07B33-3C9E-4CAC-96D6-D56196401B03}">
      <dsp:nvSpPr>
        <dsp:cNvPr id="0" name=""/>
        <dsp:cNvSpPr/>
      </dsp:nvSpPr>
      <dsp:spPr>
        <a:xfrm>
          <a:off x="297812" y="40012"/>
          <a:ext cx="4169376" cy="1025958"/>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47" tIns="0" rIns="157747" bIns="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bg1"/>
              </a:solidFill>
            </a:rPr>
            <a:t>PCN selected a population with long-term conditions, and wanted to promote self-awareness through resources</a:t>
          </a:r>
        </a:p>
      </dsp:txBody>
      <dsp:txXfrm>
        <a:off x="347895" y="90095"/>
        <a:ext cx="4069210" cy="925792"/>
      </dsp:txXfrm>
    </dsp:sp>
    <dsp:sp modelId="{CE1C29B9-470D-426D-800C-DBDC634FC349}">
      <dsp:nvSpPr>
        <dsp:cNvPr id="0" name=""/>
        <dsp:cNvSpPr/>
      </dsp:nvSpPr>
      <dsp:spPr>
        <a:xfrm>
          <a:off x="0" y="2061972"/>
          <a:ext cx="5962074" cy="252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B89B8E-178B-499B-9CED-A6BFD01A74F5}">
      <dsp:nvSpPr>
        <dsp:cNvPr id="0" name=""/>
        <dsp:cNvSpPr/>
      </dsp:nvSpPr>
      <dsp:spPr>
        <a:xfrm>
          <a:off x="297812" y="1224371"/>
          <a:ext cx="4169376" cy="98520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47" tIns="0" rIns="157747" bIns="0" numCol="1" spcCol="1270" anchor="ctr" anchorCtr="0">
          <a:noAutofit/>
        </a:bodyPr>
        <a:lstStyle/>
        <a:p>
          <a:pPr marL="0" lvl="0" indent="0" algn="l" defTabSz="622300">
            <a:lnSpc>
              <a:spcPct val="90000"/>
            </a:lnSpc>
            <a:spcBef>
              <a:spcPct val="0"/>
            </a:spcBef>
            <a:spcAft>
              <a:spcPct val="35000"/>
            </a:spcAft>
            <a:buNone/>
          </a:pPr>
          <a:r>
            <a:rPr lang="en-GB" sz="1400" kern="1200" dirty="0"/>
            <a:t>As part of the programme, they realised that it is hard for patients to navigate – where do you go to find all the information?</a:t>
          </a:r>
        </a:p>
      </dsp:txBody>
      <dsp:txXfrm>
        <a:off x="345905" y="1272464"/>
        <a:ext cx="4073190" cy="889014"/>
      </dsp:txXfrm>
    </dsp:sp>
    <dsp:sp modelId="{965BEF06-DEF4-4359-AB2F-CFBABFC75E39}">
      <dsp:nvSpPr>
        <dsp:cNvPr id="0" name=""/>
        <dsp:cNvSpPr/>
      </dsp:nvSpPr>
      <dsp:spPr>
        <a:xfrm>
          <a:off x="0" y="3224993"/>
          <a:ext cx="5962074" cy="252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4C264F-D21A-4ABC-BF0E-AD2F7A223F86}">
      <dsp:nvSpPr>
        <dsp:cNvPr id="0" name=""/>
        <dsp:cNvSpPr/>
      </dsp:nvSpPr>
      <dsp:spPr>
        <a:xfrm>
          <a:off x="297812" y="2367972"/>
          <a:ext cx="4169376" cy="1004621"/>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47" tIns="0" rIns="157747" bIns="0" numCol="1" spcCol="1270" anchor="ctr" anchorCtr="0">
          <a:noAutofit/>
        </a:bodyPr>
        <a:lstStyle/>
        <a:p>
          <a:pPr marL="0" lvl="0" indent="0" algn="l" defTabSz="622300">
            <a:lnSpc>
              <a:spcPct val="90000"/>
            </a:lnSpc>
            <a:spcBef>
              <a:spcPct val="0"/>
            </a:spcBef>
            <a:spcAft>
              <a:spcPct val="35000"/>
            </a:spcAft>
            <a:buNone/>
          </a:pPr>
          <a:r>
            <a:rPr lang="en-GB" sz="1400" b="1" kern="1200" dirty="0"/>
            <a:t>Created a Health and Wellbeing site on their website</a:t>
          </a:r>
          <a:r>
            <a:rPr lang="en-GB" sz="1400" kern="1200" dirty="0"/>
            <a:t>. Resources, guides and online webinars (select topics) available for their population</a:t>
          </a:r>
        </a:p>
      </dsp:txBody>
      <dsp:txXfrm>
        <a:off x="346854" y="2417014"/>
        <a:ext cx="4071292" cy="906537"/>
      </dsp:txXfrm>
    </dsp:sp>
    <dsp:sp modelId="{3EA3AA45-8A4D-4C79-A183-1351E73E6ABC}">
      <dsp:nvSpPr>
        <dsp:cNvPr id="0" name=""/>
        <dsp:cNvSpPr/>
      </dsp:nvSpPr>
      <dsp:spPr>
        <a:xfrm>
          <a:off x="0" y="4556309"/>
          <a:ext cx="5962074" cy="252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C17DB6-7120-4E98-B3D3-E53BA1BCB1BE}">
      <dsp:nvSpPr>
        <dsp:cNvPr id="0" name=""/>
        <dsp:cNvSpPr/>
      </dsp:nvSpPr>
      <dsp:spPr>
        <a:xfrm>
          <a:off x="297812" y="3530993"/>
          <a:ext cx="4169376" cy="117291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747" tIns="0" rIns="157747" bIns="0" numCol="1" spcCol="1270" anchor="ctr" anchorCtr="0">
          <a:noAutofit/>
        </a:bodyPr>
        <a:lstStyle/>
        <a:p>
          <a:pPr marL="0" lvl="0" indent="0" algn="l" defTabSz="622300">
            <a:lnSpc>
              <a:spcPct val="90000"/>
            </a:lnSpc>
            <a:spcBef>
              <a:spcPct val="0"/>
            </a:spcBef>
            <a:spcAft>
              <a:spcPct val="35000"/>
            </a:spcAft>
            <a:buNone/>
          </a:pPr>
          <a:r>
            <a:rPr lang="en-GB" sz="1400" kern="1200" dirty="0"/>
            <a:t>Topics include – social prescribing description, activity on referral, advice for carers, mental health directory/resources and local community activities taking place</a:t>
          </a:r>
        </a:p>
      </dsp:txBody>
      <dsp:txXfrm>
        <a:off x="355069" y="3588250"/>
        <a:ext cx="4054862" cy="1058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609A7-621F-4736-AA40-746055DCD052}">
      <dsp:nvSpPr>
        <dsp:cNvPr id="0" name=""/>
        <dsp:cNvSpPr/>
      </dsp:nvSpPr>
      <dsp:spPr>
        <a:xfrm>
          <a:off x="5692" y="803032"/>
          <a:ext cx="1701477" cy="238173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PCN chose a cohort of </a:t>
          </a:r>
          <a:r>
            <a:rPr lang="en-US" sz="1300" kern="1200" dirty="0"/>
            <a:t>low complexity within the </a:t>
          </a:r>
          <a:r>
            <a:rPr lang="en-US" sz="1300" b="1" kern="1200" dirty="0"/>
            <a:t>pre-diabetes range </a:t>
          </a:r>
          <a:r>
            <a:rPr lang="en-US" sz="1300" kern="1200" dirty="0"/>
            <a:t>(no diagnosis of diabetes) and are </a:t>
          </a:r>
          <a:r>
            <a:rPr lang="en-US" sz="1300" b="1" kern="1200" dirty="0"/>
            <a:t>living within the deprived areas</a:t>
          </a:r>
          <a:r>
            <a:rPr lang="en-US" sz="1300" kern="1200" dirty="0"/>
            <a:t>, and need support for overall health and wellbeing.</a:t>
          </a:r>
          <a:endParaRPr lang="en-GB" sz="1300" kern="1200" dirty="0"/>
        </a:p>
        <a:p>
          <a:pPr marL="0" lvl="0" indent="0" algn="just" defTabSz="577850">
            <a:lnSpc>
              <a:spcPct val="90000"/>
            </a:lnSpc>
            <a:spcBef>
              <a:spcPct val="0"/>
            </a:spcBef>
            <a:spcAft>
              <a:spcPct val="35000"/>
            </a:spcAft>
            <a:buNone/>
          </a:pPr>
          <a:endParaRPr lang="en-GB" sz="1300" kern="1200" dirty="0"/>
        </a:p>
      </dsp:txBody>
      <dsp:txXfrm>
        <a:off x="55527" y="852867"/>
        <a:ext cx="1601807" cy="2282065"/>
      </dsp:txXfrm>
    </dsp:sp>
    <dsp:sp modelId="{6F409DF6-5ECD-4AFE-81B0-360778476335}">
      <dsp:nvSpPr>
        <dsp:cNvPr id="0" name=""/>
        <dsp:cNvSpPr/>
      </dsp:nvSpPr>
      <dsp:spPr>
        <a:xfrm>
          <a:off x="1877317" y="1782916"/>
          <a:ext cx="360713" cy="421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877317" y="1867309"/>
        <a:ext cx="252499" cy="253180"/>
      </dsp:txXfrm>
    </dsp:sp>
    <dsp:sp modelId="{3DB98742-4FB1-46A1-8EB1-ABEDB14E0E56}">
      <dsp:nvSpPr>
        <dsp:cNvPr id="0" name=""/>
        <dsp:cNvSpPr/>
      </dsp:nvSpPr>
      <dsp:spPr>
        <a:xfrm>
          <a:off x="2387760" y="803032"/>
          <a:ext cx="1701477" cy="238173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95% of the population from a BAME background, language barriers and multigenerational households with carer burden</a:t>
          </a:r>
        </a:p>
      </dsp:txBody>
      <dsp:txXfrm>
        <a:off x="2437595" y="852867"/>
        <a:ext cx="1601807" cy="2282065"/>
      </dsp:txXfrm>
    </dsp:sp>
    <dsp:sp modelId="{C4E2A1C7-11E5-475E-AA74-330E9467ADF7}">
      <dsp:nvSpPr>
        <dsp:cNvPr id="0" name=""/>
        <dsp:cNvSpPr/>
      </dsp:nvSpPr>
      <dsp:spPr>
        <a:xfrm>
          <a:off x="4259385" y="1782916"/>
          <a:ext cx="360713" cy="421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259385" y="1867309"/>
        <a:ext cx="252499" cy="253180"/>
      </dsp:txXfrm>
    </dsp:sp>
    <dsp:sp modelId="{1CCC4A15-20F2-4DF4-8F65-4E1D199EFBA3}">
      <dsp:nvSpPr>
        <dsp:cNvPr id="0" name=""/>
        <dsp:cNvSpPr/>
      </dsp:nvSpPr>
      <dsp:spPr>
        <a:xfrm>
          <a:off x="4769829" y="803032"/>
          <a:ext cx="1701477" cy="238173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Deliver tailored messaging for diet (foods likely to be eaten in the cohort) and exercise that can overcome language barrier. Worked with app to provide pictorial messaging and working on translator features in app</a:t>
          </a:r>
        </a:p>
      </dsp:txBody>
      <dsp:txXfrm>
        <a:off x="4819664" y="852867"/>
        <a:ext cx="1601807" cy="22820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92C11-DB3B-4248-9B2E-C0A6A20AF454}" type="datetimeFigureOut">
              <a:rPr lang="en-GB" smtClean="0"/>
              <a:t>05/12/2022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809FF-369A-4362-B0AC-02D020E8FE3A}" type="slidenum">
              <a:rPr lang="en-GB" smtClean="0"/>
              <a:t>‹#›</a:t>
            </a:fld>
            <a:endParaRPr lang="en-GB"/>
          </a:p>
        </p:txBody>
      </p:sp>
    </p:spTree>
    <p:extLst>
      <p:ext uri="{BB962C8B-B14F-4D97-AF65-F5344CB8AC3E}">
        <p14:creationId xmlns:p14="http://schemas.microsoft.com/office/powerpoint/2010/main" val="153821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41D87-32D3-9D4F-9985-BAD9B3016F12}" type="slidenum">
              <a:rPr lang="en-GB" smtClean="0"/>
              <a:t>4</a:t>
            </a:fld>
            <a:endParaRPr lang="en-GB"/>
          </a:p>
        </p:txBody>
      </p:sp>
    </p:spTree>
    <p:extLst>
      <p:ext uri="{BB962C8B-B14F-4D97-AF65-F5344CB8AC3E}">
        <p14:creationId xmlns:p14="http://schemas.microsoft.com/office/powerpoint/2010/main" val="40534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280"/>
              </a:lnSpc>
              <a:buFontTx/>
              <a:buChar cha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5887B5-A7DA-4C4A-97ED-9A668FB7F4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226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8533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89066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01518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5E816B-EE8A-4A59-BF27-832760D86835}" type="slidenum">
              <a:rPr kumimoji="0" lang="en-US" sz="1200" b="0" i="0" u="none" strike="noStrike" kern="1200" cap="none" spc="0" normalizeH="0" baseline="0" noProof="0" smtClean="0">
                <a:ln>
                  <a:noFill/>
                </a:ln>
                <a:solidFill>
                  <a:srgbClr val="5A5A5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5A5A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2640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A41D87-32D3-9D4F-9985-BAD9B3016F12}" type="slidenum">
              <a:rPr lang="en-GB" smtClean="0"/>
              <a:t>5</a:t>
            </a:fld>
            <a:endParaRPr lang="en-GB"/>
          </a:p>
        </p:txBody>
      </p:sp>
    </p:spTree>
    <p:extLst>
      <p:ext uri="{BB962C8B-B14F-4D97-AF65-F5344CB8AC3E}">
        <p14:creationId xmlns:p14="http://schemas.microsoft.com/office/powerpoint/2010/main" val="1074442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41D87-32D3-9D4F-9985-BAD9B3016F12}" type="slidenum">
              <a:rPr lang="en-GB" smtClean="0"/>
              <a:t>6</a:t>
            </a:fld>
            <a:endParaRPr lang="en-GB"/>
          </a:p>
        </p:txBody>
      </p:sp>
    </p:spTree>
    <p:extLst>
      <p:ext uri="{BB962C8B-B14F-4D97-AF65-F5344CB8AC3E}">
        <p14:creationId xmlns:p14="http://schemas.microsoft.com/office/powerpoint/2010/main" val="1504448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A41D87-32D3-9D4F-9985-BAD9B3016F12}" type="slidenum">
              <a:rPr lang="en-GB" smtClean="0"/>
              <a:t>7</a:t>
            </a:fld>
            <a:endParaRPr lang="en-GB"/>
          </a:p>
        </p:txBody>
      </p:sp>
    </p:spTree>
    <p:extLst>
      <p:ext uri="{BB962C8B-B14F-4D97-AF65-F5344CB8AC3E}">
        <p14:creationId xmlns:p14="http://schemas.microsoft.com/office/powerpoint/2010/main" val="56270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DBD2E9-D736-0647-9473-04ADD3F65245}" type="slidenum">
              <a:rPr lang="en-GB" smtClean="0"/>
              <a:t>8</a:t>
            </a:fld>
            <a:endParaRPr lang="en-GB"/>
          </a:p>
        </p:txBody>
      </p:sp>
    </p:spTree>
    <p:extLst>
      <p:ext uri="{BB962C8B-B14F-4D97-AF65-F5344CB8AC3E}">
        <p14:creationId xmlns:p14="http://schemas.microsoft.com/office/powerpoint/2010/main" val="201223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A41D87-32D3-9D4F-9985-BAD9B3016F12}" type="slidenum">
              <a:rPr lang="en-GB" smtClean="0"/>
              <a:t>9</a:t>
            </a:fld>
            <a:endParaRPr lang="en-GB"/>
          </a:p>
        </p:txBody>
      </p:sp>
    </p:spTree>
    <p:extLst>
      <p:ext uri="{BB962C8B-B14F-4D97-AF65-F5344CB8AC3E}">
        <p14:creationId xmlns:p14="http://schemas.microsoft.com/office/powerpoint/2010/main" val="2478143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A41D87-32D3-9D4F-9985-BAD9B3016F12}" type="slidenum">
              <a:rPr lang="en-GB" smtClean="0"/>
              <a:t>10</a:t>
            </a:fld>
            <a:endParaRPr lang="en-GB"/>
          </a:p>
        </p:txBody>
      </p:sp>
    </p:spTree>
    <p:extLst>
      <p:ext uri="{BB962C8B-B14F-4D97-AF65-F5344CB8AC3E}">
        <p14:creationId xmlns:p14="http://schemas.microsoft.com/office/powerpoint/2010/main" val="192361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7123AD-9C8D-C64A-8C83-B94CFEB040D2}" type="slidenum">
              <a:rPr lang="en-GB" smtClean="0"/>
              <a:t>11</a:t>
            </a:fld>
            <a:endParaRPr lang="en-GB"/>
          </a:p>
        </p:txBody>
      </p:sp>
    </p:spTree>
    <p:extLst>
      <p:ext uri="{BB962C8B-B14F-4D97-AF65-F5344CB8AC3E}">
        <p14:creationId xmlns:p14="http://schemas.microsoft.com/office/powerpoint/2010/main" val="3780882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A41D87-32D3-9D4F-9985-BAD9B3016F12}" type="slidenum">
              <a:rPr lang="en-GB" smtClean="0"/>
              <a:t>12</a:t>
            </a:fld>
            <a:endParaRPr lang="en-GB"/>
          </a:p>
        </p:txBody>
      </p:sp>
    </p:spTree>
    <p:extLst>
      <p:ext uri="{BB962C8B-B14F-4D97-AF65-F5344CB8AC3E}">
        <p14:creationId xmlns:p14="http://schemas.microsoft.com/office/powerpoint/2010/main" val="999733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3" name="Picture 2" descr="Logo&#10;&#10;Description automatically generated">
            <a:extLst>
              <a:ext uri="{FF2B5EF4-FFF2-40B4-BE49-F238E27FC236}">
                <a16:creationId xmlns:a16="http://schemas.microsoft.com/office/drawing/2014/main" id="{732D4FE6-ACCB-44D2-A913-F2D29F07B92F}"/>
              </a:ext>
            </a:extLst>
          </p:cNvPr>
          <p:cNvPicPr>
            <a:picLocks noChangeAspect="1"/>
          </p:cNvPicPr>
          <p:nvPr userDrawn="1"/>
        </p:nvPicPr>
        <p:blipFill>
          <a:blip r:embed="rId2"/>
          <a:stretch>
            <a:fillRect/>
          </a:stretch>
        </p:blipFill>
        <p:spPr>
          <a:xfrm>
            <a:off x="10786766" y="135244"/>
            <a:ext cx="1123236" cy="1075438"/>
          </a:xfrm>
          <a:prstGeom prst="rect">
            <a:avLst/>
          </a:prstGeom>
        </p:spPr>
      </p:pic>
    </p:spTree>
    <p:extLst>
      <p:ext uri="{BB962C8B-B14F-4D97-AF65-F5344CB8AC3E}">
        <p14:creationId xmlns:p14="http://schemas.microsoft.com/office/powerpoint/2010/main" val="217095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1231287"/>
            <a:ext cx="5124004" cy="2333933"/>
          </a:xfrm>
        </p:spPr>
        <p:txBody>
          <a:bodyPr anchor="b" anchorCtr="0">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3575630"/>
            <a:ext cx="5124004" cy="466379"/>
          </a:xfrm>
        </p:spPr>
        <p:txBody>
          <a:bodyPr anchor="b" anchorCtr="0">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Logo&#10;&#10;Description automatically generated">
            <a:extLst>
              <a:ext uri="{FF2B5EF4-FFF2-40B4-BE49-F238E27FC236}">
                <a16:creationId xmlns:a16="http://schemas.microsoft.com/office/drawing/2014/main" id="{9D49377F-4726-47FA-A1C4-2C8075AC025D}"/>
              </a:ext>
            </a:extLst>
          </p:cNvPr>
          <p:cNvPicPr>
            <a:picLocks noChangeAspect="1"/>
          </p:cNvPicPr>
          <p:nvPr userDrawn="1"/>
        </p:nvPicPr>
        <p:blipFill>
          <a:blip r:embed="rId2"/>
          <a:stretch>
            <a:fillRect/>
          </a:stretch>
        </p:blipFill>
        <p:spPr>
          <a:xfrm>
            <a:off x="10786766" y="135244"/>
            <a:ext cx="1123236" cy="1075438"/>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7D193118-9D7B-4C19-AFBC-8FCA07B0FDAB}"/>
              </a:ext>
            </a:extLst>
          </p:cNvPr>
          <p:cNvPicPr>
            <a:picLocks noChangeAspect="1"/>
          </p:cNvPicPr>
          <p:nvPr userDrawn="1"/>
        </p:nvPicPr>
        <p:blipFill>
          <a:blip r:embed="rId3"/>
          <a:stretch>
            <a:fillRect/>
          </a:stretch>
        </p:blipFill>
        <p:spPr>
          <a:xfrm>
            <a:off x="4818849" y="1150536"/>
            <a:ext cx="7373151" cy="5707464"/>
          </a:xfrm>
          <a:prstGeom prst="rect">
            <a:avLst/>
          </a:prstGeom>
        </p:spPr>
      </p:pic>
    </p:spTree>
    <p:extLst>
      <p:ext uri="{BB962C8B-B14F-4D97-AF65-F5344CB8AC3E}">
        <p14:creationId xmlns:p14="http://schemas.microsoft.com/office/powerpoint/2010/main" val="358675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12/5/2022</a:t>
            </a:fld>
            <a:endParaRPr lang="en-US" dirty="0"/>
          </a:p>
        </p:txBody>
      </p:sp>
    </p:spTree>
    <p:extLst>
      <p:ext uri="{BB962C8B-B14F-4D97-AF65-F5344CB8AC3E}">
        <p14:creationId xmlns:p14="http://schemas.microsoft.com/office/powerpoint/2010/main" val="289818875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12/5/2022</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63971969"/>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21976FA6-5DC1-462B-9808-5E19EAFB4BFE}" type="datetimeFigureOut">
              <a:rPr lang="en-US" smtClean="0"/>
              <a:t>12/5/2022</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63588214-8094-4121-BF07-8D7246CFFC4B}"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endParaRPr lang="en-US"/>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428527382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A02F-BBE4-514D-9B63-397B8917CE82}"/>
              </a:ext>
            </a:extLst>
          </p:cNvPr>
          <p:cNvSpPr>
            <a:spLocks noGrp="1"/>
          </p:cNvSpPr>
          <p:nvPr>
            <p:ph type="title"/>
          </p:nvPr>
        </p:nvSpPr>
        <p:spPr>
          <a:xfrm>
            <a:off x="2072481" y="425767"/>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E7418AB-5D38-404C-945E-1607AF56CBB9}"/>
              </a:ext>
            </a:extLst>
          </p:cNvPr>
          <p:cNvSpPr>
            <a:spLocks noGrp="1"/>
          </p:cNvSpPr>
          <p:nvPr>
            <p:ph type="pic" idx="1"/>
          </p:nvPr>
        </p:nvSpPr>
        <p:spPr>
          <a:xfrm>
            <a:off x="6674202" y="1"/>
            <a:ext cx="5517798"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CDAF27-4E0F-AA4E-A0A7-76E63DC2C3AE}"/>
              </a:ext>
            </a:extLst>
          </p:cNvPr>
          <p:cNvSpPr>
            <a:spLocks noGrp="1"/>
          </p:cNvSpPr>
          <p:nvPr>
            <p:ph type="body" sz="half" idx="2"/>
          </p:nvPr>
        </p:nvSpPr>
        <p:spPr>
          <a:xfrm>
            <a:off x="2072481" y="2057400"/>
            <a:ext cx="3932237" cy="6515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a:p>
            <a:pPr lvl="0"/>
            <a:endParaRPr lang="en-GB"/>
          </a:p>
          <a:p>
            <a:pPr lvl="0"/>
            <a:endParaRPr lang="en-GB"/>
          </a:p>
        </p:txBody>
      </p:sp>
      <p:sp>
        <p:nvSpPr>
          <p:cNvPr id="8" name="Rectangle 7">
            <a:extLst>
              <a:ext uri="{FF2B5EF4-FFF2-40B4-BE49-F238E27FC236}">
                <a16:creationId xmlns:a16="http://schemas.microsoft.com/office/drawing/2014/main" id="{47315D99-F122-F549-AF4E-8E880F55DC8A}"/>
              </a:ext>
              <a:ext uri="{C183D7F6-B498-43B3-948B-1728B52AA6E4}">
                <adec:decorative xmlns:adec="http://schemas.microsoft.com/office/drawing/2017/decorative" val="1"/>
              </a:ext>
            </a:extLst>
          </p:cNvPr>
          <p:cNvSpPr/>
          <p:nvPr userDrawn="1"/>
        </p:nvSpPr>
        <p:spPr>
          <a:xfrm>
            <a:off x="0" y="0"/>
            <a:ext cx="1402995" cy="6858000"/>
          </a:xfrm>
          <a:prstGeom prst="rect">
            <a:avLst/>
          </a:prstGeom>
          <a:gradFill>
            <a:gsLst>
              <a:gs pos="0">
                <a:srgbClr val="039182"/>
              </a:gs>
              <a:gs pos="74000">
                <a:srgbClr val="34B4A4"/>
              </a:gs>
              <a:gs pos="100000">
                <a:srgbClr val="DDDD0D"/>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Redmoor Health logo">
            <a:extLst>
              <a:ext uri="{FF2B5EF4-FFF2-40B4-BE49-F238E27FC236}">
                <a16:creationId xmlns:a16="http://schemas.microsoft.com/office/drawing/2014/main" id="{F9A616B4-1AE0-2646-87E2-97B2E652F7C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8707" y="224837"/>
            <a:ext cx="1085581" cy="401860"/>
          </a:xfrm>
          <a:prstGeom prst="rect">
            <a:avLst/>
          </a:prstGeom>
          <a:effectLst>
            <a:outerShdw blurRad="12700" dist="12700" dir="2700000" algn="tl" rotWithShape="0">
              <a:srgbClr val="039182">
                <a:alpha val="40000"/>
              </a:srgbClr>
            </a:outerShdw>
          </a:effectLst>
        </p:spPr>
      </p:pic>
      <p:sp>
        <p:nvSpPr>
          <p:cNvPr id="12" name="Text Placeholder 3">
            <a:extLst>
              <a:ext uri="{FF2B5EF4-FFF2-40B4-BE49-F238E27FC236}">
                <a16:creationId xmlns:a16="http://schemas.microsoft.com/office/drawing/2014/main" id="{0B3471D9-E6A5-0645-84DB-1726AE7B388C}"/>
              </a:ext>
            </a:extLst>
          </p:cNvPr>
          <p:cNvSpPr>
            <a:spLocks noGrp="1"/>
          </p:cNvSpPr>
          <p:nvPr>
            <p:ph type="body" sz="half" idx="13" hasCustomPrompt="1"/>
          </p:nvPr>
        </p:nvSpPr>
        <p:spPr>
          <a:xfrm>
            <a:off x="2072480" y="2780928"/>
            <a:ext cx="3932237" cy="3312368"/>
          </a:xfrm>
        </p:spPr>
        <p:txBody>
          <a:bodyPr>
            <a:normAutofit/>
          </a:bodyPr>
          <a:lstStyle>
            <a:lvl1pPr marL="0" marR="0" indent="0" algn="l" defTabSz="914400" rtl="0" eaLnBrk="1" fontAlgn="auto" latinLnBrk="0" hangingPunct="1">
              <a:lnSpc>
                <a:spcPts val="1840"/>
              </a:lnSpc>
              <a:spcBef>
                <a:spcPts val="1000"/>
              </a:spcBef>
              <a:spcAft>
                <a:spcPts val="0"/>
              </a:spcAft>
              <a:buClrTx/>
              <a:buSzTx/>
              <a:buFont typeface="Arial" panose="020B0604020202020204" pitchFamily="34" charset="0"/>
              <a:buNone/>
              <a:tabLst/>
              <a:defRPr sz="1200" b="0" i="0">
                <a:solidFill>
                  <a:schemeClr val="tx1"/>
                </a:solidFill>
                <a:latin typeface="Arial-Light" pitchFamily="2" charset="0"/>
                <a:cs typeface="Poppins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184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a:p>
            <a:pPr lvl="0"/>
            <a:endParaRPr lang="en-GB"/>
          </a:p>
        </p:txBody>
      </p:sp>
    </p:spTree>
    <p:extLst>
      <p:ext uri="{BB962C8B-B14F-4D97-AF65-F5344CB8AC3E}">
        <p14:creationId xmlns:p14="http://schemas.microsoft.com/office/powerpoint/2010/main" val="3536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8454A8-F382-1D4D-B223-2A35DE998C6E}"/>
              </a:ext>
            </a:extLst>
          </p:cNvPr>
          <p:cNvSpPr>
            <a:spLocks noGrp="1"/>
          </p:cNvSpPr>
          <p:nvPr>
            <p:ph type="dt" sz="half" idx="10"/>
          </p:nvPr>
        </p:nvSpPr>
        <p:spPr/>
        <p:txBody>
          <a:bodyPr/>
          <a:lstStyle/>
          <a:p>
            <a:fld id="{B5169D6D-2A0A-DA4A-921E-7E2A1D1BA57C}" type="datetimeFigureOut">
              <a:rPr lang="en-GB" smtClean="0"/>
              <a:t>05/12/2022</a:t>
            </a:fld>
            <a:endParaRPr lang="en-GB"/>
          </a:p>
        </p:txBody>
      </p:sp>
      <p:sp>
        <p:nvSpPr>
          <p:cNvPr id="3" name="Footer Placeholder 2">
            <a:extLst>
              <a:ext uri="{FF2B5EF4-FFF2-40B4-BE49-F238E27FC236}">
                <a16:creationId xmlns:a16="http://schemas.microsoft.com/office/drawing/2014/main" id="{891E2042-E1D4-C84A-96D7-794C1084A1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0B6A6D-B114-AD42-B054-BD7321869317}"/>
              </a:ext>
            </a:extLst>
          </p:cNvPr>
          <p:cNvSpPr>
            <a:spLocks noGrp="1"/>
          </p:cNvSpPr>
          <p:nvPr>
            <p:ph type="sldNum" sz="quarter" idx="12"/>
          </p:nvPr>
        </p:nvSpPr>
        <p:spPr/>
        <p:txBody>
          <a:bodyPr/>
          <a:lstStyle/>
          <a:p>
            <a:fld id="{28F767E7-368E-A44E-A50B-785E0D5B4969}" type="slidenum">
              <a:rPr lang="en-GB" smtClean="0"/>
              <a:t>‹#›</a:t>
            </a:fld>
            <a:endParaRPr lang="en-GB"/>
          </a:p>
        </p:txBody>
      </p:sp>
    </p:spTree>
    <p:extLst>
      <p:ext uri="{BB962C8B-B14F-4D97-AF65-F5344CB8AC3E}">
        <p14:creationId xmlns:p14="http://schemas.microsoft.com/office/powerpoint/2010/main" val="409918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05/12/2022</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690493774"/>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hyperlink" Target="https://www.england.nhs.uk/publication/2022-23-priorities-and-operational-planning-guida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0.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1.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youtube.com/watch?v=yTdLDKQX_VE&amp;t=5s"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teams.microsoft.com/registration/7zHYsigClEaueEFz-XSUrQ,o-mdJ05ogkqhC3X1bcag7A,qJhGSGe1oUSwxCgePMfoNA,uUQVUNbaIUmw5X-F9ZwJig,HxwhvVcu8k-kTmrHHBccCQ,3xeY3ztYokGQ8wYUmN1A_A?mode=read&amp;tenantId=b2d831ef-0228-4694-ae78-4173f97494ad" TargetMode="External"/><Relationship Id="rId2" Type="http://schemas.openxmlformats.org/officeDocument/2006/relationships/hyperlink" Target="https://teams.microsoft.com/registration/7zHYsigClEaueEFz-XSUrQ,o-mdJ05ogkqhC3X1bcag7A,qJhGSGe1oUSwxCgePMfoNA,D1zcbC_kKEGi3gVfEhTRrg,sIbxFL8bXk2YOKfJGfyamg,XDHkrcangEChRbgSf8Hb8Q?mode=read&amp;tenantId=b2d831ef-0228-4694-ae78-4173f97494ad" TargetMode="External"/><Relationship Id="rId1" Type="http://schemas.openxmlformats.org/officeDocument/2006/relationships/slideLayout" Target="../slideLayouts/slideLayout1.xml"/><Relationship Id="rId6" Type="http://schemas.openxmlformats.org/officeDocument/2006/relationships/hyperlink" Target="mailto:england.seprimarycaretransformationteam@nhs.net" TargetMode="External"/><Relationship Id="rId5" Type="http://schemas.openxmlformats.org/officeDocument/2006/relationships/hyperlink" Target="https://www.redmoorhealth.co.uk/cms/se-workshop.html" TargetMode="External"/><Relationship Id="rId4" Type="http://schemas.openxmlformats.org/officeDocument/2006/relationships/hyperlink" Target="https://teams.microsoft.com/registration/7zHYsigClEaueEFz-XSUrQ,o-mdJ05ogkqhC3X1bcag7A,qJhGSGe1oUSwxCgePMfoNA,8b0xiFuzE02xMK0TToHmMA,LsxQys-_Wk6KfyegMBK03g,WtHu5XGNREitZTXh-52y4Q?mode=read&amp;tenantId=b2d831ef-0228-4694-ae78-4173f97494a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C3D235-E1B2-4245-9153-172BBCD8A862}"/>
              </a:ext>
            </a:extLst>
          </p:cNvPr>
          <p:cNvSpPr>
            <a:spLocks noGrp="1"/>
          </p:cNvSpPr>
          <p:nvPr>
            <p:ph type="ctrTitle"/>
          </p:nvPr>
        </p:nvSpPr>
        <p:spPr>
          <a:xfrm>
            <a:off x="241205" y="675385"/>
            <a:ext cx="6941915" cy="2534459"/>
          </a:xfrm>
        </p:spPr>
        <p:txBody>
          <a:bodyPr>
            <a:normAutofit/>
          </a:bodyPr>
          <a:lstStyle/>
          <a:p>
            <a:r>
              <a:rPr lang="en-GB" b="1" dirty="0"/>
              <a:t>Regional PC and PCN Forum</a:t>
            </a:r>
            <a:br>
              <a:rPr lang="en-GB" b="1" dirty="0"/>
            </a:br>
            <a:br>
              <a:rPr lang="en-GB" b="1" dirty="0"/>
            </a:br>
            <a:r>
              <a:rPr lang="en-GB" b="1" dirty="0"/>
              <a:t>#2 : Digital Transformation</a:t>
            </a:r>
          </a:p>
        </p:txBody>
      </p:sp>
      <p:sp>
        <p:nvSpPr>
          <p:cNvPr id="7" name="Subtitle 6">
            <a:extLst>
              <a:ext uri="{FF2B5EF4-FFF2-40B4-BE49-F238E27FC236}">
                <a16:creationId xmlns:a16="http://schemas.microsoft.com/office/drawing/2014/main" id="{0C23CA40-1376-40BE-8B99-043D88425FF3}"/>
              </a:ext>
            </a:extLst>
          </p:cNvPr>
          <p:cNvSpPr>
            <a:spLocks noGrp="1"/>
          </p:cNvSpPr>
          <p:nvPr>
            <p:ph type="subTitle" idx="1"/>
          </p:nvPr>
        </p:nvSpPr>
        <p:spPr>
          <a:xfrm>
            <a:off x="241205" y="5531604"/>
            <a:ext cx="5124004" cy="466379"/>
          </a:xfrm>
        </p:spPr>
        <p:txBody>
          <a:bodyPr/>
          <a:lstStyle/>
          <a:p>
            <a:r>
              <a:rPr lang="en-GB" b="1" dirty="0"/>
              <a:t>29</a:t>
            </a:r>
            <a:r>
              <a:rPr lang="en-GB" b="1" baseline="30000" dirty="0"/>
              <a:t>th</a:t>
            </a:r>
            <a:r>
              <a:rPr lang="en-GB" b="1" dirty="0"/>
              <a:t> November 2022</a:t>
            </a:r>
          </a:p>
        </p:txBody>
      </p:sp>
      <p:sp>
        <p:nvSpPr>
          <p:cNvPr id="2" name="TextBox 1">
            <a:extLst>
              <a:ext uri="{FF2B5EF4-FFF2-40B4-BE49-F238E27FC236}">
                <a16:creationId xmlns:a16="http://schemas.microsoft.com/office/drawing/2014/main" id="{0ED460C9-4637-4B15-86CF-FB15A3241B97}"/>
              </a:ext>
            </a:extLst>
          </p:cNvPr>
          <p:cNvSpPr txBox="1"/>
          <p:nvPr/>
        </p:nvSpPr>
        <p:spPr>
          <a:xfrm>
            <a:off x="241205" y="4387065"/>
            <a:ext cx="3549959" cy="523220"/>
          </a:xfrm>
          <a:prstGeom prst="rect">
            <a:avLst/>
          </a:prstGeom>
          <a:noFill/>
        </p:spPr>
        <p:txBody>
          <a:bodyPr wrap="square" rtlCol="0">
            <a:spAutoFit/>
          </a:bodyPr>
          <a:lstStyle/>
          <a:p>
            <a:r>
              <a:rPr lang="en-GB" sz="2800" b="1">
                <a:solidFill>
                  <a:srgbClr val="0070C0"/>
                </a:solidFill>
                <a:latin typeface="Arial" panose="020B0604020202020204" pitchFamily="34" charset="0"/>
                <a:cs typeface="Arial" panose="020B0604020202020204" pitchFamily="34" charset="0"/>
              </a:rPr>
              <a:t>South East</a:t>
            </a:r>
          </a:p>
        </p:txBody>
      </p:sp>
    </p:spTree>
    <p:extLst>
      <p:ext uri="{BB962C8B-B14F-4D97-AF65-F5344CB8AC3E}">
        <p14:creationId xmlns:p14="http://schemas.microsoft.com/office/powerpoint/2010/main" val="420419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EB19B5-1409-6F6D-799A-9284511A1AC1}"/>
              </a:ext>
            </a:extLst>
          </p:cNvPr>
          <p:cNvPicPr>
            <a:picLocks noChangeAspect="1"/>
          </p:cNvPicPr>
          <p:nvPr/>
        </p:nvPicPr>
        <p:blipFill>
          <a:blip r:embed="rId3"/>
          <a:stretch>
            <a:fillRect/>
          </a:stretch>
        </p:blipFill>
        <p:spPr>
          <a:xfrm>
            <a:off x="1944007" y="296921"/>
            <a:ext cx="8303986" cy="6264157"/>
          </a:xfrm>
          <a:prstGeom prst="rect">
            <a:avLst/>
          </a:prstGeom>
        </p:spPr>
      </p:pic>
      <p:pic>
        <p:nvPicPr>
          <p:cNvPr id="2" name="Picture 1" descr="A yellow and black logo&#10;&#10;Description automatically generated with low confidence">
            <a:extLst>
              <a:ext uri="{FF2B5EF4-FFF2-40B4-BE49-F238E27FC236}">
                <a16:creationId xmlns:a16="http://schemas.microsoft.com/office/drawing/2014/main" id="{81868A73-3381-59AF-D54F-313B2BC4C0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339" y="261256"/>
            <a:ext cx="639703" cy="625643"/>
          </a:xfrm>
          <a:prstGeom prst="rect">
            <a:avLst/>
          </a:prstGeom>
        </p:spPr>
      </p:pic>
    </p:spTree>
    <p:extLst>
      <p:ext uri="{BB962C8B-B14F-4D97-AF65-F5344CB8AC3E}">
        <p14:creationId xmlns:p14="http://schemas.microsoft.com/office/powerpoint/2010/main" val="1922484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and black logo&#10;&#10;Description automatically generated with low confidence">
            <a:extLst>
              <a:ext uri="{FF2B5EF4-FFF2-40B4-BE49-F238E27FC236}">
                <a16:creationId xmlns:a16="http://schemas.microsoft.com/office/drawing/2014/main" id="{F9B330F2-F171-9340-BFBD-E009FE7E3F29}"/>
              </a:ext>
            </a:extLst>
          </p:cNvPr>
          <p:cNvPicPr>
            <a:picLocks noChangeAspect="1"/>
          </p:cNvPicPr>
          <p:nvPr/>
        </p:nvPicPr>
        <p:blipFill>
          <a:blip r:embed="rId3"/>
          <a:stretch>
            <a:fillRect/>
          </a:stretch>
        </p:blipFill>
        <p:spPr>
          <a:xfrm>
            <a:off x="347339" y="261256"/>
            <a:ext cx="639703" cy="625643"/>
          </a:xfrm>
          <a:prstGeom prst="rect">
            <a:avLst/>
          </a:prstGeom>
        </p:spPr>
      </p:pic>
      <p:sp>
        <p:nvSpPr>
          <p:cNvPr id="3" name="Google Shape;122;p20">
            <a:extLst>
              <a:ext uri="{FF2B5EF4-FFF2-40B4-BE49-F238E27FC236}">
                <a16:creationId xmlns:a16="http://schemas.microsoft.com/office/drawing/2014/main" id="{818FE384-9749-4344-9FEE-EF9EC652F050}"/>
              </a:ext>
            </a:extLst>
          </p:cNvPr>
          <p:cNvSpPr txBox="1">
            <a:spLocks/>
          </p:cNvSpPr>
          <p:nvPr/>
        </p:nvSpPr>
        <p:spPr>
          <a:xfrm>
            <a:off x="0" y="505099"/>
            <a:ext cx="12192000" cy="763600"/>
          </a:xfrm>
          <a:prstGeom prst="rect">
            <a:avLst/>
          </a:prstGeom>
          <a:noFill/>
          <a:ln>
            <a:noFill/>
          </a:ln>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2800"/>
            </a:pPr>
            <a:r>
              <a:rPr lang="en-GB">
                <a:solidFill>
                  <a:schemeClr val="tx2"/>
                </a:solidFill>
                <a:latin typeface="+mn-lt"/>
              </a:rPr>
              <a:t>Working</a:t>
            </a:r>
            <a:r>
              <a:rPr lang="en-GB">
                <a:latin typeface="+mn-lt"/>
              </a:rPr>
              <a:t> </a:t>
            </a:r>
            <a:r>
              <a:rPr lang="en-GB">
                <a:solidFill>
                  <a:schemeClr val="accent1"/>
                </a:solidFill>
                <a:latin typeface="+mn-lt"/>
              </a:rPr>
              <a:t>Lean</a:t>
            </a:r>
          </a:p>
        </p:txBody>
      </p:sp>
      <p:pic>
        <p:nvPicPr>
          <p:cNvPr id="4" name="Google Shape;123;p20">
            <a:extLst>
              <a:ext uri="{FF2B5EF4-FFF2-40B4-BE49-F238E27FC236}">
                <a16:creationId xmlns:a16="http://schemas.microsoft.com/office/drawing/2014/main" id="{A5821750-D4A0-514D-BEA7-4F44528E25C8}"/>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10018" y="1356967"/>
            <a:ext cx="9971969" cy="5378135"/>
          </a:xfrm>
          <a:prstGeom prst="rect">
            <a:avLst/>
          </a:prstGeom>
          <a:noFill/>
          <a:ln>
            <a:noFill/>
          </a:ln>
        </p:spPr>
      </p:pic>
    </p:spTree>
    <p:extLst>
      <p:ext uri="{BB962C8B-B14F-4D97-AF65-F5344CB8AC3E}">
        <p14:creationId xmlns:p14="http://schemas.microsoft.com/office/powerpoint/2010/main" val="169123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23E465-5999-EBCC-C417-DF425A9F6608}"/>
              </a:ext>
            </a:extLst>
          </p:cNvPr>
          <p:cNvSpPr txBox="1"/>
          <p:nvPr/>
        </p:nvSpPr>
        <p:spPr>
          <a:xfrm>
            <a:off x="838200" y="556995"/>
            <a:ext cx="10515600" cy="113369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200" b="1" kern="1200" spc="150">
                <a:solidFill>
                  <a:schemeClr val="tx1"/>
                </a:solidFill>
                <a:latin typeface="+mj-lt"/>
                <a:ea typeface="+mj-ea"/>
                <a:cs typeface="+mj-cs"/>
              </a:rPr>
              <a:t>Cloud Telephony - </a:t>
            </a:r>
            <a:r>
              <a:rPr lang="en-US" sz="5200" kern="1200" spc="150">
                <a:solidFill>
                  <a:schemeClr val="tx1"/>
                </a:solidFill>
                <a:latin typeface="+mj-lt"/>
                <a:ea typeface="+mj-ea"/>
                <a:cs typeface="+mj-cs"/>
              </a:rPr>
              <a:t>Summary</a:t>
            </a:r>
          </a:p>
        </p:txBody>
      </p:sp>
      <p:pic>
        <p:nvPicPr>
          <p:cNvPr id="3" name="Picture 2">
            <a:extLst>
              <a:ext uri="{FF2B5EF4-FFF2-40B4-BE49-F238E27FC236}">
                <a16:creationId xmlns:a16="http://schemas.microsoft.com/office/drawing/2014/main" id="{6536E6BD-E922-D31E-9455-44906723F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87" y="122973"/>
            <a:ext cx="625788" cy="5750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extBox 2">
            <a:extLst>
              <a:ext uri="{FF2B5EF4-FFF2-40B4-BE49-F238E27FC236}">
                <a16:creationId xmlns:a16="http://schemas.microsoft.com/office/drawing/2014/main" id="{B3F384AB-774A-F907-178C-B3E8D794D491}"/>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807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F6C946-AD5F-0E45-821E-9C8087A979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2648606" cy="6858000"/>
          </a:xfrm>
          <a:prstGeom prst="rect">
            <a:avLst/>
          </a:prstGeom>
        </p:spPr>
      </p:pic>
      <p:sp>
        <p:nvSpPr>
          <p:cNvPr id="12" name="Rectangle 11">
            <a:extLst>
              <a:ext uri="{FF2B5EF4-FFF2-40B4-BE49-F238E27FC236}">
                <a16:creationId xmlns:a16="http://schemas.microsoft.com/office/drawing/2014/main" id="{93C8B688-EDE9-B146-AE4D-E69A9CFCCB68}"/>
              </a:ext>
            </a:extLst>
          </p:cNvPr>
          <p:cNvSpPr/>
          <p:nvPr/>
        </p:nvSpPr>
        <p:spPr>
          <a:xfrm>
            <a:off x="0" y="0"/>
            <a:ext cx="2648607" cy="6858000"/>
          </a:xfrm>
          <a:prstGeom prst="rect">
            <a:avLst/>
          </a:prstGeom>
          <a:solidFill>
            <a:srgbClr val="005EB8">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1F1802E-CDB7-F347-AD64-B347F0D90C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505" y="679627"/>
            <a:ext cx="1739596" cy="1582002"/>
          </a:xfrm>
          <a:prstGeom prst="rect">
            <a:avLst/>
          </a:prstGeom>
          <a:effectLst>
            <a:outerShdw blurRad="38100" dist="12700" dir="2700000" algn="tl" rotWithShape="0">
              <a:prstClr val="black">
                <a:alpha val="30663"/>
              </a:prstClr>
            </a:outerShdw>
          </a:effectLst>
        </p:spPr>
      </p:pic>
      <p:pic>
        <p:nvPicPr>
          <p:cNvPr id="5" name="Picture 4">
            <a:extLst>
              <a:ext uri="{FF2B5EF4-FFF2-40B4-BE49-F238E27FC236}">
                <a16:creationId xmlns:a16="http://schemas.microsoft.com/office/drawing/2014/main" id="{4B42E247-6CEC-244A-AF31-DB1B562F6256}"/>
              </a:ext>
            </a:extLst>
          </p:cNvPr>
          <p:cNvPicPr>
            <a:picLocks noChangeAspect="1"/>
          </p:cNvPicPr>
          <p:nvPr/>
        </p:nvPicPr>
        <p:blipFill>
          <a:blip r:embed="rId5"/>
          <a:srcRect/>
          <a:stretch/>
        </p:blipFill>
        <p:spPr>
          <a:xfrm>
            <a:off x="3103111" y="1405538"/>
            <a:ext cx="8689495" cy="4046922"/>
          </a:xfrm>
          <a:prstGeom prst="rect">
            <a:avLst/>
          </a:prstGeom>
          <a:effectLst>
            <a:outerShdw blurRad="50800" dist="38099" dir="2700000" algn="tl" rotWithShape="0">
              <a:prstClr val="black">
                <a:alpha val="19382"/>
              </a:prstClr>
            </a:outerShdw>
          </a:effectLst>
        </p:spPr>
      </p:pic>
    </p:spTree>
    <p:extLst>
      <p:ext uri="{BB962C8B-B14F-4D97-AF65-F5344CB8AC3E}">
        <p14:creationId xmlns:p14="http://schemas.microsoft.com/office/powerpoint/2010/main" val="302602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2C97-FCD0-53D1-1E43-3A2603496A14}"/>
              </a:ext>
            </a:extLst>
          </p:cNvPr>
          <p:cNvSpPr>
            <a:spLocks noGrp="1"/>
          </p:cNvSpPr>
          <p:nvPr>
            <p:ph type="title"/>
          </p:nvPr>
        </p:nvSpPr>
        <p:spPr>
          <a:xfrm>
            <a:off x="311143" y="376216"/>
            <a:ext cx="10641498" cy="611649"/>
          </a:xfrm>
        </p:spPr>
        <p:txBody>
          <a:bodyPr/>
          <a:lstStyle/>
          <a:p>
            <a:r>
              <a:rPr lang="en-GB" dirty="0"/>
              <a:t>D&amp;T Lead Role: Background</a:t>
            </a:r>
          </a:p>
        </p:txBody>
      </p:sp>
      <p:pic>
        <p:nvPicPr>
          <p:cNvPr id="10" name="Picture 9">
            <a:extLst>
              <a:ext uri="{FF2B5EF4-FFF2-40B4-BE49-F238E27FC236}">
                <a16:creationId xmlns:a16="http://schemas.microsoft.com/office/drawing/2014/main" id="{4444C8B4-5D2B-FF38-514F-28299F47C02B}"/>
              </a:ext>
            </a:extLst>
          </p:cNvPr>
          <p:cNvPicPr>
            <a:picLocks noChangeAspect="1"/>
          </p:cNvPicPr>
          <p:nvPr/>
        </p:nvPicPr>
        <p:blipFill>
          <a:blip r:embed="rId3"/>
          <a:stretch>
            <a:fillRect/>
          </a:stretch>
        </p:blipFill>
        <p:spPr>
          <a:xfrm>
            <a:off x="311143" y="1489539"/>
            <a:ext cx="11145328" cy="4050615"/>
          </a:xfrm>
          <a:prstGeom prst="rect">
            <a:avLst/>
          </a:prstGeom>
        </p:spPr>
      </p:pic>
    </p:spTree>
    <p:extLst>
      <p:ext uri="{BB962C8B-B14F-4D97-AF65-F5344CB8AC3E}">
        <p14:creationId xmlns:p14="http://schemas.microsoft.com/office/powerpoint/2010/main" val="460705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B082DD-8698-40A8-01AE-414BCF5BA62D}"/>
              </a:ext>
            </a:extLst>
          </p:cNvPr>
          <p:cNvPicPr>
            <a:picLocks noChangeAspect="1"/>
          </p:cNvPicPr>
          <p:nvPr/>
        </p:nvPicPr>
        <p:blipFill rotWithShape="1">
          <a:blip r:embed="rId3"/>
          <a:srcRect t="18026"/>
          <a:stretch/>
        </p:blipFill>
        <p:spPr>
          <a:xfrm>
            <a:off x="0" y="1483744"/>
            <a:ext cx="12192000" cy="4589055"/>
          </a:xfrm>
          <a:prstGeom prst="rect">
            <a:avLst/>
          </a:prstGeom>
        </p:spPr>
      </p:pic>
      <p:sp>
        <p:nvSpPr>
          <p:cNvPr id="10" name="Title 1">
            <a:extLst>
              <a:ext uri="{FF2B5EF4-FFF2-40B4-BE49-F238E27FC236}">
                <a16:creationId xmlns:a16="http://schemas.microsoft.com/office/drawing/2014/main" id="{1118F2FF-37B0-D784-BAA3-34B2DE8C4A36}"/>
              </a:ext>
            </a:extLst>
          </p:cNvPr>
          <p:cNvSpPr>
            <a:spLocks noGrp="1"/>
          </p:cNvSpPr>
          <p:nvPr>
            <p:ph type="title"/>
          </p:nvPr>
        </p:nvSpPr>
        <p:spPr>
          <a:xfrm>
            <a:off x="311143" y="376216"/>
            <a:ext cx="10641498" cy="611649"/>
          </a:xfrm>
        </p:spPr>
        <p:txBody>
          <a:bodyPr/>
          <a:lstStyle/>
          <a:p>
            <a:r>
              <a:rPr lang="en-GB" dirty="0"/>
              <a:t>What should they do:</a:t>
            </a:r>
          </a:p>
        </p:txBody>
      </p:sp>
    </p:spTree>
    <p:extLst>
      <p:ext uri="{BB962C8B-B14F-4D97-AF65-F5344CB8AC3E}">
        <p14:creationId xmlns:p14="http://schemas.microsoft.com/office/powerpoint/2010/main" val="1283732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8535-34D8-CD01-078A-73BC892AE33F}"/>
              </a:ext>
            </a:extLst>
          </p:cNvPr>
          <p:cNvSpPr>
            <a:spLocks noGrp="1"/>
          </p:cNvSpPr>
          <p:nvPr>
            <p:ph type="title"/>
          </p:nvPr>
        </p:nvSpPr>
        <p:spPr>
          <a:xfrm>
            <a:off x="504709" y="359782"/>
            <a:ext cx="10641498" cy="611649"/>
          </a:xfrm>
        </p:spPr>
        <p:txBody>
          <a:bodyPr/>
          <a:lstStyle/>
          <a:p>
            <a:r>
              <a:rPr lang="en-GB" dirty="0"/>
              <a:t>Where to start</a:t>
            </a:r>
          </a:p>
        </p:txBody>
      </p:sp>
      <p:pic>
        <p:nvPicPr>
          <p:cNvPr id="9" name="Picture 8">
            <a:extLst>
              <a:ext uri="{FF2B5EF4-FFF2-40B4-BE49-F238E27FC236}">
                <a16:creationId xmlns:a16="http://schemas.microsoft.com/office/drawing/2014/main" id="{09670CB7-B9D9-F42D-DA71-4C75671DE5DD}"/>
              </a:ext>
            </a:extLst>
          </p:cNvPr>
          <p:cNvPicPr>
            <a:picLocks noChangeAspect="1"/>
          </p:cNvPicPr>
          <p:nvPr/>
        </p:nvPicPr>
        <p:blipFill>
          <a:blip r:embed="rId3"/>
          <a:stretch>
            <a:fillRect/>
          </a:stretch>
        </p:blipFill>
        <p:spPr>
          <a:xfrm>
            <a:off x="504709" y="1405271"/>
            <a:ext cx="4877051" cy="4496031"/>
          </a:xfrm>
          <a:prstGeom prst="rect">
            <a:avLst/>
          </a:prstGeom>
        </p:spPr>
      </p:pic>
      <p:sp>
        <p:nvSpPr>
          <p:cNvPr id="10" name="TextBox 9">
            <a:extLst>
              <a:ext uri="{FF2B5EF4-FFF2-40B4-BE49-F238E27FC236}">
                <a16:creationId xmlns:a16="http://schemas.microsoft.com/office/drawing/2014/main" id="{9E227411-3B06-21A8-64DC-87D7FD5ED7B0}"/>
              </a:ext>
            </a:extLst>
          </p:cNvPr>
          <p:cNvSpPr txBox="1"/>
          <p:nvPr/>
        </p:nvSpPr>
        <p:spPr>
          <a:xfrm>
            <a:off x="5825458" y="1509623"/>
            <a:ext cx="5207727" cy="4524315"/>
          </a:xfrm>
          <a:prstGeom prst="rect">
            <a:avLst/>
          </a:prstGeom>
          <a:noFill/>
        </p:spPr>
        <p:txBody>
          <a:bodyPr wrap="square" rtlCol="0">
            <a:spAutoFit/>
          </a:bodyPr>
          <a:lstStyle/>
          <a:p>
            <a:r>
              <a:rPr lang="en-GB" b="1" dirty="0"/>
              <a:t>Potential data sources:</a:t>
            </a:r>
          </a:p>
          <a:p>
            <a:pPr marL="285750" indent="-285750">
              <a:buFont typeface="Arial" panose="020B0604020202020204" pitchFamily="34" charset="0"/>
              <a:buChar char="•"/>
            </a:pPr>
            <a:r>
              <a:rPr lang="en-GB" dirty="0"/>
              <a:t>Demand and capacity tools</a:t>
            </a:r>
          </a:p>
          <a:p>
            <a:pPr marL="285750" indent="-285750">
              <a:buFont typeface="Arial" panose="020B0604020202020204" pitchFamily="34" charset="0"/>
              <a:buChar char="•"/>
            </a:pPr>
            <a:r>
              <a:rPr lang="en-GB" dirty="0"/>
              <a:t>PHM data</a:t>
            </a:r>
          </a:p>
          <a:p>
            <a:pPr marL="285750" indent="-285750">
              <a:buFont typeface="Arial" panose="020B0604020202020204" pitchFamily="34" charset="0"/>
              <a:buChar char="•"/>
            </a:pPr>
            <a:r>
              <a:rPr lang="en-GB" dirty="0"/>
              <a:t>Workforce / estates planning tools</a:t>
            </a:r>
          </a:p>
          <a:p>
            <a:endParaRPr lang="en-GB" dirty="0"/>
          </a:p>
          <a:p>
            <a:r>
              <a:rPr lang="en-GB" b="1" dirty="0"/>
              <a:t>Where to source support:</a:t>
            </a:r>
          </a:p>
          <a:p>
            <a:pPr marL="285750" indent="-285750">
              <a:buFont typeface="Arial" panose="020B0604020202020204" pitchFamily="34" charset="0"/>
              <a:buChar char="•"/>
            </a:pPr>
            <a:r>
              <a:rPr lang="en-GB" dirty="0"/>
              <a:t>Existing practice / PCN / GP Federation staff (development opportunity)</a:t>
            </a:r>
          </a:p>
          <a:p>
            <a:pPr marL="285750" indent="-285750">
              <a:buFont typeface="Arial" panose="020B0604020202020204" pitchFamily="34" charset="0"/>
              <a:buChar char="•"/>
            </a:pPr>
            <a:r>
              <a:rPr lang="en-GB" dirty="0"/>
              <a:t>External suppliers (be careful)</a:t>
            </a:r>
          </a:p>
          <a:p>
            <a:pPr marL="285750" indent="-285750">
              <a:buFont typeface="Arial" panose="020B0604020202020204" pitchFamily="34" charset="0"/>
              <a:buChar char="•"/>
            </a:pPr>
            <a:r>
              <a:rPr lang="en-GB" dirty="0"/>
              <a:t>Other NHS organisations (NHS Jobs)</a:t>
            </a:r>
          </a:p>
          <a:p>
            <a:endParaRPr lang="en-GB" dirty="0"/>
          </a:p>
          <a:p>
            <a:r>
              <a:rPr lang="en-GB" b="1" dirty="0"/>
              <a:t>Defining scale:</a:t>
            </a:r>
          </a:p>
          <a:p>
            <a:pPr marL="285750" indent="-285750">
              <a:buFont typeface="Arial" panose="020B0604020202020204" pitchFamily="34" charset="0"/>
              <a:buChar char="•"/>
            </a:pPr>
            <a:r>
              <a:rPr lang="en-GB" dirty="0"/>
              <a:t>PCN specific</a:t>
            </a:r>
          </a:p>
          <a:p>
            <a:pPr marL="285750" indent="-285750">
              <a:buFont typeface="Arial" panose="020B0604020202020204" pitchFamily="34" charset="0"/>
              <a:buChar char="•"/>
            </a:pPr>
            <a:r>
              <a:rPr lang="en-GB" dirty="0"/>
              <a:t>Collaboration at place</a:t>
            </a:r>
          </a:p>
          <a:p>
            <a:pPr marL="285750" indent="-285750">
              <a:buFont typeface="Arial" panose="020B0604020202020204" pitchFamily="34" charset="0"/>
              <a:buChar char="•"/>
            </a:pPr>
            <a:r>
              <a:rPr lang="en-GB" dirty="0"/>
              <a:t>ICS</a:t>
            </a:r>
          </a:p>
          <a:p>
            <a:endParaRPr lang="en-GB" dirty="0"/>
          </a:p>
        </p:txBody>
      </p:sp>
    </p:spTree>
    <p:extLst>
      <p:ext uri="{BB962C8B-B14F-4D97-AF65-F5344CB8AC3E}">
        <p14:creationId xmlns:p14="http://schemas.microsoft.com/office/powerpoint/2010/main" val="334088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8194-2FF1-C76B-A1EC-8110C94969F9}"/>
              </a:ext>
            </a:extLst>
          </p:cNvPr>
          <p:cNvSpPr>
            <a:spLocks noGrp="1"/>
          </p:cNvSpPr>
          <p:nvPr>
            <p:ph type="title"/>
          </p:nvPr>
        </p:nvSpPr>
        <p:spPr>
          <a:xfrm>
            <a:off x="402271" y="235992"/>
            <a:ext cx="10641498" cy="611649"/>
          </a:xfrm>
        </p:spPr>
        <p:txBody>
          <a:bodyPr/>
          <a:lstStyle/>
          <a:p>
            <a:r>
              <a:rPr lang="en-GB" dirty="0"/>
              <a:t>Sample JD</a:t>
            </a:r>
          </a:p>
        </p:txBody>
      </p:sp>
      <p:pic>
        <p:nvPicPr>
          <p:cNvPr id="5" name="Picture 4">
            <a:extLst>
              <a:ext uri="{FF2B5EF4-FFF2-40B4-BE49-F238E27FC236}">
                <a16:creationId xmlns:a16="http://schemas.microsoft.com/office/drawing/2014/main" id="{6640CD96-6987-6CE7-F645-444FDB26BA58}"/>
              </a:ext>
            </a:extLst>
          </p:cNvPr>
          <p:cNvPicPr>
            <a:picLocks noChangeAspect="1"/>
          </p:cNvPicPr>
          <p:nvPr/>
        </p:nvPicPr>
        <p:blipFill>
          <a:blip r:embed="rId2"/>
          <a:stretch>
            <a:fillRect/>
          </a:stretch>
        </p:blipFill>
        <p:spPr>
          <a:xfrm>
            <a:off x="4139476" y="642135"/>
            <a:ext cx="3913047" cy="5573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3684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F129D0-17DB-ED9D-670D-FCB85445A3F8}"/>
              </a:ext>
            </a:extLst>
          </p:cNvPr>
          <p:cNvSpPr>
            <a:spLocks noGrp="1"/>
          </p:cNvSpPr>
          <p:nvPr>
            <p:ph type="title"/>
          </p:nvPr>
        </p:nvSpPr>
        <p:spPr>
          <a:xfrm>
            <a:off x="463462" y="1827040"/>
            <a:ext cx="4709160" cy="2492990"/>
          </a:xfrm>
        </p:spPr>
        <p:txBody>
          <a:bodyPr>
            <a:normAutofit fontScale="90000"/>
          </a:bodyPr>
          <a:lstStyle/>
          <a:p>
            <a:r>
              <a:rPr kumimoji="0" lang="en-GB" sz="4500" b="1" i="0" u="none" strike="noStrike" kern="1200" cap="none" spc="0" normalizeH="0" baseline="0" noProof="0" dirty="0">
                <a:ln>
                  <a:noFill/>
                </a:ln>
                <a:solidFill>
                  <a:srgbClr val="002677"/>
                </a:solidFill>
                <a:effectLst/>
                <a:uLnTx/>
                <a:uFillTx/>
                <a:latin typeface="Arial" panose="020B0604020202020204"/>
                <a:ea typeface="+mj-ea"/>
                <a:cs typeface="+mj-cs"/>
              </a:rPr>
              <a:t>Using a data-led approach to transformation for PCNs</a:t>
            </a:r>
            <a:endParaRPr lang="en-US" dirty="0"/>
          </a:p>
        </p:txBody>
      </p:sp>
      <p:sp>
        <p:nvSpPr>
          <p:cNvPr id="9" name="Text Placeholder 2">
            <a:extLst>
              <a:ext uri="{FF2B5EF4-FFF2-40B4-BE49-F238E27FC236}">
                <a16:creationId xmlns:a16="http://schemas.microsoft.com/office/drawing/2014/main" id="{447B8760-2213-74B5-4CD5-3DD7746E30B8}"/>
              </a:ext>
            </a:extLst>
          </p:cNvPr>
          <p:cNvSpPr>
            <a:spLocks noGrp="1"/>
          </p:cNvSpPr>
          <p:nvPr>
            <p:ph type="body" sz="quarter" idx="10"/>
          </p:nvPr>
        </p:nvSpPr>
        <p:spPr>
          <a:xfrm>
            <a:off x="463462" y="4635651"/>
            <a:ext cx="4709160" cy="553998"/>
          </a:xfrm>
        </p:spPr>
        <p:txBody>
          <a:bodyPr/>
          <a:lstStyle/>
          <a:p>
            <a:r>
              <a:rPr lang="en-US" dirty="0"/>
              <a:t>Meera Parkash – Population </a:t>
            </a:r>
            <a:r>
              <a:rPr lang="en-US"/>
              <a:t>Health Management, </a:t>
            </a:r>
            <a:r>
              <a:rPr lang="en-US" dirty="0"/>
              <a:t>Optum</a:t>
            </a:r>
          </a:p>
        </p:txBody>
      </p:sp>
      <p:sp>
        <p:nvSpPr>
          <p:cNvPr id="11" name="Text Placeholder 3">
            <a:extLst>
              <a:ext uri="{FF2B5EF4-FFF2-40B4-BE49-F238E27FC236}">
                <a16:creationId xmlns:a16="http://schemas.microsoft.com/office/drawing/2014/main" id="{37933978-092F-C6FA-AF6A-7B24159EFFC9}"/>
              </a:ext>
            </a:extLst>
          </p:cNvPr>
          <p:cNvSpPr>
            <a:spLocks noGrp="1"/>
          </p:cNvSpPr>
          <p:nvPr>
            <p:ph type="body" sz="quarter" idx="11"/>
          </p:nvPr>
        </p:nvSpPr>
        <p:spPr>
          <a:xfrm>
            <a:off x="463462" y="6197353"/>
            <a:ext cx="4709160" cy="215444"/>
          </a:xfrm>
        </p:spPr>
        <p:txBody>
          <a:bodyPr/>
          <a:lstStyle/>
          <a:p>
            <a:r>
              <a:rPr lang="en-US" dirty="0"/>
              <a:t>29</a:t>
            </a:r>
            <a:r>
              <a:rPr lang="en-US" baseline="30000" dirty="0"/>
              <a:t>th</a:t>
            </a:r>
            <a:r>
              <a:rPr lang="en-US" dirty="0"/>
              <a:t> November 2022</a:t>
            </a:r>
          </a:p>
        </p:txBody>
      </p:sp>
      <p:sp>
        <p:nvSpPr>
          <p:cNvPr id="2" name="Accessibility" descr="Delete slide after reading.&#10;&#10;Optum 16:9 on-screen template that was released in August 2022. Remember to download a new template from Optum Brand Center each time. Templates continuously evolve." hidden="1">
            <a:extLst>
              <a:ext uri="{FF2B5EF4-FFF2-40B4-BE49-F238E27FC236}">
                <a16:creationId xmlns:a16="http://schemas.microsoft.com/office/drawing/2014/main" id="{933C1D64-1BC1-4E69-8062-A35808038B86}"/>
              </a:ext>
            </a:extLst>
          </p:cNvPr>
          <p:cNvSpPr/>
          <p:nvPr/>
        </p:nvSpPr>
        <p:spPr bwMode="gray">
          <a:xfrm>
            <a:off x="12117069" y="18660"/>
            <a:ext cx="56271" cy="56271"/>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16895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2522-E01F-974B-9E77-A4CB2B3D29BA}"/>
              </a:ext>
            </a:extLst>
          </p:cNvPr>
          <p:cNvSpPr>
            <a:spLocks noGrp="1"/>
          </p:cNvSpPr>
          <p:nvPr>
            <p:ph type="title"/>
          </p:nvPr>
        </p:nvSpPr>
        <p:spPr>
          <a:xfrm>
            <a:off x="457199" y="555639"/>
            <a:ext cx="9601200" cy="332399"/>
          </a:xfrm>
        </p:spPr>
        <p:txBody>
          <a:bodyPr>
            <a:normAutofit fontScale="90000"/>
          </a:bodyPr>
          <a:lstStyle/>
          <a:p>
            <a:r>
              <a:rPr lang="en-US" sz="2400" dirty="0"/>
              <a:t>Partnering across health and care to deliver population health</a:t>
            </a:r>
            <a:endParaRPr lang="en-US" dirty="0"/>
          </a:p>
        </p:txBody>
      </p:sp>
      <p:sp>
        <p:nvSpPr>
          <p:cNvPr id="49" name="TextBox 48">
            <a:extLst>
              <a:ext uri="{FF2B5EF4-FFF2-40B4-BE49-F238E27FC236}">
                <a16:creationId xmlns:a16="http://schemas.microsoft.com/office/drawing/2014/main" id="{EB636E71-6705-B948-8BE3-1859093A76FA}"/>
              </a:ext>
            </a:extLst>
          </p:cNvPr>
          <p:cNvSpPr txBox="1"/>
          <p:nvPr/>
        </p:nvSpPr>
        <p:spPr bwMode="gray">
          <a:xfrm>
            <a:off x="495298" y="2489783"/>
            <a:ext cx="2196000" cy="615553"/>
          </a:xfrm>
          <a:prstGeom prst="rect">
            <a:avLst/>
          </a:prstGeom>
          <a:noFill/>
        </p:spPr>
        <p:txBody>
          <a:bodyPr vert="horz" wrap="square" lIns="0" tIns="0" rIns="0" bIns="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dirty="0">
                <a:ln>
                  <a:noFill/>
                </a:ln>
                <a:solidFill>
                  <a:srgbClr val="002677"/>
                </a:solidFill>
                <a:effectLst/>
                <a:uLnTx/>
                <a:uFillTx/>
                <a:latin typeface="Arial" panose="020B0604020202020204"/>
                <a:ea typeface="+mn-ea"/>
                <a:cs typeface="+mn-cs"/>
              </a:rPr>
              <a:t>36</a:t>
            </a:r>
          </a:p>
        </p:txBody>
      </p:sp>
      <p:sp>
        <p:nvSpPr>
          <p:cNvPr id="50" name="TextBox 49">
            <a:extLst>
              <a:ext uri="{FF2B5EF4-FFF2-40B4-BE49-F238E27FC236}">
                <a16:creationId xmlns:a16="http://schemas.microsoft.com/office/drawing/2014/main" id="{14F07614-A0A2-3A49-84AB-DAD1E5843F8E}"/>
              </a:ext>
            </a:extLst>
          </p:cNvPr>
          <p:cNvSpPr txBox="1"/>
          <p:nvPr/>
        </p:nvSpPr>
        <p:spPr bwMode="gray">
          <a:xfrm>
            <a:off x="469898" y="3105336"/>
            <a:ext cx="2196000" cy="86177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ICSs participated in Population Health Management Development Programme</a:t>
            </a:r>
          </a:p>
        </p:txBody>
      </p:sp>
      <p:sp>
        <p:nvSpPr>
          <p:cNvPr id="51" name="TextBox 50">
            <a:extLst>
              <a:ext uri="{FF2B5EF4-FFF2-40B4-BE49-F238E27FC236}">
                <a16:creationId xmlns:a16="http://schemas.microsoft.com/office/drawing/2014/main" id="{0B63CFF1-7235-EF45-BBB7-0AB26154EB7D}"/>
              </a:ext>
            </a:extLst>
          </p:cNvPr>
          <p:cNvSpPr txBox="1"/>
          <p:nvPr/>
        </p:nvSpPr>
        <p:spPr bwMode="gray">
          <a:xfrm>
            <a:off x="3360790" y="2489783"/>
            <a:ext cx="2196000" cy="615553"/>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4000" b="1" i="0" u="none" strike="noStrike" kern="1200" cap="none" spc="0" normalizeH="0" baseline="0" noProof="0" dirty="0">
                <a:ln>
                  <a:noFill/>
                </a:ln>
                <a:solidFill>
                  <a:srgbClr val="002677"/>
                </a:solidFill>
                <a:effectLst/>
                <a:uLnTx/>
                <a:uFillTx/>
                <a:latin typeface="Arial" panose="020B0604020202020204"/>
                <a:ea typeface="+mn-ea"/>
                <a:cs typeface="+mn-cs"/>
              </a:rPr>
              <a:t>3</a:t>
            </a:r>
            <a:r>
              <a:rPr kumimoji="0" lang="en-US" sz="4000" b="1" i="0" u="none" strike="noStrike" kern="1200" cap="none" spc="0" normalizeH="0" baseline="0" noProof="0" dirty="0">
                <a:ln>
                  <a:noFill/>
                </a:ln>
                <a:solidFill>
                  <a:srgbClr val="002677"/>
                </a:solidFill>
                <a:effectLst/>
                <a:uLnTx/>
                <a:uFillTx/>
                <a:latin typeface="Arial" panose="020B0604020202020204"/>
                <a:ea typeface="+mn-ea"/>
                <a:cs typeface="+mn-cs"/>
              </a:rPr>
              <a:t>3</a:t>
            </a:r>
            <a:endParaRPr kumimoji="0" lang="en-US" sz="3000" b="1" i="0" u="none" strike="noStrike" kern="1200" cap="none" spc="0" normalizeH="0" baseline="0" noProof="0" dirty="0">
              <a:ln>
                <a:noFill/>
              </a:ln>
              <a:solidFill>
                <a:srgbClr val="002677"/>
              </a:solidFill>
              <a:effectLst/>
              <a:uLnTx/>
              <a:uFillTx/>
              <a:latin typeface="Arial" panose="020B0604020202020204"/>
              <a:ea typeface="+mn-ea"/>
              <a:cs typeface="+mn-cs"/>
            </a:endParaRPr>
          </a:p>
        </p:txBody>
      </p:sp>
      <p:sp>
        <p:nvSpPr>
          <p:cNvPr id="52" name="TextBox 51">
            <a:extLst>
              <a:ext uri="{FF2B5EF4-FFF2-40B4-BE49-F238E27FC236}">
                <a16:creationId xmlns:a16="http://schemas.microsoft.com/office/drawing/2014/main" id="{60930F70-7A81-8245-9772-2C43C1D8EF39}"/>
              </a:ext>
            </a:extLst>
          </p:cNvPr>
          <p:cNvSpPr txBox="1"/>
          <p:nvPr/>
        </p:nvSpPr>
        <p:spPr bwMode="gray">
          <a:xfrm>
            <a:off x="3335390" y="3105336"/>
            <a:ext cx="2196000" cy="430887"/>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Place-based partnerships completed the </a:t>
            </a:r>
            <a:r>
              <a:rPr kumimoji="0" lang="en-US" sz="1400" b="0" i="0" u="none" strike="noStrike" kern="1200" cap="none" spc="0" normalizeH="0" baseline="0" noProof="0" dirty="0" err="1">
                <a:ln>
                  <a:noFill/>
                </a:ln>
                <a:solidFill>
                  <a:srgbClr val="5A5A5A"/>
                </a:solidFill>
                <a:effectLst/>
                <a:uLnTx/>
                <a:uFillTx/>
                <a:latin typeface="Arial" panose="020B0604020202020204"/>
                <a:ea typeface="+mn-ea"/>
                <a:cs typeface="+mn-cs"/>
              </a:rPr>
              <a:t>programme</a:t>
            </a:r>
            <a:endPar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510C0B89-68AF-664E-9FFC-5B857B1EA866}"/>
              </a:ext>
            </a:extLst>
          </p:cNvPr>
          <p:cNvSpPr txBox="1"/>
          <p:nvPr/>
        </p:nvSpPr>
        <p:spPr bwMode="gray">
          <a:xfrm>
            <a:off x="6489951" y="2552227"/>
            <a:ext cx="2196000" cy="615553"/>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dirty="0">
                <a:ln>
                  <a:noFill/>
                </a:ln>
                <a:solidFill>
                  <a:srgbClr val="002677"/>
                </a:solidFill>
                <a:effectLst/>
                <a:uLnTx/>
                <a:uFillTx/>
                <a:latin typeface="Arial" panose="020B0604020202020204"/>
                <a:ea typeface="+mn-ea"/>
                <a:cs typeface="+mn-cs"/>
              </a:rPr>
              <a:t>147</a:t>
            </a:r>
          </a:p>
        </p:txBody>
      </p:sp>
      <p:sp>
        <p:nvSpPr>
          <p:cNvPr id="54" name="TextBox 53">
            <a:extLst>
              <a:ext uri="{FF2B5EF4-FFF2-40B4-BE49-F238E27FC236}">
                <a16:creationId xmlns:a16="http://schemas.microsoft.com/office/drawing/2014/main" id="{BACAE9C8-96AA-B242-A22A-3A4D7FAE687F}"/>
              </a:ext>
            </a:extLst>
          </p:cNvPr>
          <p:cNvSpPr txBox="1"/>
          <p:nvPr/>
        </p:nvSpPr>
        <p:spPr bwMode="gray">
          <a:xfrm>
            <a:off x="6518138" y="3105336"/>
            <a:ext cx="2196000" cy="430887"/>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Primary Care Networks completed the </a:t>
            </a:r>
            <a:r>
              <a:rPr kumimoji="0" lang="en-US" sz="1400" b="0" i="0" u="none" strike="noStrike" kern="1200" cap="none" spc="0" normalizeH="0" baseline="0" noProof="0" dirty="0" err="1">
                <a:ln>
                  <a:noFill/>
                </a:ln>
                <a:solidFill>
                  <a:srgbClr val="5A5A5A"/>
                </a:solidFill>
                <a:effectLst/>
                <a:uLnTx/>
                <a:uFillTx/>
                <a:latin typeface="Arial" panose="020B0604020202020204"/>
                <a:ea typeface="+mn-ea"/>
                <a:cs typeface="+mn-cs"/>
              </a:rPr>
              <a:t>programme</a:t>
            </a:r>
            <a:endPar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34C7C60F-0F62-544E-8339-31886BD53922}"/>
              </a:ext>
            </a:extLst>
          </p:cNvPr>
          <p:cNvSpPr txBox="1"/>
          <p:nvPr/>
        </p:nvSpPr>
        <p:spPr bwMode="gray">
          <a:xfrm>
            <a:off x="9409799" y="2489783"/>
            <a:ext cx="2196000" cy="615553"/>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dirty="0">
                <a:ln>
                  <a:noFill/>
                </a:ln>
                <a:solidFill>
                  <a:srgbClr val="002677"/>
                </a:solidFill>
                <a:effectLst/>
                <a:uLnTx/>
                <a:uFillTx/>
                <a:latin typeface="Arial" panose="020B0604020202020204"/>
                <a:ea typeface="+mn-ea"/>
                <a:cs typeface="+mn-cs"/>
              </a:rPr>
              <a:t>16m</a:t>
            </a:r>
          </a:p>
        </p:txBody>
      </p:sp>
      <p:sp>
        <p:nvSpPr>
          <p:cNvPr id="56" name="TextBox 55">
            <a:extLst>
              <a:ext uri="{FF2B5EF4-FFF2-40B4-BE49-F238E27FC236}">
                <a16:creationId xmlns:a16="http://schemas.microsoft.com/office/drawing/2014/main" id="{CA4E0163-3363-2C43-9F29-ED3E1837D8C6}"/>
              </a:ext>
            </a:extLst>
          </p:cNvPr>
          <p:cNvSpPr txBox="1"/>
          <p:nvPr/>
        </p:nvSpPr>
        <p:spPr bwMode="gray">
          <a:xfrm>
            <a:off x="9384399" y="3105336"/>
            <a:ext cx="2196000" cy="430887"/>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People included in linked data, analytics and insight </a:t>
            </a:r>
          </a:p>
        </p:txBody>
      </p:sp>
      <p:sp>
        <p:nvSpPr>
          <p:cNvPr id="57" name="Rectangle 56">
            <a:extLst>
              <a:ext uri="{FF2B5EF4-FFF2-40B4-BE49-F238E27FC236}">
                <a16:creationId xmlns:a16="http://schemas.microsoft.com/office/drawing/2014/main" id="{AE4A6FD6-2C32-174D-B06A-B9F99AC596B0}"/>
              </a:ext>
            </a:extLst>
          </p:cNvPr>
          <p:cNvSpPr/>
          <p:nvPr/>
        </p:nvSpPr>
        <p:spPr bwMode="gray">
          <a:xfrm>
            <a:off x="0" y="1260075"/>
            <a:ext cx="12192000" cy="891904"/>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046E0B22-0CA8-0E4A-9C42-9DDB6E787C6E}"/>
              </a:ext>
            </a:extLst>
          </p:cNvPr>
          <p:cNvSpPr txBox="1"/>
          <p:nvPr/>
        </p:nvSpPr>
        <p:spPr bwMode="gray">
          <a:xfrm>
            <a:off x="3321470" y="1339135"/>
            <a:ext cx="6624963" cy="73866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5A5A5A"/>
              </a:buClr>
              <a:buSzTx/>
              <a:buFontTx/>
              <a:buNone/>
              <a:tabLst/>
              <a:defRPr/>
            </a:pPr>
            <a:r>
              <a:rPr kumimoji="0" lang="en-US" sz="1600" b="1" i="0" u="none" strike="noStrike" kern="1200" cap="none" spc="0" normalizeH="0" baseline="0" noProof="0">
                <a:ln>
                  <a:noFill/>
                </a:ln>
                <a:solidFill>
                  <a:srgbClr val="002677"/>
                </a:solidFill>
                <a:effectLst/>
                <a:uLnTx/>
                <a:uFillTx/>
                <a:latin typeface="Arial" panose="020B0604020202020204"/>
                <a:ea typeface="+mn-ea"/>
                <a:cs typeface="+mn-cs"/>
              </a:rPr>
              <a:t>National NHS England &amp; Improvement </a:t>
            </a:r>
          </a:p>
          <a:p>
            <a:pPr marL="0" marR="0" lvl="0" indent="0" algn="l" defTabSz="914400" rtl="0" eaLnBrk="1" fontAlgn="auto" latinLnBrk="0" hangingPunct="1">
              <a:lnSpc>
                <a:spcPct val="100000"/>
              </a:lnSpc>
              <a:spcBef>
                <a:spcPts val="0"/>
              </a:spcBef>
              <a:spcAft>
                <a:spcPts val="0"/>
              </a:spcAft>
              <a:buClr>
                <a:srgbClr val="5A5A5A"/>
              </a:buClr>
              <a:buSzTx/>
              <a:buFontTx/>
              <a:buNone/>
              <a:tabLst/>
              <a:defRPr/>
            </a:pPr>
            <a:r>
              <a:rPr kumimoji="0" lang="en-US" sz="1600" b="0" i="0" u="none" strike="noStrike" kern="1200" cap="none" spc="0" normalizeH="0" baseline="0" noProof="0">
                <a:ln>
                  <a:noFill/>
                </a:ln>
                <a:solidFill>
                  <a:srgbClr val="002677"/>
                </a:solidFill>
                <a:effectLst/>
                <a:uLnTx/>
                <a:uFillTx/>
                <a:latin typeface="Arial" panose="020B0604020202020204"/>
                <a:ea typeface="+mn-ea"/>
                <a:cs typeface="+mn-cs"/>
              </a:rPr>
              <a:t>Population Health Management </a:t>
            </a:r>
          </a:p>
          <a:p>
            <a:pPr marL="0" marR="0" lvl="0" indent="0" algn="l" defTabSz="914400" rtl="0" eaLnBrk="1" fontAlgn="auto" latinLnBrk="0" hangingPunct="1">
              <a:lnSpc>
                <a:spcPct val="100000"/>
              </a:lnSpc>
              <a:spcBef>
                <a:spcPts val="0"/>
              </a:spcBef>
              <a:spcAft>
                <a:spcPts val="0"/>
              </a:spcAft>
              <a:buClr>
                <a:srgbClr val="5A5A5A"/>
              </a:buClr>
              <a:buSzTx/>
              <a:buFontTx/>
              <a:buNone/>
              <a:tabLst/>
              <a:defRPr/>
            </a:pPr>
            <a:r>
              <a:rPr kumimoji="0" lang="en-US" sz="1600" b="0" i="0" u="none" strike="noStrike" kern="1200" cap="none" spc="0" normalizeH="0" baseline="0" noProof="0">
                <a:ln>
                  <a:noFill/>
                </a:ln>
                <a:solidFill>
                  <a:srgbClr val="002677"/>
                </a:solidFill>
                <a:effectLst/>
                <a:uLnTx/>
                <a:uFillTx/>
                <a:latin typeface="Arial" panose="020B0604020202020204"/>
                <a:ea typeface="+mn-ea"/>
                <a:cs typeface="+mn-cs"/>
              </a:rPr>
              <a:t>Development Programme partner</a:t>
            </a:r>
            <a:endParaRPr kumimoji="0" lang="en-US" sz="1600" b="1" i="0" u="none" strike="noStrike" kern="1200" cap="none" spc="0" normalizeH="0" baseline="0" noProof="0">
              <a:ln>
                <a:noFill/>
              </a:ln>
              <a:solidFill>
                <a:srgbClr val="002677"/>
              </a:solidFill>
              <a:effectLst/>
              <a:uLnTx/>
              <a:uFillTx/>
              <a:latin typeface="Arial" panose="020B0604020202020204"/>
              <a:ea typeface="+mn-ea"/>
              <a:cs typeface="+mn-cs"/>
            </a:endParaRPr>
          </a:p>
        </p:txBody>
      </p:sp>
      <p:pic>
        <p:nvPicPr>
          <p:cNvPr id="60" name="Picture 59">
            <a:extLst>
              <a:ext uri="{FF2B5EF4-FFF2-40B4-BE49-F238E27FC236}">
                <a16:creationId xmlns:a16="http://schemas.microsoft.com/office/drawing/2014/main" id="{AF9B5469-451B-3048-9371-942424832C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gray">
          <a:xfrm>
            <a:off x="2501934" y="1425290"/>
            <a:ext cx="609601" cy="609601"/>
          </a:xfrm>
          <a:prstGeom prst="rect">
            <a:avLst/>
          </a:prstGeom>
        </p:spPr>
      </p:pic>
      <p:sp>
        <p:nvSpPr>
          <p:cNvPr id="61" name="TextBox 60">
            <a:extLst>
              <a:ext uri="{FF2B5EF4-FFF2-40B4-BE49-F238E27FC236}">
                <a16:creationId xmlns:a16="http://schemas.microsoft.com/office/drawing/2014/main" id="{55E5E0D8-F59A-E04D-85E3-383FB580AEB8}"/>
              </a:ext>
            </a:extLst>
          </p:cNvPr>
          <p:cNvSpPr txBox="1"/>
          <p:nvPr/>
        </p:nvSpPr>
        <p:spPr bwMode="gray">
          <a:xfrm>
            <a:off x="2056680" y="4705024"/>
            <a:ext cx="4104000" cy="1231106"/>
          </a:xfrm>
          <a:prstGeom prst="rect">
            <a:avLst/>
          </a:prstGeom>
          <a:noFill/>
        </p:spPr>
        <p:txBody>
          <a:bodyPr vert="horz" wrap="square" lIns="0" tIns="0" rIns="0" bIns="0" rtlCol="0">
            <a:spAutoFit/>
          </a:bodyPr>
          <a:lstStyle/>
          <a:p>
            <a:pPr marL="285750" marR="0" lvl="0" indent="-285750" algn="l" defTabSz="640080" rtl="0" eaLnBrk="1" fontAlgn="auto" latinLnBrk="0" hangingPunct="1">
              <a:lnSpc>
                <a:spcPct val="100000"/>
              </a:lnSpc>
              <a:spcBef>
                <a:spcPts val="600"/>
              </a:spcBef>
              <a:spcAft>
                <a:spcPts val="0"/>
              </a:spcAft>
              <a:buClr>
                <a:srgbClr val="E87722"/>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Link local data</a:t>
            </a:r>
          </a:p>
          <a:p>
            <a:pPr marL="285750" marR="0" lvl="0" indent="-285750" algn="l" defTabSz="640080" rtl="0" eaLnBrk="1" fontAlgn="auto" latinLnBrk="0" hangingPunct="1">
              <a:lnSpc>
                <a:spcPct val="100000"/>
              </a:lnSpc>
              <a:spcBef>
                <a:spcPts val="600"/>
              </a:spcBef>
              <a:spcAft>
                <a:spcPts val="0"/>
              </a:spcAft>
              <a:buClr>
                <a:srgbClr val="E87722"/>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Build analytical skills to find rising risk cohorts grappling with social inequality</a:t>
            </a:r>
            <a:r>
              <a:rPr kumimoji="0" lang="en-US" sz="1400" b="0" i="0" u="none" strike="noStrike" kern="1200" cap="none" spc="0" normalizeH="0" baseline="30000" noProof="0" dirty="0">
                <a:ln>
                  <a:noFill/>
                </a:ln>
                <a:solidFill>
                  <a:srgbClr val="002677"/>
                </a:solidFill>
                <a:effectLst/>
                <a:uLnTx/>
                <a:uFillTx/>
                <a:latin typeface="Arial" panose="020B0604020202020204"/>
                <a:ea typeface="+mn-ea"/>
                <a:cs typeface="+mn-cs"/>
              </a:rPr>
              <a:t>4</a:t>
            </a:r>
            <a:endPar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endParaRPr>
          </a:p>
          <a:p>
            <a:pPr marL="285750" marR="0" lvl="0" indent="-285750" algn="l" defTabSz="640080" rtl="0" eaLnBrk="1" fontAlgn="auto" latinLnBrk="0" hangingPunct="1">
              <a:lnSpc>
                <a:spcPct val="100000"/>
              </a:lnSpc>
              <a:spcBef>
                <a:spcPts val="600"/>
              </a:spcBef>
              <a:spcAft>
                <a:spcPts val="0"/>
              </a:spcAft>
              <a:buClr>
                <a:srgbClr val="E87722"/>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Design and deliver new models of integrated care focusing on outcomes</a:t>
            </a:r>
          </a:p>
        </p:txBody>
      </p:sp>
      <p:sp>
        <p:nvSpPr>
          <p:cNvPr id="62" name="Rectangle 61">
            <a:extLst>
              <a:ext uri="{FF2B5EF4-FFF2-40B4-BE49-F238E27FC236}">
                <a16:creationId xmlns:a16="http://schemas.microsoft.com/office/drawing/2014/main" id="{5A348C00-5743-3F49-ABA2-400A2973742A}"/>
              </a:ext>
            </a:extLst>
          </p:cNvPr>
          <p:cNvSpPr/>
          <p:nvPr/>
        </p:nvSpPr>
        <p:spPr>
          <a:xfrm>
            <a:off x="6633951" y="4705024"/>
            <a:ext cx="4104000" cy="1107996"/>
          </a:xfrm>
          <a:prstGeom prst="rect">
            <a:avLst/>
          </a:prstGeom>
        </p:spPr>
        <p:txBody>
          <a:bodyPr wrap="square">
            <a:spAutoFit/>
          </a:bodyPr>
          <a:lstStyle/>
          <a:p>
            <a:pPr marL="285750" marR="0" lvl="0" indent="-285750" algn="l" defTabSz="640080" rtl="0" eaLnBrk="1" fontAlgn="auto" latinLnBrk="0" hangingPunct="1">
              <a:lnSpc>
                <a:spcPct val="100000"/>
              </a:lnSpc>
              <a:spcBef>
                <a:spcPts val="600"/>
              </a:spcBef>
              <a:spcAft>
                <a:spcPts val="0"/>
              </a:spcAft>
              <a:buClr>
                <a:srgbClr val="E87722"/>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Risk stratify elective care backlog</a:t>
            </a:r>
          </a:p>
          <a:p>
            <a:pPr marL="285750" marR="0" lvl="0" indent="-285750" algn="l" defTabSz="640080" rtl="0" eaLnBrk="1" fontAlgn="auto" latinLnBrk="0" hangingPunct="1">
              <a:lnSpc>
                <a:spcPct val="100000"/>
              </a:lnSpc>
              <a:spcBef>
                <a:spcPts val="600"/>
              </a:spcBef>
              <a:spcAft>
                <a:spcPts val="0"/>
              </a:spcAft>
              <a:buClr>
                <a:srgbClr val="E87722"/>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Explore alternative out-of-hospital models</a:t>
            </a:r>
          </a:p>
          <a:p>
            <a:pPr marL="285750" marR="0" lvl="0" indent="-285750" algn="l" defTabSz="640080" rtl="0" eaLnBrk="1" fontAlgn="auto" latinLnBrk="0" hangingPunct="1">
              <a:lnSpc>
                <a:spcPct val="100000"/>
              </a:lnSpc>
              <a:spcBef>
                <a:spcPts val="600"/>
              </a:spcBef>
              <a:spcAft>
                <a:spcPts val="0"/>
              </a:spcAft>
              <a:buClr>
                <a:srgbClr val="E87722"/>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Evaluate potential return on investment of these shifts in care</a:t>
            </a:r>
          </a:p>
        </p:txBody>
      </p:sp>
      <p:sp>
        <p:nvSpPr>
          <p:cNvPr id="63" name="Rectangle 62">
            <a:extLst>
              <a:ext uri="{FF2B5EF4-FFF2-40B4-BE49-F238E27FC236}">
                <a16:creationId xmlns:a16="http://schemas.microsoft.com/office/drawing/2014/main" id="{E1C8002C-465E-7944-AB1E-3CEF3EA8320B}"/>
              </a:ext>
            </a:extLst>
          </p:cNvPr>
          <p:cNvSpPr/>
          <p:nvPr/>
        </p:nvSpPr>
        <p:spPr>
          <a:xfrm>
            <a:off x="0" y="4318428"/>
            <a:ext cx="12192000" cy="338554"/>
          </a:xfrm>
          <a:prstGeom prst="rect">
            <a:avLst/>
          </a:prstGeom>
        </p:spPr>
        <p:txBody>
          <a:bodyPr wrap="square" lIns="91440" tIns="45720" rIns="91440" bIns="45720" anchor="t">
            <a:spAutoFit/>
          </a:bodyPr>
          <a:lstStyle/>
          <a:p>
            <a:pPr marL="0" marR="0" lvl="0" indent="0" algn="ctr" defTabSz="640080" rtl="0" eaLnBrk="1" fontAlgn="auto" latinLnBrk="0" hangingPunct="1">
              <a:lnSpc>
                <a:spcPct val="100000"/>
              </a:lnSpc>
              <a:spcBef>
                <a:spcPts val="600"/>
              </a:spcBef>
              <a:spcAft>
                <a:spcPts val="0"/>
              </a:spcAft>
              <a:buClr>
                <a:srgbClr val="E87722"/>
              </a:buClr>
              <a:buSzTx/>
              <a:buFontTx/>
              <a:buNone/>
              <a:tabLst/>
              <a:defRPr/>
            </a:pPr>
            <a:r>
              <a:rPr kumimoji="0" lang="en-US" sz="1600" b="1" i="0" u="none" strike="noStrike" kern="1200" cap="none" spc="0" normalizeH="0" baseline="0" noProof="0">
                <a:ln>
                  <a:noFill/>
                </a:ln>
                <a:solidFill>
                  <a:srgbClr val="002677"/>
                </a:solidFill>
                <a:effectLst/>
                <a:uLnTx/>
                <a:uFillTx/>
                <a:latin typeface="Arial" panose="020B0604020202020204"/>
                <a:ea typeface="+mn-ea"/>
                <a:cs typeface="+mn-cs"/>
              </a:rPr>
              <a:t>We have supported every tier of an integrated health and care system to: </a:t>
            </a:r>
          </a:p>
        </p:txBody>
      </p:sp>
      <p:sp>
        <p:nvSpPr>
          <p:cNvPr id="3" name="TextBox 2">
            <a:extLst>
              <a:ext uri="{FF2B5EF4-FFF2-40B4-BE49-F238E27FC236}">
                <a16:creationId xmlns:a16="http://schemas.microsoft.com/office/drawing/2014/main" id="{C1F91955-6157-4DEE-9821-2AF8A179FF8E}"/>
              </a:ext>
            </a:extLst>
          </p:cNvPr>
          <p:cNvSpPr txBox="1"/>
          <p:nvPr/>
        </p:nvSpPr>
        <p:spPr bwMode="gray">
          <a:xfrm>
            <a:off x="7777800" y="6561114"/>
            <a:ext cx="4317476" cy="184666"/>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200" b="0" i="0" u="sng" strike="noStrike" kern="1200" cap="none" spc="0" normalizeH="0" baseline="30000" noProof="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4. NHS England » 2022/23 priorities and operational planning guidance</a:t>
            </a:r>
            <a:endParaRPr kumimoji="0" lang="en-US" sz="1200" b="0" i="0" u="none" strike="noStrike" kern="1200" cap="none" spc="0" normalizeH="0" baseline="0" noProof="0">
              <a:ln>
                <a:noFill/>
              </a:ln>
              <a:solidFill>
                <a:srgbClr val="5A5A5A"/>
              </a:solidFill>
              <a:effectLst/>
              <a:uLnTx/>
              <a:uFillTx/>
              <a:latin typeface="Arial" panose="020B0604020202020204"/>
              <a:ea typeface="+mn-ea"/>
              <a:cs typeface="+mn-cs"/>
            </a:endParaRPr>
          </a:p>
        </p:txBody>
      </p:sp>
      <p:pic>
        <p:nvPicPr>
          <p:cNvPr id="18" name="Picture 17" descr="A picture containing clipart&#10;&#10;Description generated with very high confidence">
            <a:extLst>
              <a:ext uri="{FF2B5EF4-FFF2-40B4-BE49-F238E27FC236}">
                <a16:creationId xmlns:a16="http://schemas.microsoft.com/office/drawing/2014/main" id="{E5C0D24C-0C47-4400-9F08-50CC0701ED1E}"/>
              </a:ext>
            </a:extLst>
          </p:cNvPr>
          <p:cNvPicPr>
            <a:picLocks noChangeAspect="1"/>
          </p:cNvPicPr>
          <p:nvPr/>
        </p:nvPicPr>
        <p:blipFill>
          <a:blip r:embed="rId5"/>
          <a:stretch>
            <a:fillRect/>
          </a:stretch>
        </p:blipFill>
        <p:spPr>
          <a:xfrm>
            <a:off x="1331446" y="6302361"/>
            <a:ext cx="826321" cy="333706"/>
          </a:xfrm>
          <a:prstGeom prst="rect">
            <a:avLst/>
          </a:prstGeom>
        </p:spPr>
      </p:pic>
    </p:spTree>
    <p:extLst>
      <p:ext uri="{BB962C8B-B14F-4D97-AF65-F5344CB8AC3E}">
        <p14:creationId xmlns:p14="http://schemas.microsoft.com/office/powerpoint/2010/main" val="128679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126884" y="220082"/>
            <a:ext cx="10641498" cy="611649"/>
          </a:xfrm>
        </p:spPr>
        <p:txBody>
          <a:bodyPr/>
          <a:lstStyle/>
          <a:p>
            <a:r>
              <a:rPr lang="en-US" dirty="0">
                <a:latin typeface="Arial"/>
                <a:cs typeface="Arial"/>
              </a:rPr>
              <a:t>Agenda – 29</a:t>
            </a:r>
            <a:r>
              <a:rPr lang="en-US" baseline="30000" dirty="0">
                <a:latin typeface="Arial"/>
                <a:cs typeface="Arial"/>
              </a:rPr>
              <a:t>th</a:t>
            </a:r>
            <a:r>
              <a:rPr lang="en-US" dirty="0">
                <a:latin typeface="Arial"/>
                <a:cs typeface="Arial"/>
              </a:rPr>
              <a:t> November 2022 </a:t>
            </a:r>
            <a:r>
              <a:rPr lang="en-US" dirty="0">
                <a:solidFill>
                  <a:srgbClr val="FF0000"/>
                </a:solidFill>
                <a:latin typeface="Arial"/>
                <a:cs typeface="Arial"/>
              </a:rPr>
              <a:t> </a:t>
            </a:r>
          </a:p>
        </p:txBody>
      </p:sp>
      <p:graphicFrame>
        <p:nvGraphicFramePr>
          <p:cNvPr id="4" name="Table 4">
            <a:extLst>
              <a:ext uri="{FF2B5EF4-FFF2-40B4-BE49-F238E27FC236}">
                <a16:creationId xmlns:a16="http://schemas.microsoft.com/office/drawing/2014/main" id="{DB00CD79-3F1F-405F-93D6-144875EA767A}"/>
              </a:ext>
            </a:extLst>
          </p:cNvPr>
          <p:cNvGraphicFramePr>
            <a:graphicFrameLocks noGrp="1"/>
          </p:cNvGraphicFramePr>
          <p:nvPr>
            <p:extLst>
              <p:ext uri="{D42A27DB-BD31-4B8C-83A1-F6EECF244321}">
                <p14:modId xmlns:p14="http://schemas.microsoft.com/office/powerpoint/2010/main" val="2815614062"/>
              </p:ext>
            </p:extLst>
          </p:nvPr>
        </p:nvGraphicFramePr>
        <p:xfrm>
          <a:off x="702399" y="1590097"/>
          <a:ext cx="10915492" cy="4196754"/>
        </p:xfrm>
        <a:graphic>
          <a:graphicData uri="http://schemas.openxmlformats.org/drawingml/2006/table">
            <a:tbl>
              <a:tblPr firstRow="1" bandRow="1"/>
              <a:tblGrid>
                <a:gridCol w="943592">
                  <a:extLst>
                    <a:ext uri="{9D8B030D-6E8A-4147-A177-3AD203B41FA5}">
                      <a16:colId xmlns:a16="http://schemas.microsoft.com/office/drawing/2014/main" val="3203064393"/>
                    </a:ext>
                  </a:extLst>
                </a:gridCol>
                <a:gridCol w="4952860">
                  <a:extLst>
                    <a:ext uri="{9D8B030D-6E8A-4147-A177-3AD203B41FA5}">
                      <a16:colId xmlns:a16="http://schemas.microsoft.com/office/drawing/2014/main" val="3423522137"/>
                    </a:ext>
                  </a:extLst>
                </a:gridCol>
                <a:gridCol w="5019040">
                  <a:extLst>
                    <a:ext uri="{9D8B030D-6E8A-4147-A177-3AD203B41FA5}">
                      <a16:colId xmlns:a16="http://schemas.microsoft.com/office/drawing/2014/main" val="2024181446"/>
                    </a:ext>
                  </a:extLst>
                </a:gridCol>
              </a:tblGrid>
              <a:tr h="53149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2000" dirty="0"/>
                        <a:t>Time: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33F8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2000" dirty="0"/>
                        <a:t>Item:</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33F8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2000" dirty="0"/>
                        <a:t>Lead:</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33F85"/>
                    </a:solidFill>
                  </a:tcPr>
                </a:tc>
                <a:extLst>
                  <a:ext uri="{0D108BD9-81ED-4DB2-BD59-A6C34878D82A}">
                    <a16:rowId xmlns:a16="http://schemas.microsoft.com/office/drawing/2014/main" val="2210277368"/>
                  </a:ext>
                </a:extLst>
              </a:tr>
              <a:tr h="61326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400" dirty="0">
                          <a:latin typeface="Arial"/>
                          <a:cs typeface="Arial"/>
                        </a:rPr>
                        <a:t>12.30</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rtl="0" eaLnBrk="1" fontAlgn="auto" latinLnBrk="0" hangingPunct="1">
                        <a:lnSpc>
                          <a:spcPct val="100000"/>
                        </a:lnSpc>
                        <a:spcBef>
                          <a:spcPts val="0"/>
                        </a:spcBef>
                        <a:spcAft>
                          <a:spcPts val="0"/>
                        </a:spcAft>
                        <a:buClrTx/>
                        <a:buSzTx/>
                        <a:buFontTx/>
                        <a:buNone/>
                      </a:pPr>
                      <a:r>
                        <a:rPr lang="en-GB" sz="1400" kern="1200" dirty="0">
                          <a:solidFill>
                            <a:schemeClr val="tx1"/>
                          </a:solidFill>
                          <a:effectLst/>
                          <a:latin typeface="Arial"/>
                          <a:ea typeface="+mn-ea"/>
                          <a:cs typeface="Arial"/>
                        </a:rPr>
                        <a:t>Welcome and Introductions to the regional forum</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a:cs typeface="Arial"/>
                        </a:rPr>
                        <a:t>Kamal Bahia, PCN Development Lead</a:t>
                      </a:r>
                    </a:p>
                    <a:p>
                      <a:pPr marL="0" marR="0" lvl="0" indent="0" algn="l">
                        <a:lnSpc>
                          <a:spcPct val="100000"/>
                        </a:lnSpc>
                        <a:spcBef>
                          <a:spcPts val="0"/>
                        </a:spcBef>
                        <a:spcAft>
                          <a:spcPts val="0"/>
                        </a:spcAft>
                        <a:buNone/>
                      </a:pPr>
                      <a:r>
                        <a:rPr lang="en-GB" sz="1400" b="0" i="0" u="none" strike="noStrike" noProof="0" dirty="0"/>
                        <a:t>NHS England – SE Region</a:t>
                      </a:r>
                      <a:endParaRPr lang="en-GB"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78144845"/>
                  </a:ext>
                </a:extLst>
              </a:tr>
              <a:tr h="720246">
                <a:tc>
                  <a:txBody>
                    <a:bodyPr/>
                    <a:lstStyle/>
                    <a:p>
                      <a:pPr lvl="0" algn="ctr">
                        <a:buNone/>
                      </a:pPr>
                      <a:r>
                        <a:rPr lang="en-GB" sz="1400" dirty="0">
                          <a:latin typeface="Arial"/>
                          <a:cs typeface="Arial"/>
                        </a:rPr>
                        <a:t>12.35</a:t>
                      </a:r>
                    </a:p>
                  </a:txBody>
                  <a:tcPr anchor="ctr">
                    <a:lnL w="12700">
                      <a:solidFill>
                        <a:srgbClr val="FFFFFF"/>
                      </a:solidFill>
                    </a:lnL>
                    <a:lnR w="12700">
                      <a:solidFill>
                        <a:srgbClr val="FFFFFF"/>
                      </a:solidFill>
                    </a:lnR>
                    <a:lnT w="12700">
                      <a:solidFill>
                        <a:srgbClr val="FFFFFF"/>
                      </a:solidFill>
                    </a:lnT>
                    <a:lnB w="12700">
                      <a:solidFill>
                        <a:srgbClr val="FFFFFF"/>
                      </a:solidFill>
                    </a:lnB>
                    <a:lnTlToBr w="0">
                      <a:noFill/>
                    </a:lnTlToBr>
                    <a:lnBlToTr w="0">
                      <a:noFill/>
                    </a:lnBlToTr>
                    <a:solidFill>
                      <a:schemeClr val="bg1">
                        <a:lumMod val="95000"/>
                      </a:schemeClr>
                    </a:solidFill>
                  </a:tcPr>
                </a:tc>
                <a:tc>
                  <a:txBody>
                    <a:bodyPr/>
                    <a:lstStyle/>
                    <a:p>
                      <a:pPr marL="0" lvl="0" indent="0" algn="l">
                        <a:lnSpc>
                          <a:spcPct val="100000"/>
                        </a:lnSpc>
                        <a:spcBef>
                          <a:spcPts val="0"/>
                        </a:spcBef>
                        <a:spcAft>
                          <a:spcPts val="0"/>
                        </a:spcAft>
                        <a:buNone/>
                      </a:pPr>
                      <a:r>
                        <a:rPr lang="en-GB" sz="1400" kern="1200" dirty="0">
                          <a:solidFill>
                            <a:schemeClr val="tx1"/>
                          </a:solidFill>
                          <a:effectLst/>
                          <a:latin typeface="Arial"/>
                          <a:ea typeface="+mn-ea"/>
                          <a:cs typeface="Arial"/>
                        </a:rPr>
                        <a:t>Digital Front Door </a:t>
                      </a:r>
                    </a:p>
                  </a:txBody>
                  <a:tcPr anchor="ctr">
                    <a:lnL w="12700">
                      <a:solidFill>
                        <a:srgbClr val="FFFFFF"/>
                      </a:solidFill>
                    </a:lnL>
                    <a:lnR w="12700">
                      <a:solidFill>
                        <a:srgbClr val="FFFFFF"/>
                      </a:solidFill>
                    </a:lnR>
                    <a:lnT w="12700">
                      <a:solidFill>
                        <a:srgbClr val="FFFFFF"/>
                      </a:solidFill>
                    </a:lnT>
                    <a:lnB w="12700">
                      <a:solidFill>
                        <a:srgbClr val="FFFFFF"/>
                      </a:solidFill>
                    </a:lnB>
                    <a:lnTlToBr w="0">
                      <a:noFill/>
                    </a:lnTlToBr>
                    <a:lnBlToTr w="0">
                      <a:noFill/>
                    </a:lnBlToTr>
                    <a:solidFill>
                      <a:schemeClr val="bg1">
                        <a:lumMod val="95000"/>
                      </a:schemeClr>
                    </a:solidFill>
                  </a:tcPr>
                </a:tc>
                <a:tc>
                  <a:txBody>
                    <a:bodyPr/>
                    <a:lstStyle/>
                    <a:p>
                      <a:pPr marL="0" lvl="0" indent="0" algn="l">
                        <a:lnSpc>
                          <a:spcPct val="100000"/>
                        </a:lnSpc>
                        <a:spcBef>
                          <a:spcPts val="0"/>
                        </a:spcBef>
                        <a:spcAft>
                          <a:spcPts val="0"/>
                        </a:spcAft>
                        <a:buNone/>
                      </a:pPr>
                      <a:r>
                        <a:rPr lang="en-GB" sz="1400" b="0" kern="1200" dirty="0">
                          <a:solidFill>
                            <a:schemeClr val="tx1"/>
                          </a:solidFill>
                          <a:effectLst/>
                          <a:latin typeface="Arial"/>
                          <a:ea typeface="+mn-ea"/>
                          <a:cs typeface="Arial"/>
                        </a:rPr>
                        <a:t>Lisa Drake,</a:t>
                      </a:r>
                      <a:r>
                        <a:rPr lang="en-GB" sz="1400" b="0" i="0" u="none" strike="noStrike" kern="1200" noProof="0" dirty="0">
                          <a:effectLst/>
                        </a:rPr>
                        <a:t> </a:t>
                      </a:r>
                      <a:r>
                        <a:rPr lang="en-GB" sz="1400" b="0" i="0" u="none" strike="noStrike" kern="1200" noProof="0" dirty="0">
                          <a:effectLst/>
                          <a:latin typeface="Arial"/>
                        </a:rPr>
                        <a:t>Director of Quality, Service and Improvement Digital Programmes – </a:t>
                      </a:r>
                      <a:r>
                        <a:rPr lang="en-GB" sz="1400" b="0" i="0" u="none" strike="noStrike" kern="1200" noProof="0" dirty="0" err="1">
                          <a:effectLst/>
                          <a:latin typeface="Arial"/>
                        </a:rPr>
                        <a:t>Redmoor</a:t>
                      </a:r>
                      <a:r>
                        <a:rPr lang="en-GB" sz="1400" b="0" i="0" u="none" strike="noStrike" kern="1200" noProof="0" dirty="0">
                          <a:effectLst/>
                          <a:latin typeface="Arial"/>
                        </a:rPr>
                        <a:t> Health</a:t>
                      </a:r>
                      <a:endParaRPr lang="en-GB" sz="1400" b="0" kern="1200" dirty="0">
                        <a:solidFill>
                          <a:schemeClr val="tx1"/>
                        </a:solidFill>
                        <a:effectLst/>
                        <a:latin typeface="Arial"/>
                        <a:ea typeface="+mn-ea"/>
                        <a:cs typeface="Arial"/>
                      </a:endParaRPr>
                    </a:p>
                  </a:txBody>
                  <a:tcPr anchor="ctr">
                    <a:lnL w="12700">
                      <a:solidFill>
                        <a:srgbClr val="FFFFFF"/>
                      </a:solidFill>
                    </a:lnL>
                    <a:lnR w="12700">
                      <a:solidFill>
                        <a:srgbClr val="FFFFFF"/>
                      </a:solidFill>
                    </a:lnR>
                    <a:lnT w="12700">
                      <a:solidFill>
                        <a:srgbClr val="FFFFFF"/>
                      </a:solidFill>
                    </a:lnT>
                    <a:lnB w="12700">
                      <a:solidFill>
                        <a:srgbClr val="FFFFFF"/>
                      </a:solidFill>
                    </a:lnB>
                    <a:lnTlToBr w="0">
                      <a:noFill/>
                    </a:lnTlToBr>
                    <a:lnBlToTr w="0">
                      <a:noFill/>
                    </a:lnBlToTr>
                    <a:solidFill>
                      <a:schemeClr val="bg1">
                        <a:lumMod val="95000"/>
                      </a:schemeClr>
                    </a:solidFill>
                  </a:tcPr>
                </a:tc>
                <a:extLst>
                  <a:ext uri="{0D108BD9-81ED-4DB2-BD59-A6C34878D82A}">
                    <a16:rowId xmlns:a16="http://schemas.microsoft.com/office/drawing/2014/main" val="1021933679"/>
                  </a:ext>
                </a:extLst>
              </a:tr>
              <a:tr h="576421">
                <a:tc>
                  <a:txBody>
                    <a:bodyPr/>
                    <a:lstStyle/>
                    <a:p>
                      <a:pPr algn="ctr"/>
                      <a:r>
                        <a:rPr lang="en-GB" sz="1400" dirty="0">
                          <a:latin typeface="Arial"/>
                          <a:cs typeface="Arial"/>
                        </a:rPr>
                        <a:t>12.45</a:t>
                      </a:r>
                      <a:endParaRPr lang="en-GB" sz="1400" dirty="0">
                        <a:latin typeface="Arial" panose="020B0604020202020204" pitchFamily="34" charset="0"/>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Tx/>
                        <a:buSzTx/>
                        <a:buFontTx/>
                        <a:buNone/>
                      </a:pPr>
                      <a:r>
                        <a:rPr lang="en-GB" sz="1400" kern="1200" dirty="0">
                          <a:solidFill>
                            <a:schemeClr val="tx1"/>
                          </a:solidFill>
                          <a:effectLst/>
                          <a:latin typeface="Arial"/>
                          <a:ea typeface="+mn-ea"/>
                          <a:cs typeface="Arial"/>
                        </a:rPr>
                        <a:t>Discussion: The Role, Sharing Successes and Challenges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lnSpc>
                          <a:spcPct val="100000"/>
                        </a:lnSpc>
                        <a:spcBef>
                          <a:spcPts val="0"/>
                        </a:spcBef>
                        <a:spcAft>
                          <a:spcPts val="0"/>
                        </a:spcAft>
                        <a:buClrTx/>
                        <a:buSzTx/>
                        <a:buFontTx/>
                        <a:buNone/>
                      </a:pPr>
                      <a:r>
                        <a:rPr lang="en-GB" sz="1400" dirty="0">
                          <a:latin typeface="Arial"/>
                          <a:cs typeface="Arial"/>
                        </a:rPr>
                        <a:t>Geoff Berg, Deputy Director PC Workforce</a:t>
                      </a:r>
                    </a:p>
                    <a:p>
                      <a:pPr marL="0" marR="0" lvl="0" indent="0" algn="l">
                        <a:lnSpc>
                          <a:spcPct val="100000"/>
                        </a:lnSpc>
                        <a:spcBef>
                          <a:spcPts val="0"/>
                        </a:spcBef>
                        <a:spcAft>
                          <a:spcPts val="0"/>
                        </a:spcAft>
                        <a:buClrTx/>
                        <a:buSzTx/>
                        <a:buFontTx/>
                        <a:buNone/>
                      </a:pPr>
                      <a:r>
                        <a:rPr lang="en-GB" sz="1400" dirty="0">
                          <a:latin typeface="Arial"/>
                          <a:cs typeface="Arial"/>
                        </a:rPr>
                        <a:t>NHS England – SE Region</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59157868"/>
                  </a:ext>
                </a:extLst>
              </a:tr>
              <a:tr h="576421">
                <a:tc>
                  <a:txBody>
                    <a:bodyPr/>
                    <a:lstStyle/>
                    <a:p>
                      <a:pPr lvl="0" algn="ctr">
                        <a:buNone/>
                      </a:pPr>
                      <a:r>
                        <a:rPr lang="en-GB" sz="1400" dirty="0">
                          <a:latin typeface="Arial"/>
                          <a:cs typeface="Arial"/>
                        </a:rPr>
                        <a:t>13.05</a:t>
                      </a:r>
                    </a:p>
                  </a:txBody>
                  <a:tcPr anchor="ctr">
                    <a:lnL w="12700">
                      <a:solidFill>
                        <a:srgbClr val="FFFFFF"/>
                      </a:solidFill>
                    </a:lnL>
                    <a:lnR w="12700">
                      <a:solidFill>
                        <a:srgbClr val="FFFFFF"/>
                      </a:solidFill>
                    </a:lnR>
                    <a:lnT w="12700">
                      <a:solidFill>
                        <a:srgbClr val="FFFFFF"/>
                      </a:solidFill>
                    </a:lnT>
                    <a:lnB w="12700">
                      <a:solidFill>
                        <a:srgbClr val="FFFFFF"/>
                      </a:solidFill>
                    </a:lnB>
                    <a:lnTlToBr w="0">
                      <a:noFill/>
                    </a:lnTlToBr>
                    <a:lnBlToTr w="0">
                      <a:noFill/>
                    </a:lnBlToTr>
                    <a:solidFill>
                      <a:schemeClr val="bg1">
                        <a:lumMod val="95000"/>
                      </a:schemeClr>
                    </a:solidFill>
                  </a:tcPr>
                </a:tc>
                <a:tc>
                  <a:txBody>
                    <a:bodyPr/>
                    <a:lstStyle/>
                    <a:p>
                      <a:pPr marL="0" marR="0" lvl="0" indent="0" algn="l" rtl="0">
                        <a:lnSpc>
                          <a:spcPct val="100000"/>
                        </a:lnSpc>
                        <a:spcBef>
                          <a:spcPts val="0"/>
                        </a:spcBef>
                        <a:spcAft>
                          <a:spcPts val="0"/>
                        </a:spcAft>
                        <a:buClrTx/>
                        <a:buSzTx/>
                        <a:buFontTx/>
                        <a:buNone/>
                      </a:pPr>
                      <a:r>
                        <a:rPr lang="en-GB" sz="1400" kern="1200" dirty="0">
                          <a:solidFill>
                            <a:schemeClr val="tx1"/>
                          </a:solidFill>
                          <a:effectLst/>
                          <a:latin typeface="Arial"/>
                          <a:ea typeface="+mn-ea"/>
                          <a:cs typeface="Arial"/>
                        </a:rPr>
                        <a:t>Digital Transformation Role in Action</a:t>
                      </a:r>
                      <a:endParaRPr lang="en-US"/>
                    </a:p>
                  </a:txBody>
                  <a:tcPr anchor="ctr">
                    <a:lnL w="12700">
                      <a:solidFill>
                        <a:srgbClr val="FFFFFF"/>
                      </a:solidFill>
                    </a:lnL>
                    <a:lnR w="12700">
                      <a:solidFill>
                        <a:srgbClr val="FFFFFF"/>
                      </a:solidFill>
                    </a:lnR>
                    <a:lnT w="12700">
                      <a:solidFill>
                        <a:srgbClr val="FFFFFF"/>
                      </a:solidFill>
                    </a:lnT>
                    <a:lnB w="12700">
                      <a:solidFill>
                        <a:srgbClr val="FFFFFF"/>
                      </a:solidFill>
                    </a:lnB>
                    <a:lnTlToBr w="0">
                      <a:noFill/>
                    </a:lnTlToBr>
                    <a:lnBlToTr w="0">
                      <a:noFill/>
                    </a:lnBlToTr>
                    <a:solidFill>
                      <a:schemeClr val="bg1">
                        <a:lumMod val="95000"/>
                      </a:schemeClr>
                    </a:solidFill>
                  </a:tcPr>
                </a:tc>
                <a:tc>
                  <a:txBody>
                    <a:bodyPr/>
                    <a:lstStyle/>
                    <a:p>
                      <a:pPr marL="0" marR="0" lvl="0" indent="0" algn="l" rtl="0">
                        <a:lnSpc>
                          <a:spcPct val="100000"/>
                        </a:lnSpc>
                        <a:spcBef>
                          <a:spcPts val="0"/>
                        </a:spcBef>
                        <a:spcAft>
                          <a:spcPts val="0"/>
                        </a:spcAft>
                        <a:buClrTx/>
                        <a:buSzTx/>
                        <a:buFontTx/>
                        <a:buNone/>
                      </a:pPr>
                      <a:r>
                        <a:rPr lang="en-GB" sz="1400" b="0" kern="1200" dirty="0">
                          <a:solidFill>
                            <a:schemeClr val="tx1"/>
                          </a:solidFill>
                          <a:effectLst/>
                          <a:latin typeface="Arial"/>
                          <a:ea typeface="+mn-ea"/>
                          <a:cs typeface="Arial"/>
                        </a:rPr>
                        <a:t>Andy Gove, Digital Transformation Manager, </a:t>
                      </a:r>
                      <a:endParaRPr lang="en-US"/>
                    </a:p>
                    <a:p>
                      <a:pPr marL="0" marR="0" lvl="0" indent="0" algn="l" rtl="0">
                        <a:lnSpc>
                          <a:spcPct val="100000"/>
                        </a:lnSpc>
                        <a:spcBef>
                          <a:spcPts val="0"/>
                        </a:spcBef>
                        <a:spcAft>
                          <a:spcPts val="0"/>
                        </a:spcAft>
                        <a:buClrTx/>
                        <a:buSzTx/>
                        <a:buFontTx/>
                        <a:buNone/>
                      </a:pPr>
                      <a:r>
                        <a:rPr lang="en-GB" sz="1400" b="0" kern="1200" dirty="0">
                          <a:solidFill>
                            <a:schemeClr val="tx1"/>
                          </a:solidFill>
                          <a:effectLst/>
                          <a:latin typeface="Arial"/>
                          <a:ea typeface="+mn-ea"/>
                          <a:cs typeface="Arial"/>
                        </a:rPr>
                        <a:t>Folkstone, Hythe &amp; Rural PCN</a:t>
                      </a:r>
                      <a:endParaRPr lang="en-GB"/>
                    </a:p>
                  </a:txBody>
                  <a:tcPr anchor="ctr">
                    <a:lnL w="12700">
                      <a:solidFill>
                        <a:srgbClr val="FFFFFF"/>
                      </a:solidFill>
                    </a:lnL>
                    <a:lnR w="12700">
                      <a:solidFill>
                        <a:srgbClr val="FFFFFF"/>
                      </a:solidFill>
                    </a:lnR>
                    <a:lnT w="12700">
                      <a:solidFill>
                        <a:srgbClr val="FFFFFF"/>
                      </a:solidFill>
                    </a:lnT>
                    <a:lnB w="12700">
                      <a:solidFill>
                        <a:srgbClr val="FFFFFF"/>
                      </a:solidFill>
                    </a:lnB>
                    <a:lnTlToBr w="0">
                      <a:noFill/>
                    </a:lnTlToBr>
                    <a:lnBlToTr w="0">
                      <a:noFill/>
                    </a:lnBlToTr>
                    <a:solidFill>
                      <a:schemeClr val="bg1">
                        <a:lumMod val="95000"/>
                      </a:schemeClr>
                    </a:solidFill>
                  </a:tcPr>
                </a:tc>
                <a:extLst>
                  <a:ext uri="{0D108BD9-81ED-4DB2-BD59-A6C34878D82A}">
                    <a16:rowId xmlns:a16="http://schemas.microsoft.com/office/drawing/2014/main" val="2854283310"/>
                  </a:ext>
                </a:extLst>
              </a:tr>
              <a:tr h="667861">
                <a:tc>
                  <a:txBody>
                    <a:bodyPr/>
                    <a:lstStyle/>
                    <a:p>
                      <a:pPr lvl="0" algn="ctr">
                        <a:buNone/>
                      </a:pPr>
                      <a:r>
                        <a:rPr lang="en-GB" sz="1400" dirty="0">
                          <a:latin typeface="Arial"/>
                          <a:cs typeface="Arial"/>
                        </a:rPr>
                        <a:t>13.15</a:t>
                      </a:r>
                      <a:endParaRPr lang="en-US"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a:lnSpc>
                          <a:spcPct val="100000"/>
                        </a:lnSpc>
                        <a:spcBef>
                          <a:spcPts val="0"/>
                        </a:spcBef>
                        <a:spcAft>
                          <a:spcPts val="0"/>
                        </a:spcAft>
                        <a:buNone/>
                      </a:pPr>
                      <a:r>
                        <a:rPr lang="en-US" sz="1400" dirty="0">
                          <a:solidFill>
                            <a:schemeClr val="tx1"/>
                          </a:solidFill>
                          <a:latin typeface="Arial"/>
                          <a:cs typeface="Arial"/>
                        </a:rPr>
                        <a:t>Data Driven Digital Transformation - PHM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a:lnSpc>
                          <a:spcPct val="100000"/>
                        </a:lnSpc>
                        <a:spcBef>
                          <a:spcPts val="0"/>
                        </a:spcBef>
                        <a:spcAft>
                          <a:spcPts val="0"/>
                        </a:spcAft>
                        <a:buNone/>
                      </a:pPr>
                      <a:r>
                        <a:rPr lang="en-GB" sz="1400" dirty="0">
                          <a:latin typeface="Arial"/>
                          <a:cs typeface="Arial"/>
                        </a:rPr>
                        <a:t>Meera Parkash, Population Health Manager</a:t>
                      </a:r>
                      <a:endParaRPr lang="en-US" dirty="0">
                        <a:latin typeface="Arial"/>
                        <a:cs typeface="Arial"/>
                      </a:endParaRPr>
                    </a:p>
                    <a:p>
                      <a:pPr marL="0" lvl="0" indent="0" algn="l">
                        <a:lnSpc>
                          <a:spcPct val="100000"/>
                        </a:lnSpc>
                        <a:spcBef>
                          <a:spcPts val="0"/>
                        </a:spcBef>
                        <a:spcAft>
                          <a:spcPts val="0"/>
                        </a:spcAft>
                        <a:buNone/>
                      </a:pPr>
                      <a:r>
                        <a:rPr lang="en-GB" sz="1400" dirty="0">
                          <a:latin typeface="Arial"/>
                          <a:cs typeface="Arial"/>
                        </a:rPr>
                        <a:t>Optum</a:t>
                      </a:r>
                      <a:endParaRPr lang="en-US" dirty="0">
                        <a:latin typeface="Arial"/>
                        <a:cs typeface="Arial"/>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60014418"/>
                  </a:ext>
                </a:extLst>
              </a:tr>
              <a:tr h="51105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ctr">
                        <a:buNone/>
                      </a:pPr>
                      <a:r>
                        <a:rPr lang="en-GB" sz="1400" dirty="0">
                          <a:latin typeface="Arial"/>
                          <a:cs typeface="Arial"/>
                        </a:rPr>
                        <a:t>13.25</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a:cs typeface="Arial"/>
                        </a:rPr>
                        <a:t>AOB, Closing word and next steps</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lvl="0" indent="0" algn="l" defTabSz="914377">
                        <a:lnSpc>
                          <a:spcPct val="100000"/>
                        </a:lnSpc>
                        <a:spcBef>
                          <a:spcPts val="0"/>
                        </a:spcBef>
                        <a:spcAft>
                          <a:spcPts val="0"/>
                        </a:spcAft>
                        <a:buNone/>
                        <a:tabLst/>
                        <a:defRPr/>
                      </a:pPr>
                      <a:r>
                        <a:rPr lang="en-GB" sz="1400" dirty="0" err="1">
                          <a:latin typeface="Arial" panose="020B0604020202020204" pitchFamily="34" charset="0"/>
                          <a:cs typeface="Arial" panose="020B0604020202020204" pitchFamily="34" charset="0"/>
                        </a:rPr>
                        <a:t>Redmoor</a:t>
                      </a:r>
                      <a:r>
                        <a:rPr lang="en-GB" sz="1400" dirty="0">
                          <a:latin typeface="Arial" panose="020B0604020202020204" pitchFamily="34" charset="0"/>
                          <a:cs typeface="Arial" panose="020B0604020202020204" pitchFamily="34" charset="0"/>
                        </a:rPr>
                        <a:t> Health</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407718"/>
                  </a:ext>
                </a:extLst>
              </a:tr>
            </a:tbl>
          </a:graphicData>
        </a:graphic>
      </p:graphicFrame>
    </p:spTree>
    <p:extLst>
      <p:ext uri="{BB962C8B-B14F-4D97-AF65-F5344CB8AC3E}">
        <p14:creationId xmlns:p14="http://schemas.microsoft.com/office/powerpoint/2010/main" val="244185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3D1F6F-8ADD-42D6-83E8-268483ADD27A}"/>
              </a:ext>
            </a:extLst>
          </p:cNvPr>
          <p:cNvSpPr>
            <a:spLocks noGrp="1"/>
          </p:cNvSpPr>
          <p:nvPr>
            <p:ph type="title"/>
          </p:nvPr>
        </p:nvSpPr>
        <p:spPr>
          <a:xfrm>
            <a:off x="457199" y="555639"/>
            <a:ext cx="9601200" cy="609398"/>
          </a:xfrm>
        </p:spPr>
        <p:txBody>
          <a:bodyPr>
            <a:normAutofit fontScale="90000"/>
          </a:bodyPr>
          <a:lstStyle/>
          <a:p>
            <a:r>
              <a:rPr lang="en-GB" dirty="0"/>
              <a:t>PCN Example 1 – Use of linked data set to identify population having an impact on GP demand</a:t>
            </a:r>
          </a:p>
        </p:txBody>
      </p:sp>
      <p:pic>
        <p:nvPicPr>
          <p:cNvPr id="10" name="Content Placeholder 9">
            <a:extLst>
              <a:ext uri="{FF2B5EF4-FFF2-40B4-BE49-F238E27FC236}">
                <a16:creationId xmlns:a16="http://schemas.microsoft.com/office/drawing/2014/main" id="{1D6BD948-E72A-4C4C-9709-88AD6F02F91C}"/>
              </a:ext>
            </a:extLst>
          </p:cNvPr>
          <p:cNvPicPr>
            <a:picLocks noGrp="1" noChangeAspect="1"/>
          </p:cNvPicPr>
          <p:nvPr>
            <p:ph idx="1"/>
          </p:nvPr>
        </p:nvPicPr>
        <p:blipFill>
          <a:blip r:embed="rId2"/>
          <a:stretch>
            <a:fillRect/>
          </a:stretch>
        </p:blipFill>
        <p:spPr>
          <a:xfrm>
            <a:off x="663766" y="1688040"/>
            <a:ext cx="5682867" cy="3930650"/>
          </a:xfrm>
        </p:spPr>
      </p:pic>
      <p:sp>
        <p:nvSpPr>
          <p:cNvPr id="6" name="Oval 5">
            <a:extLst>
              <a:ext uri="{FF2B5EF4-FFF2-40B4-BE49-F238E27FC236}">
                <a16:creationId xmlns:a16="http://schemas.microsoft.com/office/drawing/2014/main" id="{D101A34A-0C59-47BF-B654-5763968B463B}"/>
              </a:ext>
            </a:extLst>
          </p:cNvPr>
          <p:cNvSpPr/>
          <p:nvPr/>
        </p:nvSpPr>
        <p:spPr bwMode="gray">
          <a:xfrm>
            <a:off x="663766" y="5291668"/>
            <a:ext cx="5830167" cy="435160"/>
          </a:xfrm>
          <a:prstGeom prst="ellipse">
            <a:avLst/>
          </a:prstGeom>
          <a:noFill/>
          <a:ln w="41275" cap="rnd">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GB" sz="1400" b="0" i="0" u="none" baseline="0" dirty="0">
              <a:solidFill>
                <a:srgbClr val="FFFFFF"/>
              </a:solidFill>
            </a:endParaRPr>
          </a:p>
        </p:txBody>
      </p:sp>
      <p:sp>
        <p:nvSpPr>
          <p:cNvPr id="11" name="TextBox 10">
            <a:extLst>
              <a:ext uri="{FF2B5EF4-FFF2-40B4-BE49-F238E27FC236}">
                <a16:creationId xmlns:a16="http://schemas.microsoft.com/office/drawing/2014/main" id="{E8903253-2F53-40D4-B301-17DC736C66E3}"/>
              </a:ext>
            </a:extLst>
          </p:cNvPr>
          <p:cNvSpPr txBox="1"/>
          <p:nvPr/>
        </p:nvSpPr>
        <p:spPr bwMode="gray">
          <a:xfrm flipH="1">
            <a:off x="6756399" y="1748489"/>
            <a:ext cx="4538134" cy="3554819"/>
          </a:xfrm>
          <a:prstGeom prst="rect">
            <a:avLst/>
          </a:prstGeom>
          <a:noFill/>
        </p:spPr>
        <p:txBody>
          <a:bodyPr vert="horz" wrap="square" lIns="0" tIns="0" rIns="0" bIns="0" rtlCol="0">
            <a:spAutoFit/>
          </a:bodyPr>
          <a:lstStyle/>
          <a:p>
            <a:pPr marL="285750" indent="-285750" algn="l">
              <a:spcBef>
                <a:spcPts val="600"/>
              </a:spcBef>
              <a:buFont typeface="Wingdings" panose="05000000000000000000" pitchFamily="2" charset="2"/>
              <a:buChar char="v"/>
            </a:pPr>
            <a:r>
              <a:rPr lang="en-GB" sz="1400" dirty="0"/>
              <a:t>Linked data showed that the “Not fit for work” population was one where the greatest impact could be made</a:t>
            </a:r>
          </a:p>
          <a:p>
            <a:pPr marL="285750" indent="-285750" algn="l">
              <a:spcBef>
                <a:spcPts val="600"/>
              </a:spcBef>
              <a:buFont typeface="Wingdings" panose="05000000000000000000" pitchFamily="2" charset="2"/>
              <a:buChar char="v"/>
            </a:pPr>
            <a:endParaRPr lang="en-GB" sz="1400" dirty="0"/>
          </a:p>
          <a:p>
            <a:pPr marL="285750" indent="-285750" algn="l">
              <a:spcBef>
                <a:spcPts val="600"/>
              </a:spcBef>
              <a:buFont typeface="Wingdings" panose="05000000000000000000" pitchFamily="2" charset="2"/>
              <a:buChar char="v"/>
            </a:pPr>
            <a:r>
              <a:rPr lang="en-GB" sz="1400" dirty="0"/>
              <a:t>Looked at the workforce and other MDT organisations that could help with this chosen population e.g. adult education, community &amp; voluntary sector</a:t>
            </a:r>
          </a:p>
          <a:p>
            <a:pPr marL="285750" indent="-285750" algn="l">
              <a:spcBef>
                <a:spcPts val="600"/>
              </a:spcBef>
              <a:buFont typeface="Wingdings" panose="05000000000000000000" pitchFamily="2" charset="2"/>
              <a:buChar char="v"/>
            </a:pPr>
            <a:endParaRPr lang="en-GB" sz="1400" dirty="0"/>
          </a:p>
          <a:p>
            <a:pPr marL="285750" indent="-285750" algn="l">
              <a:spcBef>
                <a:spcPts val="600"/>
              </a:spcBef>
              <a:buFont typeface="Wingdings" panose="05000000000000000000" pitchFamily="2" charset="2"/>
              <a:buChar char="v"/>
            </a:pPr>
            <a:r>
              <a:rPr lang="en-GB" sz="1400" dirty="0"/>
              <a:t>ARRS roles that could help with this e.g. social prescribers</a:t>
            </a:r>
          </a:p>
          <a:p>
            <a:pPr marL="285750" indent="-285750" algn="l">
              <a:spcBef>
                <a:spcPts val="600"/>
              </a:spcBef>
              <a:buFont typeface="Wingdings" panose="05000000000000000000" pitchFamily="2" charset="2"/>
              <a:buChar char="v"/>
            </a:pPr>
            <a:endParaRPr lang="en-GB" sz="1400" dirty="0"/>
          </a:p>
          <a:p>
            <a:pPr marL="285750" indent="-285750" algn="l">
              <a:spcBef>
                <a:spcPts val="600"/>
              </a:spcBef>
              <a:buFont typeface="Wingdings" panose="05000000000000000000" pitchFamily="2" charset="2"/>
              <a:buChar char="v"/>
            </a:pPr>
            <a:r>
              <a:rPr lang="en-GB" sz="1400" dirty="0"/>
              <a:t>Reduce impact on GP appointment and workloads, as not best placed to help with non-clinical topics</a:t>
            </a:r>
          </a:p>
          <a:p>
            <a:pPr algn="l">
              <a:spcBef>
                <a:spcPts val="600"/>
              </a:spcBef>
            </a:pPr>
            <a:endParaRPr lang="en-GB" sz="1400" dirty="0"/>
          </a:p>
        </p:txBody>
      </p:sp>
    </p:spTree>
    <p:extLst>
      <p:ext uri="{BB962C8B-B14F-4D97-AF65-F5344CB8AC3E}">
        <p14:creationId xmlns:p14="http://schemas.microsoft.com/office/powerpoint/2010/main" val="3076665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04D026A-0243-4C9A-843D-8DB4ABAC14BA}"/>
              </a:ext>
            </a:extLst>
          </p:cNvPr>
          <p:cNvGraphicFramePr>
            <a:graphicFrameLocks noGrp="1"/>
          </p:cNvGraphicFramePr>
          <p:nvPr>
            <p:ph idx="1"/>
          </p:nvPr>
        </p:nvGraphicFramePr>
        <p:xfrm>
          <a:off x="457199" y="1321569"/>
          <a:ext cx="5962074" cy="4848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C5B298A7-5BAF-425E-8A64-61C3F711FFDF}"/>
              </a:ext>
            </a:extLst>
          </p:cNvPr>
          <p:cNvSpPr>
            <a:spLocks noGrp="1"/>
          </p:cNvSpPr>
          <p:nvPr>
            <p:ph type="title"/>
          </p:nvPr>
        </p:nvSpPr>
        <p:spPr/>
        <p:txBody>
          <a:bodyPr/>
          <a:lstStyle/>
          <a:p>
            <a:r>
              <a:rPr lang="en-GB" dirty="0"/>
              <a:t>PCN Example 2 – Patient education</a:t>
            </a:r>
          </a:p>
        </p:txBody>
      </p:sp>
      <p:pic>
        <p:nvPicPr>
          <p:cNvPr id="6" name="Picture 5">
            <a:extLst>
              <a:ext uri="{FF2B5EF4-FFF2-40B4-BE49-F238E27FC236}">
                <a16:creationId xmlns:a16="http://schemas.microsoft.com/office/drawing/2014/main" id="{590231FB-8AD4-4FFE-87E3-AADD97721F2A}"/>
              </a:ext>
            </a:extLst>
          </p:cNvPr>
          <p:cNvPicPr>
            <a:picLocks noChangeAspect="1"/>
          </p:cNvPicPr>
          <p:nvPr/>
        </p:nvPicPr>
        <p:blipFill>
          <a:blip r:embed="rId7"/>
          <a:stretch>
            <a:fillRect/>
          </a:stretch>
        </p:blipFill>
        <p:spPr>
          <a:xfrm>
            <a:off x="6419273" y="621874"/>
            <a:ext cx="5387801" cy="5614252"/>
          </a:xfrm>
          <a:prstGeom prst="rect">
            <a:avLst/>
          </a:prstGeom>
        </p:spPr>
      </p:pic>
    </p:spTree>
    <p:extLst>
      <p:ext uri="{BB962C8B-B14F-4D97-AF65-F5344CB8AC3E}">
        <p14:creationId xmlns:p14="http://schemas.microsoft.com/office/powerpoint/2010/main" val="1401045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888504F-0ACE-4B87-9151-0976BDC83F04}"/>
              </a:ext>
            </a:extLst>
          </p:cNvPr>
          <p:cNvGraphicFramePr>
            <a:graphicFrameLocks noGrp="1"/>
          </p:cNvGraphicFramePr>
          <p:nvPr>
            <p:ph idx="1"/>
          </p:nvPr>
        </p:nvGraphicFramePr>
        <p:xfrm>
          <a:off x="677334" y="1244600"/>
          <a:ext cx="6476999" cy="398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F8857D9-B996-421F-8903-4E6D2BD11046}"/>
              </a:ext>
            </a:extLst>
          </p:cNvPr>
          <p:cNvSpPr>
            <a:spLocks noGrp="1"/>
          </p:cNvSpPr>
          <p:nvPr>
            <p:ph type="title"/>
          </p:nvPr>
        </p:nvSpPr>
        <p:spPr>
          <a:xfrm>
            <a:off x="457199" y="555639"/>
            <a:ext cx="9601200" cy="304699"/>
          </a:xfrm>
        </p:spPr>
        <p:txBody>
          <a:bodyPr>
            <a:normAutofit fontScale="90000"/>
          </a:bodyPr>
          <a:lstStyle/>
          <a:p>
            <a:r>
              <a:rPr lang="en-GB" dirty="0"/>
              <a:t>PCN Example 3 – Use of an app to tailor health &amp; wellbeing solutions</a:t>
            </a:r>
          </a:p>
        </p:txBody>
      </p:sp>
      <p:pic>
        <p:nvPicPr>
          <p:cNvPr id="5" name="Picture 4">
            <a:extLst>
              <a:ext uri="{FF2B5EF4-FFF2-40B4-BE49-F238E27FC236}">
                <a16:creationId xmlns:a16="http://schemas.microsoft.com/office/drawing/2014/main" id="{396ACC9C-A579-4708-ACA8-CF9EB914CDE2}"/>
              </a:ext>
            </a:extLst>
          </p:cNvPr>
          <p:cNvPicPr>
            <a:picLocks noChangeAspect="1"/>
          </p:cNvPicPr>
          <p:nvPr/>
        </p:nvPicPr>
        <p:blipFill>
          <a:blip r:embed="rId7"/>
          <a:stretch>
            <a:fillRect/>
          </a:stretch>
        </p:blipFill>
        <p:spPr>
          <a:xfrm>
            <a:off x="7366000" y="987939"/>
            <a:ext cx="4572000" cy="2147888"/>
          </a:xfrm>
          <a:prstGeom prst="rect">
            <a:avLst/>
          </a:prstGeom>
        </p:spPr>
      </p:pic>
      <p:sp>
        <p:nvSpPr>
          <p:cNvPr id="6" name="TextBox 5">
            <a:extLst>
              <a:ext uri="{FF2B5EF4-FFF2-40B4-BE49-F238E27FC236}">
                <a16:creationId xmlns:a16="http://schemas.microsoft.com/office/drawing/2014/main" id="{1539425B-E1B3-4950-A5EA-182FF28090D7}"/>
              </a:ext>
            </a:extLst>
          </p:cNvPr>
          <p:cNvSpPr txBox="1"/>
          <p:nvPr/>
        </p:nvSpPr>
        <p:spPr bwMode="gray">
          <a:xfrm flipH="1">
            <a:off x="7670799" y="3399008"/>
            <a:ext cx="4030133" cy="430887"/>
          </a:xfrm>
          <a:prstGeom prst="rect">
            <a:avLst/>
          </a:prstGeom>
          <a:noFill/>
        </p:spPr>
        <p:txBody>
          <a:bodyPr vert="horz" wrap="square" lIns="0" tIns="0" rIns="0" bIns="0" rtlCol="0">
            <a:spAutoFit/>
          </a:bodyPr>
          <a:lstStyle/>
          <a:p>
            <a:pPr algn="l">
              <a:spcBef>
                <a:spcPts val="600"/>
              </a:spcBef>
            </a:pPr>
            <a:r>
              <a:rPr lang="en-GB" sz="1400" b="1" dirty="0"/>
              <a:t>Tailored approach with Health &amp; Wellbeing coaches in GP practices as well</a:t>
            </a:r>
          </a:p>
        </p:txBody>
      </p:sp>
    </p:spTree>
    <p:extLst>
      <p:ext uri="{BB962C8B-B14F-4D97-AF65-F5344CB8AC3E}">
        <p14:creationId xmlns:p14="http://schemas.microsoft.com/office/powerpoint/2010/main" val="2252835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33F5C5-EE92-4886-BC3C-93919827578C}"/>
              </a:ext>
            </a:extLst>
          </p:cNvPr>
          <p:cNvSpPr>
            <a:spLocks noGrp="1"/>
          </p:cNvSpPr>
          <p:nvPr>
            <p:ph idx="1"/>
          </p:nvPr>
        </p:nvSpPr>
        <p:spPr>
          <a:xfrm>
            <a:off x="1277331" y="1385739"/>
            <a:ext cx="8422850" cy="4166649"/>
          </a:xfrm>
        </p:spPr>
        <p:txBody>
          <a:bodyPr>
            <a:normAutofit fontScale="77500" lnSpcReduction="20000"/>
          </a:bodyPr>
          <a:lstStyle/>
          <a:p>
            <a:pPr marL="285750" indent="-285750">
              <a:buFont typeface="Wingdings" panose="05000000000000000000" pitchFamily="2" charset="2"/>
              <a:buChar char="Ø"/>
            </a:pPr>
            <a:r>
              <a:rPr lang="en-GB" b="1" dirty="0">
                <a:solidFill>
                  <a:srgbClr val="422C88"/>
                </a:solidFill>
              </a:rPr>
              <a:t>WHY do we need to transform digitally</a:t>
            </a:r>
            <a:r>
              <a:rPr lang="en-GB" dirty="0"/>
              <a:t>: Improve efficiency within our processes, better access and healthcare delivery for our patients/population and optimise workload through better planning and proactive care.</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b="1" dirty="0">
                <a:solidFill>
                  <a:srgbClr val="002060"/>
                </a:solidFill>
              </a:rPr>
              <a:t>WHAT do we need to transform</a:t>
            </a:r>
            <a:r>
              <a:rPr lang="en-GB" dirty="0"/>
              <a:t>: Is it access to services/resources for our population, experience of accessing healthcare resources or processes to enable this (working differently, capturing/coding information accurately during interactions).</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b="1" dirty="0">
                <a:solidFill>
                  <a:srgbClr val="002060"/>
                </a:solidFill>
              </a:rPr>
              <a:t>HOW do we do this</a:t>
            </a:r>
            <a:r>
              <a:rPr lang="en-GB" dirty="0"/>
              <a:t>: Access to data to enable us to identify where transformation is most needed (priority cohort or process related to cohort); capacity/capability to gather, analyse and evaluate data to enable targeted interventions and plans.</a:t>
            </a:r>
          </a:p>
        </p:txBody>
      </p:sp>
      <p:sp>
        <p:nvSpPr>
          <p:cNvPr id="3" name="Title 2">
            <a:extLst>
              <a:ext uri="{FF2B5EF4-FFF2-40B4-BE49-F238E27FC236}">
                <a16:creationId xmlns:a16="http://schemas.microsoft.com/office/drawing/2014/main" id="{1B4CFF50-5A70-4F04-98F4-21FBAFDC3636}"/>
              </a:ext>
            </a:extLst>
          </p:cNvPr>
          <p:cNvSpPr>
            <a:spLocks noGrp="1"/>
          </p:cNvSpPr>
          <p:nvPr>
            <p:ph type="title"/>
          </p:nvPr>
        </p:nvSpPr>
        <p:spPr/>
        <p:txBody>
          <a:bodyPr/>
          <a:lstStyle/>
          <a:p>
            <a:r>
              <a:rPr lang="en-GB" dirty="0"/>
              <a:t>Conclusion – thinking of digital transformation in PCNs</a:t>
            </a:r>
          </a:p>
        </p:txBody>
      </p:sp>
    </p:spTree>
    <p:extLst>
      <p:ext uri="{BB962C8B-B14F-4D97-AF65-F5344CB8AC3E}">
        <p14:creationId xmlns:p14="http://schemas.microsoft.com/office/powerpoint/2010/main" val="1700554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D94F01-D25A-4EDE-A558-0C7E91E7A5E7}"/>
              </a:ext>
            </a:extLst>
          </p:cNvPr>
          <p:cNvSpPr>
            <a:spLocks noGrp="1"/>
          </p:cNvSpPr>
          <p:nvPr>
            <p:ph idx="1"/>
          </p:nvPr>
        </p:nvSpPr>
        <p:spPr>
          <a:xfrm>
            <a:off x="1769097" y="1538356"/>
            <a:ext cx="9144000" cy="3930085"/>
          </a:xfrm>
        </p:spPr>
        <p:txBody>
          <a:bodyPr>
            <a:normAutofit fontScale="62500" lnSpcReduction="20000"/>
          </a:bodyPr>
          <a:lstStyle/>
          <a:p>
            <a:pPr marL="285750" indent="-285750">
              <a:buFont typeface="Wingdings" panose="05000000000000000000" pitchFamily="2" charset="2"/>
              <a:buChar char="v"/>
            </a:pPr>
            <a:r>
              <a:rPr lang="en-US" dirty="0">
                <a:hlinkClick r:id="rId2"/>
              </a:rPr>
              <a:t>Improving population health on the frontline - a patient's view</a:t>
            </a: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b="0" i="1" u="none" strike="noStrike" dirty="0">
                <a:solidFill>
                  <a:srgbClr val="000000"/>
                </a:solidFill>
                <a:effectLst/>
                <a:latin typeface="Arial" panose="020B0604020202020204" pitchFamily="34" charset="0"/>
              </a:rPr>
              <a:t>“Gloucestershire ICS had developed packs for localities but the </a:t>
            </a:r>
            <a:r>
              <a:rPr lang="en-US" b="0" i="1" u="none" strike="noStrike" dirty="0" err="1">
                <a:solidFill>
                  <a:srgbClr val="000000"/>
                </a:solidFill>
                <a:effectLst/>
                <a:latin typeface="Arial" panose="020B0604020202020204" pitchFamily="34" charset="0"/>
              </a:rPr>
              <a:t>programme</a:t>
            </a:r>
            <a:r>
              <a:rPr lang="en-US" b="0" i="1" u="none" strike="noStrike" dirty="0">
                <a:solidFill>
                  <a:srgbClr val="000000"/>
                </a:solidFill>
                <a:effectLst/>
                <a:latin typeface="Arial" panose="020B0604020202020204" pitchFamily="34" charset="0"/>
              </a:rPr>
              <a:t> enabled us to help </a:t>
            </a:r>
            <a:r>
              <a:rPr lang="en-US" b="1" i="1" u="none" strike="noStrike" dirty="0" err="1">
                <a:solidFill>
                  <a:schemeClr val="accent6">
                    <a:lumMod val="75000"/>
                  </a:schemeClr>
                </a:solidFill>
                <a:effectLst/>
                <a:latin typeface="Arial" panose="020B0604020202020204" pitchFamily="34" charset="0"/>
              </a:rPr>
              <a:t>visualise</a:t>
            </a:r>
            <a:r>
              <a:rPr lang="en-US" b="1" i="1" u="none" strike="noStrike" dirty="0">
                <a:solidFill>
                  <a:schemeClr val="accent6">
                    <a:lumMod val="75000"/>
                  </a:schemeClr>
                </a:solidFill>
                <a:effectLst/>
                <a:latin typeface="Arial" panose="020B0604020202020204" pitchFamily="34" charset="0"/>
              </a:rPr>
              <a:t> the data that was meaningful and drove insights</a:t>
            </a:r>
            <a:r>
              <a:rPr lang="en-US" b="0" i="1" u="none" strike="noStrike" dirty="0">
                <a:solidFill>
                  <a:srgbClr val="000000"/>
                </a:solidFill>
                <a:effectLst/>
                <a:latin typeface="Arial" panose="020B0604020202020204" pitchFamily="34" charset="0"/>
              </a:rPr>
              <a:t>, enhancing the way data was presented This gave us a stronger case to </a:t>
            </a:r>
            <a:r>
              <a:rPr lang="en-US" b="1" i="1" u="none" strike="noStrike" dirty="0">
                <a:solidFill>
                  <a:schemeClr val="accent6">
                    <a:lumMod val="75000"/>
                  </a:schemeClr>
                </a:solidFill>
                <a:effectLst/>
                <a:latin typeface="Arial" panose="020B0604020202020204" pitchFamily="34" charset="0"/>
              </a:rPr>
              <a:t>successful access funding to develop a PHM Platform using </a:t>
            </a:r>
            <a:r>
              <a:rPr lang="en-US" b="1" i="1" u="none" strike="noStrike" dirty="0" err="1">
                <a:solidFill>
                  <a:schemeClr val="accent6">
                    <a:lumMod val="75000"/>
                  </a:schemeClr>
                </a:solidFill>
                <a:effectLst/>
                <a:latin typeface="Arial" panose="020B0604020202020204" pitchFamily="34" charset="0"/>
              </a:rPr>
              <a:t>PowerBI</a:t>
            </a:r>
            <a:r>
              <a:rPr lang="en-US" b="0" i="1" u="none" strike="noStrike" dirty="0">
                <a:solidFill>
                  <a:srgbClr val="000000"/>
                </a:solidFill>
                <a:effectLst/>
                <a:latin typeface="Arial" panose="020B0604020202020204" pitchFamily="34" charset="0"/>
              </a:rPr>
              <a:t>.”</a:t>
            </a:r>
            <a:r>
              <a:rPr lang="en-US" b="0" i="0" dirty="0">
                <a:solidFill>
                  <a:srgbClr val="000000"/>
                </a:solidFill>
                <a:effectLst/>
                <a:latin typeface="Arial" panose="020B0604020202020204" pitchFamily="34" charset="0"/>
              </a:rPr>
              <a:t>​</a:t>
            </a:r>
          </a:p>
          <a:p>
            <a:pPr marL="285750" indent="-285750">
              <a:buFont typeface="Wingdings" panose="05000000000000000000" pitchFamily="2" charset="2"/>
              <a:buChar char="v"/>
            </a:pPr>
            <a:endParaRPr lang="en-US" dirty="0">
              <a:solidFill>
                <a:srgbClr val="000000"/>
              </a:solidFill>
              <a:latin typeface="Arial" panose="020B0604020202020204" pitchFamily="34" charset="0"/>
            </a:endParaRPr>
          </a:p>
          <a:p>
            <a:pPr marL="285750" indent="-285750">
              <a:buFont typeface="Wingdings" panose="05000000000000000000" pitchFamily="2" charset="2"/>
              <a:buChar char="v"/>
            </a:pPr>
            <a:r>
              <a:rPr lang="en-US" b="0" i="1" dirty="0">
                <a:solidFill>
                  <a:srgbClr val="000000"/>
                </a:solidFill>
                <a:effectLst/>
                <a:latin typeface="Arial" panose="020B0604020202020204" pitchFamily="34" charset="0"/>
              </a:rPr>
              <a:t>“We need to learn how to </a:t>
            </a:r>
            <a:r>
              <a:rPr lang="en-US" b="1" i="1" dirty="0">
                <a:solidFill>
                  <a:schemeClr val="accent6">
                    <a:lumMod val="75000"/>
                  </a:schemeClr>
                </a:solidFill>
                <a:effectLst/>
                <a:latin typeface="Arial" panose="020B0604020202020204" pitchFamily="34" charset="0"/>
              </a:rPr>
              <a:t>access the multitude of our own organizational datasets as a PCN</a:t>
            </a:r>
            <a:r>
              <a:rPr lang="en-US" i="1" dirty="0">
                <a:solidFill>
                  <a:schemeClr val="accent6">
                    <a:lumMod val="75000"/>
                  </a:schemeClr>
                </a:solidFill>
                <a:effectLst/>
                <a:latin typeface="Arial" panose="020B0604020202020204" pitchFamily="34" charset="0"/>
              </a:rPr>
              <a:t>”</a:t>
            </a:r>
          </a:p>
          <a:p>
            <a:pPr marL="285750" indent="-285750">
              <a:buFont typeface="Wingdings" panose="05000000000000000000" pitchFamily="2" charset="2"/>
              <a:buChar char="v"/>
            </a:pPr>
            <a:endParaRPr lang="en-US" i="1" dirty="0">
              <a:solidFill>
                <a:srgbClr val="000000"/>
              </a:solidFill>
              <a:latin typeface="Arial" panose="020B0604020202020204" pitchFamily="34" charset="0"/>
            </a:endParaRPr>
          </a:p>
          <a:p>
            <a:pPr marL="285750" indent="-285750" algn="l" rtl="0" fontAlgn="base">
              <a:buFont typeface="Wingdings" panose="05000000000000000000" pitchFamily="2" charset="2"/>
              <a:buChar char="v"/>
            </a:pPr>
            <a:r>
              <a:rPr lang="en-US" b="0" i="1" u="none" strike="noStrike" dirty="0">
                <a:solidFill>
                  <a:srgbClr val="000000"/>
                </a:solidFill>
                <a:effectLst/>
                <a:latin typeface="Arial" panose="020B0604020202020204" pitchFamily="34" charset="0"/>
              </a:rPr>
              <a:t>“We know that locally we have a number of health inequalities and this project really helped us get to the most vulnerable. </a:t>
            </a:r>
            <a:r>
              <a:rPr lang="en-US" b="0" i="1" dirty="0">
                <a:solidFill>
                  <a:srgbClr val="000000"/>
                </a:solidFill>
                <a:effectLst/>
                <a:latin typeface="Arial" panose="020B0604020202020204" pitchFamily="34" charset="0"/>
              </a:rPr>
              <a:t>​</a:t>
            </a:r>
            <a:r>
              <a:rPr lang="en-US" b="0" i="1" u="none" strike="noStrike" dirty="0">
                <a:solidFill>
                  <a:srgbClr val="000000"/>
                </a:solidFill>
                <a:effectLst/>
                <a:latin typeface="Arial" panose="020B0604020202020204" pitchFamily="34" charset="0"/>
              </a:rPr>
              <a:t>Once the </a:t>
            </a:r>
            <a:r>
              <a:rPr lang="en-US" b="1" i="1" u="none" strike="noStrike" dirty="0">
                <a:solidFill>
                  <a:schemeClr val="accent6">
                    <a:lumMod val="75000"/>
                  </a:schemeClr>
                </a:solidFill>
                <a:effectLst/>
                <a:latin typeface="Arial" panose="020B0604020202020204" pitchFamily="34" charset="0"/>
              </a:rPr>
              <a:t>data showed us there were 102 people at high risk of developing heart failure, we were able to contact them directly and offer them the best support.” </a:t>
            </a:r>
            <a:r>
              <a:rPr lang="en-US" b="0" i="0" dirty="0">
                <a:solidFill>
                  <a:srgbClr val="000000"/>
                </a:solidFill>
                <a:effectLst/>
                <a:latin typeface="Arial" panose="020B0604020202020204" pitchFamily="34" charset="0"/>
              </a:rPr>
              <a:t>​ -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Anne Wray, an Advanced Nurse Practitioner who co-led the project for Bristol Inner City PCN</a:t>
            </a:r>
            <a:endParaRPr lang="en-US" b="0" i="0" dirty="0">
              <a:solidFill>
                <a:srgbClr val="000000"/>
              </a:solidFill>
              <a:effectLst/>
              <a:latin typeface="Segoe UI" panose="020B0502040204020203" pitchFamily="34" charset="0"/>
            </a:endParaRPr>
          </a:p>
          <a:p>
            <a:pPr marL="285750" indent="-285750">
              <a:buFont typeface="Wingdings" panose="05000000000000000000" pitchFamily="2" charset="2"/>
              <a:buChar char="v"/>
            </a:pPr>
            <a:endParaRPr lang="en-GB" i="1" dirty="0"/>
          </a:p>
        </p:txBody>
      </p:sp>
      <p:sp>
        <p:nvSpPr>
          <p:cNvPr id="3" name="Title 2">
            <a:extLst>
              <a:ext uri="{FF2B5EF4-FFF2-40B4-BE49-F238E27FC236}">
                <a16:creationId xmlns:a16="http://schemas.microsoft.com/office/drawing/2014/main" id="{B2E907E9-C259-42AF-BEDF-4638D2E160D9}"/>
              </a:ext>
            </a:extLst>
          </p:cNvPr>
          <p:cNvSpPr>
            <a:spLocks noGrp="1"/>
          </p:cNvSpPr>
          <p:nvPr>
            <p:ph type="title"/>
          </p:nvPr>
        </p:nvSpPr>
        <p:spPr/>
        <p:txBody>
          <a:bodyPr/>
          <a:lstStyle/>
          <a:p>
            <a:r>
              <a:rPr lang="en-GB" dirty="0"/>
              <a:t>Hear and read from those who have used this approach:</a:t>
            </a:r>
          </a:p>
        </p:txBody>
      </p:sp>
      <p:pic>
        <p:nvPicPr>
          <p:cNvPr id="5" name="Picture 4" descr="Icon&#10;&#10;Description automatically generated">
            <a:extLst>
              <a:ext uri="{FF2B5EF4-FFF2-40B4-BE49-F238E27FC236}">
                <a16:creationId xmlns:a16="http://schemas.microsoft.com/office/drawing/2014/main" id="{5AB6D003-E276-455C-A7D5-F79A8A0ED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2508314"/>
            <a:ext cx="1224701" cy="1224701"/>
          </a:xfrm>
          <a:prstGeom prst="rect">
            <a:avLst/>
          </a:prstGeom>
        </p:spPr>
      </p:pic>
    </p:spTree>
    <p:extLst>
      <p:ext uri="{BB962C8B-B14F-4D97-AF65-F5344CB8AC3E}">
        <p14:creationId xmlns:p14="http://schemas.microsoft.com/office/powerpoint/2010/main" val="277097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A65E-ABC6-4F23-8C10-AE95E6305F46}"/>
              </a:ext>
            </a:extLst>
          </p:cNvPr>
          <p:cNvSpPr>
            <a:spLocks noGrp="1"/>
          </p:cNvSpPr>
          <p:nvPr>
            <p:ph type="title"/>
          </p:nvPr>
        </p:nvSpPr>
        <p:spPr>
          <a:xfrm>
            <a:off x="102319" y="111798"/>
            <a:ext cx="10300986" cy="611649"/>
          </a:xfrm>
        </p:spPr>
        <p:txBody>
          <a:bodyPr/>
          <a:lstStyle/>
          <a:p>
            <a:r>
              <a:rPr lang="en-GB" dirty="0"/>
              <a:t>Regional Primary Care &amp; PCN Forum Launch</a:t>
            </a:r>
          </a:p>
        </p:txBody>
      </p:sp>
      <p:sp>
        <p:nvSpPr>
          <p:cNvPr id="4" name="Rectangle 2">
            <a:extLst>
              <a:ext uri="{FF2B5EF4-FFF2-40B4-BE49-F238E27FC236}">
                <a16:creationId xmlns:a16="http://schemas.microsoft.com/office/drawing/2014/main" id="{C1F86757-DDFB-41B2-B3EF-B153EF8E80CE}"/>
              </a:ext>
            </a:extLst>
          </p:cNvPr>
          <p:cNvSpPr>
            <a:spLocks noChangeArrowheads="1"/>
          </p:cNvSpPr>
          <p:nvPr/>
        </p:nvSpPr>
        <p:spPr bwMode="auto">
          <a:xfrm>
            <a:off x="144378" y="958448"/>
            <a:ext cx="1095675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201F1E"/>
                </a:solidFill>
                <a:effectLst/>
                <a:latin typeface="Calibri" panose="020F0502020204030204" pitchFamily="34" charset="0"/>
                <a:ea typeface="Calibri" panose="020F0502020204030204" pitchFamily="34" charset="0"/>
                <a:cs typeface="Calibri" panose="020F0502020204030204" pitchFamily="34" charset="0"/>
              </a:rPr>
              <a:t>We were very lucky to have been able to present some of the primary care innovations at the SE Regional Winter Preparedness Event on 28/9/22. The next step was to pull together some of the other workshops that would have been presented in July and try to combine this with an opportunity to develop a regional Primary Care/PCN Forum where people can come together to hear ideas, share innovation and get information.  The aim of the forum is to develop a regional community of practice and share learning.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201F1E"/>
                </a:solidFill>
                <a:effectLst/>
                <a:latin typeface="Calibri" panose="020F0502020204030204" pitchFamily="34" charset="0"/>
                <a:ea typeface="Calibri" panose="020F0502020204030204" pitchFamily="34" charset="0"/>
                <a:cs typeface="Calibri" panose="020F0502020204030204" pitchFamily="34" charset="0"/>
              </a:rPr>
              <a:t>With that in mind we have the following webinars coming up:</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7944D05-F998-4404-BFCE-B613AB42BCBD}"/>
              </a:ext>
            </a:extLst>
          </p:cNvPr>
          <p:cNvSpPr/>
          <p:nvPr/>
        </p:nvSpPr>
        <p:spPr>
          <a:xfrm>
            <a:off x="298427" y="3959586"/>
            <a:ext cx="11444393" cy="1938992"/>
          </a:xfrm>
          <a:prstGeom prst="rect">
            <a:avLst/>
          </a:prstGeom>
        </p:spPr>
        <p:txBody>
          <a:bodyPr wrap="square">
            <a:spAutoFit/>
          </a:bodyPr>
          <a:lstStyle/>
          <a:p>
            <a:pPr lvl="0" eaLnBrk="0" fontAlgn="base" hangingPunct="0">
              <a:spcBef>
                <a:spcPct val="0"/>
              </a:spcBef>
              <a:spcAft>
                <a:spcPct val="0"/>
              </a:spcAft>
            </a:pPr>
            <a:r>
              <a:rPr lang="en-GB" altLang="en-US" sz="1200" b="1" dirty="0">
                <a:solidFill>
                  <a:srgbClr val="201F1E"/>
                </a:solidFill>
                <a:ea typeface="Calibri" panose="020F0502020204030204" pitchFamily="34" charset="0"/>
                <a:cs typeface="Calibri" panose="020F0502020204030204" pitchFamily="34" charset="0"/>
              </a:rPr>
              <a:t>These are live and can be booked using the links below.  Each webinar will have an opportunity to bring everyone together along with any questions that you may need help or support with and some subject matter experts ready to help.  </a:t>
            </a:r>
          </a:p>
          <a:p>
            <a:pPr lvl="0" eaLnBrk="0" fontAlgn="base" hangingPunct="0">
              <a:spcBef>
                <a:spcPct val="0"/>
              </a:spcBef>
              <a:spcAft>
                <a:spcPct val="0"/>
              </a:spcAft>
            </a:pPr>
            <a:endParaRPr lang="en-GB" altLang="en-US" sz="1200" dirty="0">
              <a:solidFill>
                <a:prstClr val="black"/>
              </a:solidFill>
            </a:endParaRPr>
          </a:p>
          <a:p>
            <a:pPr lvl="0" eaLnBrk="0" fontAlgn="base" hangingPunct="0">
              <a:spcBef>
                <a:spcPct val="0"/>
              </a:spcBef>
              <a:spcAft>
                <a:spcPct val="0"/>
              </a:spcAft>
            </a:pPr>
            <a:r>
              <a:rPr lang="en-GB" altLang="en-US" sz="1200" b="1" dirty="0">
                <a:solidFill>
                  <a:srgbClr val="201F1E"/>
                </a:solidFill>
                <a:ea typeface="Calibri" panose="020F0502020204030204" pitchFamily="34" charset="0"/>
                <a:cs typeface="Calibri" panose="020F0502020204030204" pitchFamily="34" charset="0"/>
              </a:rPr>
              <a:t>The aim is to have the forum rotating on a Tues/Wed/Thurs on a focussed topic, around 55 mins and starting at 12.30, free to all Practices/PCNs/Systems in the South East.  </a:t>
            </a:r>
          </a:p>
          <a:p>
            <a:pPr lvl="0" eaLnBrk="0" fontAlgn="base" hangingPunct="0">
              <a:spcBef>
                <a:spcPct val="0"/>
              </a:spcBef>
              <a:spcAft>
                <a:spcPct val="0"/>
              </a:spcAft>
            </a:pPr>
            <a:endParaRPr lang="en-GB" altLang="en-US" sz="1200" dirty="0">
              <a:solidFill>
                <a:prstClr val="black"/>
              </a:solidFill>
            </a:endParaRPr>
          </a:p>
          <a:p>
            <a:pPr lvl="0" eaLnBrk="0" fontAlgn="base" hangingPunct="0">
              <a:spcBef>
                <a:spcPct val="0"/>
              </a:spcBef>
              <a:spcAft>
                <a:spcPct val="0"/>
              </a:spcAft>
            </a:pPr>
            <a:r>
              <a:rPr lang="en-GB" altLang="en-US" sz="1200" dirty="0">
                <a:solidFill>
                  <a:prstClr val="black"/>
                </a:solidFill>
                <a:ea typeface="Calibri" panose="020F0502020204030204" pitchFamily="34" charset="0"/>
                <a:hlinkClick r:id="rId2">
                  <a:extLst>
                    <a:ext uri="{A12FA001-AC4F-418D-AE19-62706E023703}">
                      <ahyp:hlinkClr xmlns:ahyp="http://schemas.microsoft.com/office/drawing/2018/hyperlinkcolor" val="tx"/>
                    </a:ext>
                  </a:extLst>
                </a:hlinkClick>
              </a:rPr>
              <a:t>Workforce Wellbeing</a:t>
            </a:r>
            <a:r>
              <a:rPr lang="en-GB" altLang="en-US" sz="1200" dirty="0">
                <a:solidFill>
                  <a:prstClr val="black"/>
                </a:solidFill>
                <a:ea typeface="Calibri" panose="020F0502020204030204" pitchFamily="34" charset="0"/>
              </a:rPr>
              <a:t>  - </a:t>
            </a:r>
            <a:r>
              <a:rPr lang="en-GB" altLang="en-US" sz="1200" dirty="0">
                <a:solidFill>
                  <a:srgbClr val="201F1E"/>
                </a:solidFill>
                <a:ea typeface="Calibri" panose="020F0502020204030204" pitchFamily="34" charset="0"/>
              </a:rPr>
              <a:t>Do you want to know how you can provide the maximum possible support for your workforce and for yourself?</a:t>
            </a:r>
            <a:endParaRPr lang="en-GB" altLang="en-US" sz="1200" dirty="0">
              <a:solidFill>
                <a:prstClr val="black"/>
              </a:solidFill>
            </a:endParaRPr>
          </a:p>
          <a:p>
            <a:pPr lvl="0" eaLnBrk="0" fontAlgn="base" hangingPunct="0">
              <a:spcBef>
                <a:spcPct val="0"/>
              </a:spcBef>
              <a:spcAft>
                <a:spcPct val="0"/>
              </a:spcAft>
            </a:pPr>
            <a:r>
              <a:rPr lang="en-GB" altLang="en-US" sz="1200" dirty="0">
                <a:solidFill>
                  <a:srgbClr val="000000"/>
                </a:solidFill>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Digital Transformation</a:t>
            </a:r>
            <a:r>
              <a:rPr lang="en-GB" altLang="en-US" sz="1200" dirty="0">
                <a:solidFill>
                  <a:srgbClr val="000000"/>
                </a:solidFill>
                <a:ea typeface="Calibri" panose="020F0502020204030204" pitchFamily="34" charset="0"/>
                <a:cs typeface="Times New Roman" panose="02020603050405020304" pitchFamily="18" charset="0"/>
              </a:rPr>
              <a:t> -  </a:t>
            </a:r>
            <a:r>
              <a:rPr lang="en-GB" altLang="en-US" sz="1200" dirty="0">
                <a:solidFill>
                  <a:srgbClr val="201F1E"/>
                </a:solidFill>
                <a:ea typeface="Calibri" panose="020F0502020204030204" pitchFamily="34" charset="0"/>
                <a:cs typeface="Calibri" panose="020F0502020204030204" pitchFamily="34" charset="0"/>
              </a:rPr>
              <a:t>Interested in how digital can help to transform your work? Examples of where it is working well.</a:t>
            </a:r>
            <a:endParaRPr lang="en-GB" altLang="en-US" sz="1200" dirty="0">
              <a:solidFill>
                <a:prstClr val="black"/>
              </a:solidFill>
            </a:endParaRPr>
          </a:p>
          <a:p>
            <a:pPr lvl="0" eaLnBrk="0" fontAlgn="base" hangingPunct="0">
              <a:spcBef>
                <a:spcPct val="0"/>
              </a:spcBef>
              <a:spcAft>
                <a:spcPct val="0"/>
              </a:spcAft>
            </a:pPr>
            <a:r>
              <a:rPr lang="en-GB" altLang="en-US" sz="1200" dirty="0">
                <a:solidFill>
                  <a:prstClr val="black"/>
                </a:solidFill>
                <a:ea typeface="Calibri" panose="020F0502020204030204" pitchFamily="34" charset="0"/>
                <a:hlinkClick r:id="rId4">
                  <a:extLst>
                    <a:ext uri="{A12FA001-AC4F-418D-AE19-62706E023703}">
                      <ahyp:hlinkClr xmlns:ahyp="http://schemas.microsoft.com/office/drawing/2018/hyperlinkcolor" val="tx"/>
                    </a:ext>
                  </a:extLst>
                </a:hlinkClick>
              </a:rPr>
              <a:t>Leadership &amp; Training</a:t>
            </a:r>
            <a:r>
              <a:rPr lang="en-GB" altLang="en-US" sz="1200" dirty="0">
                <a:solidFill>
                  <a:prstClr val="black"/>
                </a:solidFill>
                <a:ea typeface="Calibri" panose="020F0502020204030204" pitchFamily="34" charset="0"/>
              </a:rPr>
              <a:t> - </a:t>
            </a:r>
            <a:r>
              <a:rPr lang="en-GB" altLang="en-US" sz="1200" dirty="0">
                <a:solidFill>
                  <a:srgbClr val="201F1E"/>
                </a:solidFill>
                <a:ea typeface="Calibri" panose="020F0502020204030204" pitchFamily="34" charset="0"/>
              </a:rPr>
              <a:t> Are you looking for tips on leadership training and developmental opportunities for you and your team?</a:t>
            </a:r>
            <a:endParaRPr lang="en-GB" altLang="en-US" sz="1200" dirty="0">
              <a:solidFill>
                <a:prstClr val="black"/>
              </a:solidFill>
            </a:endParaRPr>
          </a:p>
          <a:p>
            <a:pPr lvl="0" eaLnBrk="0" fontAlgn="base" hangingPunct="0">
              <a:spcBef>
                <a:spcPct val="0"/>
              </a:spcBef>
              <a:spcAft>
                <a:spcPct val="0"/>
              </a:spcAft>
            </a:pPr>
            <a:endParaRPr lang="en-GB" altLang="en-US" sz="1200" dirty="0">
              <a:solidFill>
                <a:srgbClr val="201F1E"/>
              </a:solidFill>
              <a:ea typeface="Calibri" panose="020F0502020204030204" pitchFamily="34" charset="0"/>
              <a:cs typeface="Calibri" panose="020F0502020204030204" pitchFamily="34" charset="0"/>
            </a:endParaRPr>
          </a:p>
          <a:p>
            <a:pPr lvl="0" eaLnBrk="0" fontAlgn="base" hangingPunct="0">
              <a:spcBef>
                <a:spcPct val="0"/>
              </a:spcBef>
              <a:spcAft>
                <a:spcPct val="0"/>
              </a:spcAft>
            </a:pPr>
            <a:r>
              <a:rPr lang="en-GB" altLang="en-US" sz="1200" dirty="0">
                <a:solidFill>
                  <a:srgbClr val="201F1E"/>
                </a:solidFill>
                <a:ea typeface="Calibri" panose="020F0502020204030204" pitchFamily="34" charset="0"/>
                <a:cs typeface="Calibri" panose="020F0502020204030204" pitchFamily="34" charset="0"/>
              </a:rPr>
              <a:t>Booking is very easy just visit the site </a:t>
            </a:r>
            <a:r>
              <a:rPr lang="en-GB" altLang="en-US" sz="1200" b="1" u="sng" dirty="0">
                <a:solidFill>
                  <a:srgbClr val="0070C0"/>
                </a:solidFill>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here</a:t>
            </a:r>
            <a:r>
              <a:rPr lang="en-GB" altLang="en-US" sz="1200" b="1" dirty="0">
                <a:solidFill>
                  <a:srgbClr val="0070C0"/>
                </a:solidFill>
                <a:ea typeface="Calibri" panose="020F0502020204030204" pitchFamily="34" charset="0"/>
                <a:cs typeface="Calibri" panose="020F0502020204030204" pitchFamily="34" charset="0"/>
              </a:rPr>
              <a:t> </a:t>
            </a:r>
            <a:r>
              <a:rPr lang="en-GB" altLang="en-US" sz="1200" dirty="0">
                <a:solidFill>
                  <a:srgbClr val="000000"/>
                </a:solidFill>
                <a:ea typeface="Calibri" panose="020F0502020204030204" pitchFamily="34" charset="0"/>
                <a:cs typeface="Calibri" panose="020F0502020204030204" pitchFamily="34" charset="0"/>
              </a:rPr>
              <a:t>and sign up via your preferred webinar link. Any problems please contact us at </a:t>
            </a:r>
            <a:r>
              <a:rPr lang="en-GB" altLang="en-US" sz="1200" dirty="0">
                <a:solidFill>
                  <a:srgbClr val="0070C0"/>
                </a:solidFill>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england.seprimarycaretransformationteam@nhs.net</a:t>
            </a:r>
            <a:endParaRPr lang="en-GB" sz="1200" dirty="0">
              <a:solidFill>
                <a:srgbClr val="0070C0"/>
              </a:solidFill>
            </a:endParaRPr>
          </a:p>
        </p:txBody>
      </p:sp>
      <p:graphicFrame>
        <p:nvGraphicFramePr>
          <p:cNvPr id="8" name="Table 7">
            <a:extLst>
              <a:ext uri="{FF2B5EF4-FFF2-40B4-BE49-F238E27FC236}">
                <a16:creationId xmlns:a16="http://schemas.microsoft.com/office/drawing/2014/main" id="{54F0CCD1-C668-40A8-9446-CFD8FAE17BCE}"/>
              </a:ext>
            </a:extLst>
          </p:cNvPr>
          <p:cNvGraphicFramePr>
            <a:graphicFrameLocks noGrp="1"/>
          </p:cNvGraphicFramePr>
          <p:nvPr/>
        </p:nvGraphicFramePr>
        <p:xfrm>
          <a:off x="298427" y="2561701"/>
          <a:ext cx="10802709" cy="1173125"/>
        </p:xfrm>
        <a:graphic>
          <a:graphicData uri="http://schemas.openxmlformats.org/drawingml/2006/table">
            <a:tbl>
              <a:tblPr firstRow="1" bandRow="1">
                <a:tableStyleId>{5940675A-B579-460E-94D1-54222C63F5DA}</a:tableStyleId>
              </a:tblPr>
              <a:tblGrid>
                <a:gridCol w="1353909">
                  <a:extLst>
                    <a:ext uri="{9D8B030D-6E8A-4147-A177-3AD203B41FA5}">
                      <a16:colId xmlns:a16="http://schemas.microsoft.com/office/drawing/2014/main" val="1443875526"/>
                    </a:ext>
                  </a:extLst>
                </a:gridCol>
                <a:gridCol w="9448800">
                  <a:extLst>
                    <a:ext uri="{9D8B030D-6E8A-4147-A177-3AD203B41FA5}">
                      <a16:colId xmlns:a16="http://schemas.microsoft.com/office/drawing/2014/main" val="2203778581"/>
                    </a:ext>
                  </a:extLst>
                </a:gridCol>
              </a:tblGrid>
              <a:tr h="11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solidFill>
                            <a:srgbClr val="002060"/>
                          </a:solidFill>
                        </a:rPr>
                        <a:t>PC/PCN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solidFill>
                            <a:srgbClr val="002060"/>
                          </a:solidFill>
                        </a:rPr>
                        <a:t>Forum</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3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47340547"/>
                  </a:ext>
                </a:extLst>
              </a:tr>
            </a:tbl>
          </a:graphicData>
        </a:graphic>
      </p:graphicFrame>
      <p:sp>
        <p:nvSpPr>
          <p:cNvPr id="10" name="Freeform: Shape 9">
            <a:extLst>
              <a:ext uri="{FF2B5EF4-FFF2-40B4-BE49-F238E27FC236}">
                <a16:creationId xmlns:a16="http://schemas.microsoft.com/office/drawing/2014/main" id="{3173A63C-5F1A-4321-9EE2-2C37CBE099BE}"/>
              </a:ext>
            </a:extLst>
          </p:cNvPr>
          <p:cNvSpPr/>
          <p:nvPr/>
        </p:nvSpPr>
        <p:spPr>
          <a:xfrm>
            <a:off x="1915462" y="2668154"/>
            <a:ext cx="1600144" cy="960087"/>
          </a:xfrm>
          <a:custGeom>
            <a:avLst/>
            <a:gdLst>
              <a:gd name="connsiteX0" fmla="*/ 0 w 1600144"/>
              <a:gd name="connsiteY0" fmla="*/ 0 h 960086"/>
              <a:gd name="connsiteX1" fmla="*/ 1600144 w 1600144"/>
              <a:gd name="connsiteY1" fmla="*/ 0 h 960086"/>
              <a:gd name="connsiteX2" fmla="*/ 1600144 w 1600144"/>
              <a:gd name="connsiteY2" fmla="*/ 960086 h 960086"/>
              <a:gd name="connsiteX3" fmla="*/ 0 w 1600144"/>
              <a:gd name="connsiteY3" fmla="*/ 960086 h 960086"/>
              <a:gd name="connsiteX4" fmla="*/ 0 w 1600144"/>
              <a:gd name="connsiteY4" fmla="*/ 0 h 960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144" h="960086">
                <a:moveTo>
                  <a:pt x="0" y="0"/>
                </a:moveTo>
                <a:lnTo>
                  <a:pt x="1600144" y="0"/>
                </a:lnTo>
                <a:lnTo>
                  <a:pt x="1600144" y="960086"/>
                </a:lnTo>
                <a:lnTo>
                  <a:pt x="0" y="960086"/>
                </a:lnTo>
                <a:lnTo>
                  <a:pt x="0" y="0"/>
                </a:lnTo>
                <a:close/>
              </a:path>
            </a:pathLst>
          </a:custGeom>
          <a:solidFill>
            <a:schemeClr val="accent6">
              <a:lumMod val="20000"/>
              <a:lumOff val="80000"/>
            </a:schemeClr>
          </a:solidFill>
          <a:ln w="38100" cap="flat" cmpd="sng" algn="ctr">
            <a:solidFill>
              <a:srgbClr val="FFFFFF">
                <a:hueOff val="0"/>
                <a:satOff val="0"/>
                <a:lumOff val="0"/>
                <a:alphaOff val="0"/>
              </a:srgbClr>
            </a:solidFill>
            <a:prstDash val="solid"/>
          </a:ln>
          <a:effectLst>
            <a:outerShdw blurRad="50800" dist="38100" dir="10800000" algn="r" rotWithShape="0">
              <a:prstClr val="black">
                <a:alpha val="40000"/>
              </a:prstClr>
            </a:outerShdw>
            <a:softEdge rad="31750"/>
          </a:effectLst>
        </p:spPr>
        <p:style>
          <a:lnRef idx="3">
            <a:scrgbClr r="0" g="0" b="0"/>
          </a:lnRef>
          <a:fillRef idx="1">
            <a:scrgbClr r="0" g="0" b="0"/>
          </a:fillRef>
          <a:effectRef idx="1">
            <a:scrgbClr r="0" g="0" b="0"/>
          </a:effectRef>
          <a:fontRef idx="minor">
            <a:schemeClr val="lt1"/>
          </a:fontRef>
        </p:style>
        <p:txBody>
          <a:bodyPr spcFirstLastPara="0" vert="horz" wrap="square" lIns="53340" tIns="53340" rIns="53340" bIns="53340" numCol="1" spcCol="1270" anchor="ctr" anchorCtr="0">
            <a:noAutofit/>
          </a:bodyPr>
          <a:lstStyle/>
          <a:p>
            <a:pPr algn="ctr" defTabSz="622284">
              <a:lnSpc>
                <a:spcPct val="90000"/>
              </a:lnSpc>
              <a:spcBef>
                <a:spcPct val="0"/>
              </a:spcBef>
              <a:spcAft>
                <a:spcPct val="35000"/>
              </a:spcAft>
            </a:pPr>
            <a:r>
              <a:rPr lang="en-GB" sz="1200" b="1">
                <a:solidFill>
                  <a:schemeClr val="tx1">
                    <a:lumMod val="50000"/>
                    <a:lumOff val="50000"/>
                  </a:schemeClr>
                </a:solidFill>
                <a:latin typeface="Arial"/>
                <a:sym typeface="Arial"/>
              </a:rPr>
              <a:t>Wellbeing </a:t>
            </a:r>
          </a:p>
          <a:p>
            <a:pPr algn="ctr" defTabSz="622284">
              <a:lnSpc>
                <a:spcPct val="90000"/>
              </a:lnSpc>
              <a:spcBef>
                <a:spcPct val="0"/>
              </a:spcBef>
              <a:spcAft>
                <a:spcPct val="35000"/>
              </a:spcAft>
            </a:pPr>
            <a:r>
              <a:rPr lang="en-GB" sz="1200">
                <a:solidFill>
                  <a:schemeClr val="tx1">
                    <a:lumMod val="50000"/>
                    <a:lumOff val="50000"/>
                  </a:schemeClr>
                </a:solidFill>
                <a:latin typeface="Arial"/>
                <a:sym typeface="Arial"/>
              </a:rPr>
              <a:t>Taking care of yourself and your workforce</a:t>
            </a:r>
          </a:p>
          <a:p>
            <a:pPr algn="ctr" defTabSz="622284">
              <a:lnSpc>
                <a:spcPct val="90000"/>
              </a:lnSpc>
              <a:spcBef>
                <a:spcPct val="0"/>
              </a:spcBef>
              <a:spcAft>
                <a:spcPct val="35000"/>
              </a:spcAft>
            </a:pPr>
            <a:r>
              <a:rPr lang="en-GB" sz="1200">
                <a:solidFill>
                  <a:schemeClr val="tx1">
                    <a:lumMod val="50000"/>
                    <a:lumOff val="50000"/>
                  </a:schemeClr>
                </a:solidFill>
                <a:latin typeface="Arial"/>
                <a:sym typeface="Arial"/>
              </a:rPr>
              <a:t>3</a:t>
            </a:r>
            <a:r>
              <a:rPr lang="en-GB" sz="1200" baseline="30000">
                <a:solidFill>
                  <a:schemeClr val="tx1">
                    <a:lumMod val="50000"/>
                    <a:lumOff val="50000"/>
                  </a:schemeClr>
                </a:solidFill>
                <a:latin typeface="Arial"/>
                <a:sym typeface="Arial"/>
              </a:rPr>
              <a:t>rd</a:t>
            </a:r>
            <a:r>
              <a:rPr lang="en-GB" sz="1200">
                <a:solidFill>
                  <a:schemeClr val="tx1">
                    <a:lumMod val="50000"/>
                    <a:lumOff val="50000"/>
                  </a:schemeClr>
                </a:solidFill>
                <a:latin typeface="Arial"/>
                <a:sym typeface="Arial"/>
              </a:rPr>
              <a:t> Nov</a:t>
            </a:r>
          </a:p>
        </p:txBody>
      </p:sp>
      <p:sp>
        <p:nvSpPr>
          <p:cNvPr id="11" name="Freeform: Shape 10">
            <a:extLst>
              <a:ext uri="{FF2B5EF4-FFF2-40B4-BE49-F238E27FC236}">
                <a16:creationId xmlns:a16="http://schemas.microsoft.com/office/drawing/2014/main" id="{58C65342-C9FD-48EB-9F61-8FF22CAABF35}"/>
              </a:ext>
            </a:extLst>
          </p:cNvPr>
          <p:cNvSpPr/>
          <p:nvPr/>
        </p:nvSpPr>
        <p:spPr>
          <a:xfrm>
            <a:off x="5267155" y="2664237"/>
            <a:ext cx="1600144" cy="960087"/>
          </a:xfrm>
          <a:custGeom>
            <a:avLst/>
            <a:gdLst>
              <a:gd name="connsiteX0" fmla="*/ 0 w 1600144"/>
              <a:gd name="connsiteY0" fmla="*/ 0 h 960086"/>
              <a:gd name="connsiteX1" fmla="*/ 1600144 w 1600144"/>
              <a:gd name="connsiteY1" fmla="*/ 0 h 960086"/>
              <a:gd name="connsiteX2" fmla="*/ 1600144 w 1600144"/>
              <a:gd name="connsiteY2" fmla="*/ 960086 h 960086"/>
              <a:gd name="connsiteX3" fmla="*/ 0 w 1600144"/>
              <a:gd name="connsiteY3" fmla="*/ 960086 h 960086"/>
              <a:gd name="connsiteX4" fmla="*/ 0 w 1600144"/>
              <a:gd name="connsiteY4" fmla="*/ 0 h 960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144" h="960086">
                <a:moveTo>
                  <a:pt x="0" y="0"/>
                </a:moveTo>
                <a:lnTo>
                  <a:pt x="1600144" y="0"/>
                </a:lnTo>
                <a:lnTo>
                  <a:pt x="1600144" y="960086"/>
                </a:lnTo>
                <a:lnTo>
                  <a:pt x="0" y="960086"/>
                </a:lnTo>
                <a:lnTo>
                  <a:pt x="0" y="0"/>
                </a:lnTo>
                <a:close/>
              </a:path>
            </a:pathLst>
          </a:custGeom>
          <a:solidFill>
            <a:schemeClr val="accent6">
              <a:lumMod val="20000"/>
              <a:lumOff val="80000"/>
            </a:schemeClr>
          </a:solidFill>
          <a:ln w="38100" cap="flat" cmpd="sng" algn="ctr">
            <a:solidFill>
              <a:srgbClr val="FFFFFF">
                <a:hueOff val="0"/>
                <a:satOff val="0"/>
                <a:lumOff val="0"/>
                <a:alphaOff val="0"/>
              </a:srgbClr>
            </a:solidFill>
            <a:prstDash val="solid"/>
          </a:ln>
          <a:effectLst>
            <a:outerShdw blurRad="50800" dist="38100" dir="10800000" algn="r" rotWithShape="0">
              <a:prstClr val="black">
                <a:alpha val="40000"/>
              </a:prstClr>
            </a:outerShdw>
            <a:softEdge rad="31750"/>
          </a:effectLst>
        </p:spPr>
        <p:style>
          <a:lnRef idx="3">
            <a:scrgbClr r="0" g="0" b="0"/>
          </a:lnRef>
          <a:fillRef idx="1">
            <a:scrgbClr r="0" g="0" b="0"/>
          </a:fillRef>
          <a:effectRef idx="1">
            <a:scrgbClr r="0" g="0" b="0"/>
          </a:effectRef>
          <a:fontRef idx="minor">
            <a:schemeClr val="lt1"/>
          </a:fontRef>
        </p:style>
        <p:txBody>
          <a:bodyPr spcFirstLastPara="0" vert="horz" wrap="square" lIns="53340" tIns="53340" rIns="53340" bIns="53340" numCol="1" spcCol="1270" anchor="ctr" anchorCtr="0">
            <a:noAutofit/>
          </a:bodyPr>
          <a:lstStyle/>
          <a:p>
            <a:pPr algn="ctr" defTabSz="622284">
              <a:lnSpc>
                <a:spcPct val="90000"/>
              </a:lnSpc>
              <a:spcBef>
                <a:spcPct val="0"/>
              </a:spcBef>
              <a:spcAft>
                <a:spcPct val="35000"/>
              </a:spcAft>
            </a:pPr>
            <a:r>
              <a:rPr lang="en-GB" sz="1200" b="1">
                <a:solidFill>
                  <a:schemeClr val="tx1">
                    <a:lumMod val="50000"/>
                    <a:lumOff val="50000"/>
                  </a:schemeClr>
                </a:solidFill>
                <a:latin typeface="Arial"/>
                <a:sym typeface="Arial"/>
              </a:rPr>
              <a:t>Leadership &amp; Org</a:t>
            </a:r>
          </a:p>
          <a:p>
            <a:pPr algn="ctr" defTabSz="622284">
              <a:lnSpc>
                <a:spcPct val="90000"/>
              </a:lnSpc>
              <a:spcBef>
                <a:spcPct val="0"/>
              </a:spcBef>
              <a:spcAft>
                <a:spcPct val="35000"/>
              </a:spcAft>
            </a:pPr>
            <a:r>
              <a:rPr lang="en-GB" sz="1200" b="1">
                <a:solidFill>
                  <a:schemeClr val="tx1">
                    <a:lumMod val="50000"/>
                    <a:lumOff val="50000"/>
                  </a:schemeClr>
                </a:solidFill>
                <a:latin typeface="Arial"/>
                <a:sym typeface="Arial"/>
              </a:rPr>
              <a:t>Development</a:t>
            </a:r>
          </a:p>
          <a:p>
            <a:pPr algn="ctr" defTabSz="622284">
              <a:lnSpc>
                <a:spcPct val="90000"/>
              </a:lnSpc>
              <a:spcBef>
                <a:spcPct val="0"/>
              </a:spcBef>
              <a:spcAft>
                <a:spcPct val="35000"/>
              </a:spcAft>
            </a:pPr>
            <a:r>
              <a:rPr lang="en-GB" sz="1200">
                <a:solidFill>
                  <a:schemeClr val="tx1">
                    <a:lumMod val="50000"/>
                    <a:lumOff val="50000"/>
                  </a:schemeClr>
                </a:solidFill>
                <a:latin typeface="Arial"/>
                <a:sym typeface="Arial"/>
              </a:rPr>
              <a:t>Menu of Support</a:t>
            </a:r>
          </a:p>
          <a:p>
            <a:pPr algn="ctr" defTabSz="622284">
              <a:lnSpc>
                <a:spcPct val="90000"/>
              </a:lnSpc>
              <a:spcBef>
                <a:spcPct val="0"/>
              </a:spcBef>
              <a:spcAft>
                <a:spcPct val="35000"/>
              </a:spcAft>
            </a:pPr>
            <a:r>
              <a:rPr lang="en-GB" sz="1200">
                <a:solidFill>
                  <a:schemeClr val="tx1">
                    <a:lumMod val="50000"/>
                    <a:lumOff val="50000"/>
                  </a:schemeClr>
                </a:solidFill>
                <a:latin typeface="Arial"/>
                <a:sym typeface="Arial"/>
              </a:rPr>
              <a:t>7</a:t>
            </a:r>
            <a:r>
              <a:rPr lang="en-GB" sz="1200" baseline="30000">
                <a:solidFill>
                  <a:schemeClr val="tx1">
                    <a:lumMod val="50000"/>
                    <a:lumOff val="50000"/>
                  </a:schemeClr>
                </a:solidFill>
                <a:latin typeface="Arial"/>
                <a:sym typeface="Arial"/>
              </a:rPr>
              <a:t>th</a:t>
            </a:r>
            <a:r>
              <a:rPr lang="en-GB" sz="1200">
                <a:solidFill>
                  <a:schemeClr val="tx1">
                    <a:lumMod val="50000"/>
                    <a:lumOff val="50000"/>
                  </a:schemeClr>
                </a:solidFill>
                <a:latin typeface="Arial"/>
                <a:sym typeface="Arial"/>
              </a:rPr>
              <a:t> Dec</a:t>
            </a:r>
          </a:p>
        </p:txBody>
      </p:sp>
      <p:sp>
        <p:nvSpPr>
          <p:cNvPr id="12" name="Freeform: Shape 11">
            <a:extLst>
              <a:ext uri="{FF2B5EF4-FFF2-40B4-BE49-F238E27FC236}">
                <a16:creationId xmlns:a16="http://schemas.microsoft.com/office/drawing/2014/main" id="{21C3FCD1-18F4-46B5-85C1-035E667C6066}"/>
              </a:ext>
            </a:extLst>
          </p:cNvPr>
          <p:cNvSpPr/>
          <p:nvPr/>
        </p:nvSpPr>
        <p:spPr>
          <a:xfrm>
            <a:off x="3601082" y="2664238"/>
            <a:ext cx="1600144" cy="960087"/>
          </a:xfrm>
          <a:custGeom>
            <a:avLst/>
            <a:gdLst>
              <a:gd name="connsiteX0" fmla="*/ 0 w 1600144"/>
              <a:gd name="connsiteY0" fmla="*/ 0 h 960086"/>
              <a:gd name="connsiteX1" fmla="*/ 1600144 w 1600144"/>
              <a:gd name="connsiteY1" fmla="*/ 0 h 960086"/>
              <a:gd name="connsiteX2" fmla="*/ 1600144 w 1600144"/>
              <a:gd name="connsiteY2" fmla="*/ 960086 h 960086"/>
              <a:gd name="connsiteX3" fmla="*/ 0 w 1600144"/>
              <a:gd name="connsiteY3" fmla="*/ 960086 h 960086"/>
              <a:gd name="connsiteX4" fmla="*/ 0 w 1600144"/>
              <a:gd name="connsiteY4" fmla="*/ 0 h 960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144" h="960086">
                <a:moveTo>
                  <a:pt x="0" y="0"/>
                </a:moveTo>
                <a:lnTo>
                  <a:pt x="1600144" y="0"/>
                </a:lnTo>
                <a:lnTo>
                  <a:pt x="1600144" y="960086"/>
                </a:lnTo>
                <a:lnTo>
                  <a:pt x="0" y="960086"/>
                </a:lnTo>
                <a:lnTo>
                  <a:pt x="0" y="0"/>
                </a:lnTo>
                <a:close/>
              </a:path>
            </a:pathLst>
          </a:custGeom>
          <a:solidFill>
            <a:schemeClr val="accent6">
              <a:lumMod val="20000"/>
              <a:lumOff val="80000"/>
            </a:schemeClr>
          </a:solidFill>
          <a:ln w="38100" cap="flat" cmpd="sng" algn="ctr">
            <a:solidFill>
              <a:srgbClr val="FFFFFF">
                <a:hueOff val="0"/>
                <a:satOff val="0"/>
                <a:lumOff val="0"/>
                <a:alphaOff val="0"/>
              </a:srgbClr>
            </a:solidFill>
            <a:prstDash val="solid"/>
          </a:ln>
          <a:effectLst>
            <a:outerShdw blurRad="50800" dist="38100" dir="10800000" algn="r" rotWithShape="0">
              <a:prstClr val="black">
                <a:alpha val="40000"/>
              </a:prstClr>
            </a:outerShdw>
            <a:softEdge rad="31750"/>
          </a:effectLst>
        </p:spPr>
        <p:style>
          <a:lnRef idx="3">
            <a:scrgbClr r="0" g="0" b="0"/>
          </a:lnRef>
          <a:fillRef idx="1">
            <a:scrgbClr r="0" g="0" b="0"/>
          </a:fillRef>
          <a:effectRef idx="1">
            <a:scrgbClr r="0" g="0" b="0"/>
          </a:effectRef>
          <a:fontRef idx="minor">
            <a:schemeClr val="lt1"/>
          </a:fontRef>
        </p:style>
        <p:txBody>
          <a:bodyPr spcFirstLastPara="0" vert="horz" wrap="square" lIns="53340" tIns="53340" rIns="53340" bIns="53340" numCol="1" spcCol="1270" anchor="ctr" anchorCtr="0">
            <a:noAutofit/>
          </a:bodyPr>
          <a:lstStyle/>
          <a:p>
            <a:pPr algn="ctr" defTabSz="622284">
              <a:lnSpc>
                <a:spcPct val="90000"/>
              </a:lnSpc>
              <a:spcBef>
                <a:spcPct val="0"/>
              </a:spcBef>
              <a:spcAft>
                <a:spcPct val="35000"/>
              </a:spcAft>
            </a:pPr>
            <a:r>
              <a:rPr lang="en-GB" sz="1200" b="1">
                <a:solidFill>
                  <a:schemeClr val="tx1">
                    <a:lumMod val="50000"/>
                    <a:lumOff val="50000"/>
                  </a:schemeClr>
                </a:solidFill>
                <a:latin typeface="Arial"/>
                <a:sym typeface="Arial"/>
              </a:rPr>
              <a:t>Digital Transformation</a:t>
            </a:r>
          </a:p>
          <a:p>
            <a:pPr algn="ctr" defTabSz="622284">
              <a:lnSpc>
                <a:spcPct val="90000"/>
              </a:lnSpc>
              <a:spcBef>
                <a:spcPct val="0"/>
              </a:spcBef>
              <a:spcAft>
                <a:spcPct val="35000"/>
              </a:spcAft>
            </a:pPr>
            <a:r>
              <a:rPr lang="en-GB" sz="1200">
                <a:solidFill>
                  <a:schemeClr val="tx1">
                    <a:lumMod val="50000"/>
                    <a:lumOff val="50000"/>
                  </a:schemeClr>
                </a:solidFill>
                <a:latin typeface="Arial"/>
                <a:sym typeface="Arial"/>
              </a:rPr>
              <a:t>Examples of Digital Transformation</a:t>
            </a:r>
            <a:endParaRPr lang="en-GB" sz="1200">
              <a:solidFill>
                <a:schemeClr val="tx1">
                  <a:lumMod val="50000"/>
                  <a:lumOff val="50000"/>
                </a:schemeClr>
              </a:solidFill>
              <a:latin typeface="Arial"/>
              <a:cs typeface="Arial"/>
            </a:endParaRPr>
          </a:p>
          <a:p>
            <a:pPr algn="ctr" defTabSz="622284">
              <a:lnSpc>
                <a:spcPct val="90000"/>
              </a:lnSpc>
              <a:spcBef>
                <a:spcPct val="0"/>
              </a:spcBef>
              <a:spcAft>
                <a:spcPct val="35000"/>
              </a:spcAft>
            </a:pPr>
            <a:r>
              <a:rPr lang="en-GB" sz="1200">
                <a:solidFill>
                  <a:schemeClr val="tx1">
                    <a:lumMod val="50000"/>
                    <a:lumOff val="50000"/>
                  </a:schemeClr>
                </a:solidFill>
                <a:latin typeface="Arial"/>
                <a:sym typeface="Arial"/>
              </a:rPr>
              <a:t>29</a:t>
            </a:r>
            <a:r>
              <a:rPr lang="en-GB" sz="1200" baseline="30000">
                <a:solidFill>
                  <a:schemeClr val="tx1">
                    <a:lumMod val="50000"/>
                    <a:lumOff val="50000"/>
                  </a:schemeClr>
                </a:solidFill>
                <a:latin typeface="Arial"/>
                <a:sym typeface="Arial"/>
              </a:rPr>
              <a:t>th</a:t>
            </a:r>
            <a:r>
              <a:rPr lang="en-GB" sz="1200">
                <a:solidFill>
                  <a:schemeClr val="tx1">
                    <a:lumMod val="50000"/>
                    <a:lumOff val="50000"/>
                  </a:schemeClr>
                </a:solidFill>
                <a:latin typeface="Arial"/>
                <a:sym typeface="Arial"/>
              </a:rPr>
              <a:t> Nov</a:t>
            </a:r>
          </a:p>
        </p:txBody>
      </p:sp>
      <p:sp>
        <p:nvSpPr>
          <p:cNvPr id="13" name="Freeform: Shape 12">
            <a:extLst>
              <a:ext uri="{FF2B5EF4-FFF2-40B4-BE49-F238E27FC236}">
                <a16:creationId xmlns:a16="http://schemas.microsoft.com/office/drawing/2014/main" id="{0E28A6B9-1E5C-4DA4-AED7-218B516C849C}"/>
              </a:ext>
            </a:extLst>
          </p:cNvPr>
          <p:cNvSpPr/>
          <p:nvPr/>
        </p:nvSpPr>
        <p:spPr>
          <a:xfrm>
            <a:off x="6957183" y="2668154"/>
            <a:ext cx="1600144" cy="960087"/>
          </a:xfrm>
          <a:custGeom>
            <a:avLst/>
            <a:gdLst>
              <a:gd name="connsiteX0" fmla="*/ 0 w 1600144"/>
              <a:gd name="connsiteY0" fmla="*/ 0 h 960086"/>
              <a:gd name="connsiteX1" fmla="*/ 1600144 w 1600144"/>
              <a:gd name="connsiteY1" fmla="*/ 0 h 960086"/>
              <a:gd name="connsiteX2" fmla="*/ 1600144 w 1600144"/>
              <a:gd name="connsiteY2" fmla="*/ 960086 h 960086"/>
              <a:gd name="connsiteX3" fmla="*/ 0 w 1600144"/>
              <a:gd name="connsiteY3" fmla="*/ 960086 h 960086"/>
              <a:gd name="connsiteX4" fmla="*/ 0 w 1600144"/>
              <a:gd name="connsiteY4" fmla="*/ 0 h 960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144" h="960086">
                <a:moveTo>
                  <a:pt x="0" y="0"/>
                </a:moveTo>
                <a:lnTo>
                  <a:pt x="1600144" y="0"/>
                </a:lnTo>
                <a:lnTo>
                  <a:pt x="1600144" y="960086"/>
                </a:lnTo>
                <a:lnTo>
                  <a:pt x="0" y="960086"/>
                </a:lnTo>
                <a:lnTo>
                  <a:pt x="0" y="0"/>
                </a:lnTo>
                <a:close/>
              </a:path>
            </a:pathLst>
          </a:custGeom>
          <a:solidFill>
            <a:schemeClr val="accent6">
              <a:lumMod val="20000"/>
              <a:lumOff val="80000"/>
            </a:schemeClr>
          </a:solidFill>
          <a:ln w="38100" cap="flat" cmpd="sng" algn="ctr">
            <a:solidFill>
              <a:srgbClr val="FFFFFF">
                <a:hueOff val="0"/>
                <a:satOff val="0"/>
                <a:lumOff val="0"/>
                <a:alphaOff val="0"/>
              </a:srgbClr>
            </a:solidFill>
            <a:prstDash val="solid"/>
          </a:ln>
          <a:effectLst>
            <a:outerShdw blurRad="50800" dist="38100" dir="10800000" algn="r" rotWithShape="0">
              <a:prstClr val="black">
                <a:alpha val="40000"/>
              </a:prstClr>
            </a:outerShdw>
            <a:softEdge rad="31750"/>
          </a:effectLst>
        </p:spPr>
        <p:style>
          <a:lnRef idx="3">
            <a:scrgbClr r="0" g="0" b="0"/>
          </a:lnRef>
          <a:fillRef idx="1">
            <a:scrgbClr r="0" g="0" b="0"/>
          </a:fillRef>
          <a:effectRef idx="1">
            <a:scrgbClr r="0" g="0" b="0"/>
          </a:effectRef>
          <a:fontRef idx="minor">
            <a:schemeClr val="lt1"/>
          </a:fontRef>
        </p:style>
        <p:txBody>
          <a:bodyPr spcFirstLastPara="0" vert="horz" wrap="square" lIns="53340" tIns="53340" rIns="53340" bIns="53340" numCol="1" spcCol="1270" anchor="ctr" anchorCtr="0">
            <a:noAutofit/>
          </a:bodyPr>
          <a:lstStyle/>
          <a:p>
            <a:pPr algn="ctr" defTabSz="622284">
              <a:lnSpc>
                <a:spcPct val="90000"/>
              </a:lnSpc>
              <a:spcBef>
                <a:spcPct val="0"/>
              </a:spcBef>
              <a:spcAft>
                <a:spcPct val="35000"/>
              </a:spcAft>
            </a:pPr>
            <a:r>
              <a:rPr lang="en-GB" sz="1200" b="1">
                <a:solidFill>
                  <a:schemeClr val="tx1">
                    <a:lumMod val="50000"/>
                    <a:lumOff val="50000"/>
                  </a:schemeClr>
                </a:solidFill>
                <a:latin typeface="Arial"/>
                <a:sym typeface="Arial"/>
              </a:rPr>
              <a:t>Leading Transition </a:t>
            </a:r>
            <a:endParaRPr lang="en-GB" sz="1200">
              <a:solidFill>
                <a:schemeClr val="tx1">
                  <a:lumMod val="50000"/>
                  <a:lumOff val="50000"/>
                </a:schemeClr>
              </a:solidFill>
              <a:latin typeface="Arial"/>
              <a:sym typeface="Arial"/>
            </a:endParaRPr>
          </a:p>
          <a:p>
            <a:pPr algn="ctr" defTabSz="622284">
              <a:lnSpc>
                <a:spcPct val="90000"/>
              </a:lnSpc>
              <a:spcBef>
                <a:spcPct val="0"/>
              </a:spcBef>
              <a:spcAft>
                <a:spcPct val="35000"/>
              </a:spcAft>
            </a:pPr>
            <a:r>
              <a:rPr lang="en-GB" sz="1200">
                <a:solidFill>
                  <a:schemeClr val="tx1">
                    <a:lumMod val="50000"/>
                    <a:lumOff val="50000"/>
                  </a:schemeClr>
                </a:solidFill>
                <a:latin typeface="Arial"/>
                <a:sym typeface="Arial"/>
              </a:rPr>
              <a:t>Coping with today and planning for tomorrow</a:t>
            </a:r>
            <a:endParaRPr lang="en-GB" sz="1200">
              <a:solidFill>
                <a:schemeClr val="tx1">
                  <a:lumMod val="50000"/>
                  <a:lumOff val="50000"/>
                </a:schemeClr>
              </a:solidFill>
              <a:latin typeface="Arial"/>
              <a:cs typeface="Arial"/>
            </a:endParaRPr>
          </a:p>
          <a:p>
            <a:pPr algn="ctr" defTabSz="622284">
              <a:lnSpc>
                <a:spcPct val="90000"/>
              </a:lnSpc>
              <a:spcBef>
                <a:spcPct val="0"/>
              </a:spcBef>
              <a:spcAft>
                <a:spcPct val="35000"/>
              </a:spcAft>
            </a:pPr>
            <a:r>
              <a:rPr lang="en-GB" sz="1200">
                <a:solidFill>
                  <a:schemeClr val="tx1">
                    <a:lumMod val="50000"/>
                    <a:lumOff val="50000"/>
                  </a:schemeClr>
                </a:solidFill>
                <a:latin typeface="Arial"/>
                <a:sym typeface="Arial"/>
              </a:rPr>
              <a:t>24th Jan</a:t>
            </a:r>
            <a:endParaRPr lang="en-GB" sz="1200">
              <a:solidFill>
                <a:schemeClr val="tx1">
                  <a:lumMod val="50000"/>
                  <a:lumOff val="50000"/>
                </a:schemeClr>
              </a:solidFill>
              <a:latin typeface="Arial"/>
              <a:cs typeface="Arial"/>
            </a:endParaRPr>
          </a:p>
        </p:txBody>
      </p:sp>
      <p:sp>
        <p:nvSpPr>
          <p:cNvPr id="14" name="Freeform: Shape 13">
            <a:extLst>
              <a:ext uri="{FF2B5EF4-FFF2-40B4-BE49-F238E27FC236}">
                <a16:creationId xmlns:a16="http://schemas.microsoft.com/office/drawing/2014/main" id="{888B5DC2-8031-4D55-BF87-7DA3396AAB66}"/>
              </a:ext>
            </a:extLst>
          </p:cNvPr>
          <p:cNvSpPr/>
          <p:nvPr/>
        </p:nvSpPr>
        <p:spPr>
          <a:xfrm>
            <a:off x="8656462" y="2668154"/>
            <a:ext cx="1600144" cy="960087"/>
          </a:xfrm>
          <a:custGeom>
            <a:avLst/>
            <a:gdLst>
              <a:gd name="connsiteX0" fmla="*/ 0 w 1600144"/>
              <a:gd name="connsiteY0" fmla="*/ 0 h 960086"/>
              <a:gd name="connsiteX1" fmla="*/ 1600144 w 1600144"/>
              <a:gd name="connsiteY1" fmla="*/ 0 h 960086"/>
              <a:gd name="connsiteX2" fmla="*/ 1600144 w 1600144"/>
              <a:gd name="connsiteY2" fmla="*/ 960086 h 960086"/>
              <a:gd name="connsiteX3" fmla="*/ 0 w 1600144"/>
              <a:gd name="connsiteY3" fmla="*/ 960086 h 960086"/>
              <a:gd name="connsiteX4" fmla="*/ 0 w 1600144"/>
              <a:gd name="connsiteY4" fmla="*/ 0 h 960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144" h="960086">
                <a:moveTo>
                  <a:pt x="0" y="0"/>
                </a:moveTo>
                <a:lnTo>
                  <a:pt x="1600144" y="0"/>
                </a:lnTo>
                <a:lnTo>
                  <a:pt x="1600144" y="960086"/>
                </a:lnTo>
                <a:lnTo>
                  <a:pt x="0" y="960086"/>
                </a:lnTo>
                <a:lnTo>
                  <a:pt x="0" y="0"/>
                </a:lnTo>
                <a:close/>
              </a:path>
            </a:pathLst>
          </a:custGeom>
          <a:solidFill>
            <a:schemeClr val="accent6">
              <a:lumMod val="20000"/>
              <a:lumOff val="80000"/>
            </a:schemeClr>
          </a:solidFill>
          <a:ln w="38100" cap="flat" cmpd="sng" algn="ctr">
            <a:solidFill>
              <a:srgbClr val="FFFFFF">
                <a:hueOff val="0"/>
                <a:satOff val="0"/>
                <a:lumOff val="0"/>
                <a:alphaOff val="0"/>
              </a:srgbClr>
            </a:solidFill>
            <a:prstDash val="solid"/>
          </a:ln>
          <a:effectLst>
            <a:outerShdw blurRad="50800" dist="38100" dir="10800000" algn="r" rotWithShape="0">
              <a:prstClr val="black">
                <a:alpha val="40000"/>
              </a:prstClr>
            </a:outerShdw>
            <a:softEdge rad="31750"/>
          </a:effectLst>
        </p:spPr>
        <p:style>
          <a:lnRef idx="3">
            <a:scrgbClr r="0" g="0" b="0"/>
          </a:lnRef>
          <a:fillRef idx="1">
            <a:scrgbClr r="0" g="0" b="0"/>
          </a:fillRef>
          <a:effectRef idx="1">
            <a:scrgbClr r="0" g="0" b="0"/>
          </a:effectRef>
          <a:fontRef idx="minor">
            <a:schemeClr val="lt1"/>
          </a:fontRef>
        </p:style>
        <p:txBody>
          <a:bodyPr spcFirstLastPara="0" vert="horz" wrap="square" lIns="53340" tIns="53340" rIns="53340" bIns="53340" numCol="1" spcCol="1270" anchor="ctr" anchorCtr="0">
            <a:noAutofit/>
          </a:bodyPr>
          <a:lstStyle/>
          <a:p>
            <a:pPr algn="ctr" defTabSz="622284">
              <a:lnSpc>
                <a:spcPct val="90000"/>
              </a:lnSpc>
              <a:spcBef>
                <a:spcPct val="0"/>
              </a:spcBef>
              <a:spcAft>
                <a:spcPct val="35000"/>
              </a:spcAft>
            </a:pPr>
            <a:endParaRPr lang="en-GB" sz="1200" b="1" dirty="0">
              <a:solidFill>
                <a:schemeClr val="tx1">
                  <a:lumMod val="50000"/>
                  <a:lumOff val="50000"/>
                </a:schemeClr>
              </a:solidFill>
              <a:latin typeface="Arial"/>
              <a:sym typeface="Arial"/>
            </a:endParaRPr>
          </a:p>
          <a:p>
            <a:pPr algn="ctr" defTabSz="622284">
              <a:lnSpc>
                <a:spcPct val="90000"/>
              </a:lnSpc>
              <a:spcBef>
                <a:spcPct val="0"/>
              </a:spcBef>
              <a:spcAft>
                <a:spcPct val="35000"/>
              </a:spcAft>
            </a:pPr>
            <a:r>
              <a:rPr lang="en-GB" sz="1200" b="1" dirty="0">
                <a:solidFill>
                  <a:schemeClr val="tx1">
                    <a:lumMod val="50000"/>
                    <a:lumOff val="50000"/>
                  </a:schemeClr>
                </a:solidFill>
                <a:latin typeface="Arial"/>
                <a:sym typeface="Arial"/>
              </a:rPr>
              <a:t>Primary Care in ICBs</a:t>
            </a:r>
            <a:endParaRPr lang="en-GB" sz="1200" b="1" dirty="0">
              <a:solidFill>
                <a:schemeClr val="tx1">
                  <a:lumMod val="50000"/>
                  <a:lumOff val="50000"/>
                </a:schemeClr>
              </a:solidFill>
              <a:latin typeface="Arial"/>
              <a:cs typeface="Arial"/>
            </a:endParaRPr>
          </a:p>
          <a:p>
            <a:pPr algn="ctr" defTabSz="622284">
              <a:lnSpc>
                <a:spcPct val="90000"/>
              </a:lnSpc>
              <a:spcBef>
                <a:spcPct val="0"/>
              </a:spcBef>
              <a:spcAft>
                <a:spcPct val="35000"/>
              </a:spcAft>
            </a:pPr>
            <a:r>
              <a:rPr lang="en-GB" sz="1200" dirty="0">
                <a:solidFill>
                  <a:schemeClr val="tx1">
                    <a:lumMod val="50000"/>
                    <a:lumOff val="50000"/>
                  </a:schemeClr>
                </a:solidFill>
                <a:latin typeface="Arial"/>
                <a:sym typeface="Arial"/>
              </a:rPr>
              <a:t>Articulating the voice of primary care</a:t>
            </a:r>
            <a:endParaRPr lang="en-GB" sz="1200" dirty="0">
              <a:solidFill>
                <a:schemeClr val="tx1">
                  <a:lumMod val="50000"/>
                  <a:lumOff val="50000"/>
                </a:schemeClr>
              </a:solidFill>
              <a:latin typeface="Arial"/>
              <a:cs typeface="Arial"/>
            </a:endParaRPr>
          </a:p>
          <a:p>
            <a:pPr algn="ctr" defTabSz="622284">
              <a:lnSpc>
                <a:spcPct val="90000"/>
              </a:lnSpc>
              <a:spcBef>
                <a:spcPct val="0"/>
              </a:spcBef>
              <a:spcAft>
                <a:spcPct val="35000"/>
              </a:spcAft>
            </a:pPr>
            <a:r>
              <a:rPr lang="en-GB" sz="1200" dirty="0">
                <a:solidFill>
                  <a:schemeClr val="tx1">
                    <a:lumMod val="50000"/>
                    <a:lumOff val="50000"/>
                  </a:schemeClr>
                </a:solidFill>
                <a:latin typeface="Arial"/>
                <a:sym typeface="Arial"/>
              </a:rPr>
              <a:t>21st Feb </a:t>
            </a:r>
            <a:endParaRPr lang="en-GB" sz="1200" dirty="0">
              <a:solidFill>
                <a:schemeClr val="tx1">
                  <a:lumMod val="50000"/>
                  <a:lumOff val="50000"/>
                </a:schemeClr>
              </a:solidFill>
              <a:latin typeface="Arial"/>
              <a:cs typeface="Arial"/>
            </a:endParaRPr>
          </a:p>
          <a:p>
            <a:pPr algn="ctr" defTabSz="622284">
              <a:lnSpc>
                <a:spcPct val="90000"/>
              </a:lnSpc>
              <a:spcBef>
                <a:spcPct val="0"/>
              </a:spcBef>
              <a:spcAft>
                <a:spcPct val="35000"/>
              </a:spcAft>
            </a:pPr>
            <a:r>
              <a:rPr lang="en-GB" sz="1200" b="1" dirty="0">
                <a:solidFill>
                  <a:schemeClr val="tx1">
                    <a:lumMod val="50000"/>
                    <a:lumOff val="50000"/>
                  </a:schemeClr>
                </a:solidFill>
                <a:latin typeface="Arial"/>
                <a:sym typeface="Arial"/>
              </a:rPr>
              <a:t> </a:t>
            </a:r>
            <a:endParaRPr lang="en-GB" sz="1200" dirty="0">
              <a:solidFill>
                <a:schemeClr val="tx1">
                  <a:lumMod val="50000"/>
                  <a:lumOff val="50000"/>
                </a:schemeClr>
              </a:solidFill>
              <a:latin typeface="Arial"/>
              <a:sym typeface="Arial"/>
            </a:endParaRPr>
          </a:p>
        </p:txBody>
      </p:sp>
    </p:spTree>
    <p:extLst>
      <p:ext uri="{BB962C8B-B14F-4D97-AF65-F5344CB8AC3E}">
        <p14:creationId xmlns:p14="http://schemas.microsoft.com/office/powerpoint/2010/main" val="178777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screenshot of a cell phone&#10;&#10;Description automatically generated">
            <a:extLst>
              <a:ext uri="{FF2B5EF4-FFF2-40B4-BE49-F238E27FC236}">
                <a16:creationId xmlns:a16="http://schemas.microsoft.com/office/drawing/2014/main" id="{60317D5E-E201-88A9-9AF4-900FE93E9111}"/>
              </a:ext>
            </a:extLst>
          </p:cNvPr>
          <p:cNvPicPr>
            <a:picLocks noChangeAspect="1"/>
          </p:cNvPicPr>
          <p:nvPr/>
        </p:nvPicPr>
        <p:blipFill>
          <a:blip r:embed="rId3"/>
          <a:stretch>
            <a:fillRect/>
          </a:stretch>
        </p:blipFill>
        <p:spPr>
          <a:xfrm>
            <a:off x="3974435" y="-106018"/>
            <a:ext cx="5275582" cy="6720487"/>
          </a:xfrm>
          <a:prstGeom prst="rect">
            <a:avLst/>
          </a:prstGeom>
        </p:spPr>
      </p:pic>
    </p:spTree>
    <p:extLst>
      <p:ext uri="{BB962C8B-B14F-4D97-AF65-F5344CB8AC3E}">
        <p14:creationId xmlns:p14="http://schemas.microsoft.com/office/powerpoint/2010/main" val="1973606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yellow and black logo&#10;&#10;Description automatically generated with low confidence">
            <a:extLst>
              <a:ext uri="{FF2B5EF4-FFF2-40B4-BE49-F238E27FC236}">
                <a16:creationId xmlns:a16="http://schemas.microsoft.com/office/drawing/2014/main" id="{D895EAF7-3F7E-A34F-B729-F47B2CDDFC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467" y="5948330"/>
            <a:ext cx="639703" cy="625643"/>
          </a:xfrm>
          <a:prstGeom prst="rect">
            <a:avLst/>
          </a:prstGeom>
        </p:spPr>
      </p:pic>
      <p:pic>
        <p:nvPicPr>
          <p:cNvPr id="18" name="Grafik 12">
            <a:extLst>
              <a:ext uri="{FF2B5EF4-FFF2-40B4-BE49-F238E27FC236}">
                <a16:creationId xmlns:a16="http://schemas.microsoft.com/office/drawing/2014/main" id="{C28A2677-8C0E-EC46-9AEE-75007C54B0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823362" y="-715573"/>
            <a:ext cx="5931743" cy="7736144"/>
          </a:xfrm>
          <a:prstGeom prst="rect">
            <a:avLst/>
          </a:prstGeom>
          <a:effectLst>
            <a:outerShdw blurRad="759024" dist="259811" dir="9900000" algn="ctr" rotWithShape="0">
              <a:schemeClr val="tx1"/>
            </a:outerShdw>
          </a:effectLst>
        </p:spPr>
      </p:pic>
      <p:pic>
        <p:nvPicPr>
          <p:cNvPr id="20" name="Picture 2">
            <a:extLst>
              <a:ext uri="{FF2B5EF4-FFF2-40B4-BE49-F238E27FC236}">
                <a16:creationId xmlns:a16="http://schemas.microsoft.com/office/drawing/2014/main" id="{AD4507EE-4B39-3E42-912A-64B82DA4D7C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95245" y="1525160"/>
            <a:ext cx="6063621" cy="336244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B7C156E1-0E4D-9B44-B599-EEBE7DF031CC}"/>
              </a:ext>
            </a:extLst>
          </p:cNvPr>
          <p:cNvSpPr>
            <a:spLocks noGrp="1"/>
          </p:cNvSpPr>
          <p:nvPr>
            <p:ph type="title"/>
          </p:nvPr>
        </p:nvSpPr>
        <p:spPr>
          <a:xfrm>
            <a:off x="474338" y="3429000"/>
            <a:ext cx="3048823" cy="1010507"/>
          </a:xfrm>
        </p:spPr>
        <p:txBody>
          <a:bodyPr anchor="b">
            <a:normAutofit fontScale="90000"/>
          </a:bodyPr>
          <a:lstStyle/>
          <a:p>
            <a:r>
              <a:rPr lang="en-GB" sz="3200" b="1" dirty="0">
                <a:solidFill>
                  <a:srgbClr val="3A474D"/>
                </a:solidFill>
              </a:rPr>
              <a:t>Hype cycle</a:t>
            </a:r>
            <a:br>
              <a:rPr lang="en-GB" sz="3200" dirty="0">
                <a:solidFill>
                  <a:srgbClr val="3A474D"/>
                </a:solidFill>
              </a:rPr>
            </a:br>
            <a:r>
              <a:rPr lang="en-GB" sz="2700" dirty="0">
                <a:solidFill>
                  <a:srgbClr val="039182"/>
                </a:solidFill>
                <a:effectLst>
                  <a:outerShdw blurRad="25400" dist="25400" dir="5400000" algn="ctr" rotWithShape="0">
                    <a:schemeClr val="bg1"/>
                  </a:outerShdw>
                </a:effectLst>
                <a:ea typeface="+mn-ea"/>
                <a:cs typeface="Calibri"/>
              </a:rPr>
              <a:t>are you feeling deflated?</a:t>
            </a:r>
            <a:br>
              <a:rPr lang="en-GB" sz="3200" dirty="0">
                <a:solidFill>
                  <a:srgbClr val="3A474D"/>
                </a:solidFill>
              </a:rPr>
            </a:br>
            <a:br>
              <a:rPr lang="en-GB" sz="3200" dirty="0">
                <a:solidFill>
                  <a:srgbClr val="3A474D"/>
                </a:solidFill>
              </a:rPr>
            </a:br>
            <a:r>
              <a:rPr lang="en-GB" sz="3200" b="1" dirty="0">
                <a:solidFill>
                  <a:srgbClr val="3A474D"/>
                </a:solidFill>
              </a:rPr>
              <a:t>Technology adoption curve</a:t>
            </a:r>
            <a:br>
              <a:rPr lang="en-GB" sz="3200" dirty="0">
                <a:solidFill>
                  <a:srgbClr val="3A474D"/>
                </a:solidFill>
              </a:rPr>
            </a:br>
            <a:r>
              <a:rPr lang="en-GB" sz="2700" dirty="0">
                <a:solidFill>
                  <a:srgbClr val="039182"/>
                </a:solidFill>
                <a:effectLst>
                  <a:outerShdw blurRad="25400" dist="25400" dir="5400000" algn="ctr" rotWithShape="0">
                    <a:schemeClr val="bg1"/>
                  </a:outerShdw>
                </a:effectLst>
                <a:ea typeface="+mn-ea"/>
                <a:cs typeface="Calibri"/>
              </a:rPr>
              <a:t>where do you sit on the curve?</a:t>
            </a:r>
          </a:p>
        </p:txBody>
      </p:sp>
      <p:sp>
        <p:nvSpPr>
          <p:cNvPr id="2" name="Rectangle 1">
            <a:extLst>
              <a:ext uri="{FF2B5EF4-FFF2-40B4-BE49-F238E27FC236}">
                <a16:creationId xmlns:a16="http://schemas.microsoft.com/office/drawing/2014/main" id="{957C98E3-3A53-9800-36C1-623B335EBA77}"/>
              </a:ext>
            </a:extLst>
          </p:cNvPr>
          <p:cNvSpPr/>
          <p:nvPr/>
        </p:nvSpPr>
        <p:spPr>
          <a:xfrm>
            <a:off x="3921161" y="6085419"/>
            <a:ext cx="8270839" cy="584775"/>
          </a:xfrm>
          <a:prstGeom prst="rect">
            <a:avLst/>
          </a:prstGeom>
        </p:spPr>
        <p:txBody>
          <a:bodyPr wrap="square">
            <a:spAutoFit/>
          </a:bodyPr>
          <a:lstStyle/>
          <a:p>
            <a:r>
              <a:rPr lang="en-GB" sz="1600" dirty="0">
                <a:solidFill>
                  <a:srgbClr val="4C4D4F"/>
                </a:solidFill>
                <a:latin typeface="+mj-lt"/>
              </a:rPr>
              <a:t>The “Hype Cycle” model used by Gartner since 1995 and the “Technology Adoption Lifecycle” model popularized by Everett Rogers and Geoffrey Moore 1962.</a:t>
            </a:r>
            <a:endParaRPr lang="en-GB" sz="1600" dirty="0">
              <a:latin typeface="+mj-lt"/>
            </a:endParaRPr>
          </a:p>
        </p:txBody>
      </p:sp>
    </p:spTree>
    <p:extLst>
      <p:ext uri="{BB962C8B-B14F-4D97-AF65-F5344CB8AC3E}">
        <p14:creationId xmlns:p14="http://schemas.microsoft.com/office/powerpoint/2010/main" val="224727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593B51D0-A141-2C93-BD91-EC94DB21113C}"/>
              </a:ext>
            </a:extLst>
          </p:cNvPr>
          <p:cNvPicPr>
            <a:picLocks noChangeAspect="1"/>
          </p:cNvPicPr>
          <p:nvPr/>
        </p:nvPicPr>
        <p:blipFill rotWithShape="1">
          <a:blip r:embed="rId3"/>
          <a:srcRect l="6135" r="6135"/>
          <a:stretch/>
        </p:blipFill>
        <p:spPr>
          <a:xfrm>
            <a:off x="3421588" y="102507"/>
            <a:ext cx="5836712" cy="6652986"/>
          </a:xfrm>
          <a:prstGeom prst="rect">
            <a:avLst/>
          </a:prstGeom>
        </p:spPr>
      </p:pic>
    </p:spTree>
    <p:extLst>
      <p:ext uri="{BB962C8B-B14F-4D97-AF65-F5344CB8AC3E}">
        <p14:creationId xmlns:p14="http://schemas.microsoft.com/office/powerpoint/2010/main" val="313773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0B6720-120F-214D-95F9-3A67141121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3319" y="2472633"/>
            <a:ext cx="2486301" cy="2691884"/>
          </a:xfrm>
          <a:prstGeom prst="rect">
            <a:avLst/>
          </a:prstGeom>
        </p:spPr>
      </p:pic>
      <p:sp>
        <p:nvSpPr>
          <p:cNvPr id="3" name="Title 1">
            <a:extLst>
              <a:ext uri="{FF2B5EF4-FFF2-40B4-BE49-F238E27FC236}">
                <a16:creationId xmlns:a16="http://schemas.microsoft.com/office/drawing/2014/main" id="{4381870C-C6B7-6A4F-8A93-5A23421B5D55}"/>
              </a:ext>
            </a:extLst>
          </p:cNvPr>
          <p:cNvSpPr txBox="1">
            <a:spLocks/>
          </p:cNvSpPr>
          <p:nvPr/>
        </p:nvSpPr>
        <p:spPr>
          <a:xfrm>
            <a:off x="1077630" y="1415378"/>
            <a:ext cx="3434251" cy="926179"/>
          </a:xfrm>
          <a:prstGeom prst="rect">
            <a:avLst/>
          </a:prstGeom>
          <a:effectLst>
            <a:outerShdw blurRad="38100" dist="25400" dir="2700000" algn="tl" rotWithShape="0">
              <a:prstClr val="black">
                <a:alpha val="14505"/>
              </a:prstClr>
            </a:outerShdw>
          </a:effectLst>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a:solidFill>
                  <a:srgbClr val="44546A"/>
                </a:solidFill>
              </a:rPr>
              <a:t>Practices…</a:t>
            </a:r>
          </a:p>
        </p:txBody>
      </p:sp>
      <p:sp>
        <p:nvSpPr>
          <p:cNvPr id="4" name="Content Placeholder 2">
            <a:extLst>
              <a:ext uri="{FF2B5EF4-FFF2-40B4-BE49-F238E27FC236}">
                <a16:creationId xmlns:a16="http://schemas.microsoft.com/office/drawing/2014/main" id="{0477201D-B8F2-DC45-83CF-6AD3717F34D1}"/>
              </a:ext>
            </a:extLst>
          </p:cNvPr>
          <p:cNvSpPr txBox="1">
            <a:spLocks/>
          </p:cNvSpPr>
          <p:nvPr/>
        </p:nvSpPr>
        <p:spPr>
          <a:xfrm>
            <a:off x="4871091" y="1788388"/>
            <a:ext cx="6762757" cy="4060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chemeClr val="tx2"/>
                </a:solidFill>
              </a:rPr>
              <a:t>…also have lots of variation within their teams,</a:t>
            </a:r>
            <a:br>
              <a:rPr lang="en-GB" sz="2400" dirty="0">
                <a:solidFill>
                  <a:schemeClr val="tx2"/>
                </a:solidFill>
              </a:rPr>
            </a:br>
            <a:r>
              <a:rPr lang="en-GB" sz="2400" dirty="0">
                <a:solidFill>
                  <a:schemeClr val="tx2"/>
                </a:solidFill>
              </a:rPr>
              <a:t>   ranging from:</a:t>
            </a:r>
          </a:p>
          <a:p>
            <a:pPr marL="0" indent="0" algn="ctr">
              <a:buFont typeface="Arial" panose="020B0604020202020204" pitchFamily="34" charset="0"/>
              <a:buNone/>
            </a:pPr>
            <a:r>
              <a:rPr lang="en-GB" sz="2400" dirty="0">
                <a:solidFill>
                  <a:schemeClr val="tx2"/>
                </a:solidFill>
              </a:rPr>
              <a:t> </a:t>
            </a:r>
          </a:p>
          <a:p>
            <a:r>
              <a:rPr lang="en-GB" sz="2400" b="1" dirty="0">
                <a:solidFill>
                  <a:schemeClr val="accent1"/>
                </a:solidFill>
                <a:latin typeface="Calibri" panose="020F0502020204030204" pitchFamily="34" charset="0"/>
                <a:cs typeface="Calibri" panose="020F0502020204030204" pitchFamily="34" charset="0"/>
              </a:rPr>
              <a:t>Those who don't like offering digital service to patients</a:t>
            </a:r>
          </a:p>
          <a:p>
            <a:r>
              <a:rPr lang="en-GB" sz="2400" b="1" dirty="0">
                <a:solidFill>
                  <a:schemeClr val="accent1"/>
                </a:solidFill>
                <a:latin typeface="Calibri" panose="020F0502020204030204" pitchFamily="34" charset="0"/>
                <a:cs typeface="Calibri" panose="020F0502020204030204" pitchFamily="34" charset="0"/>
              </a:rPr>
              <a:t>Those who haven't realised the benefits</a:t>
            </a:r>
          </a:p>
          <a:p>
            <a:r>
              <a:rPr lang="en-GB" sz="2400" b="1" dirty="0">
                <a:solidFill>
                  <a:schemeClr val="accent1"/>
                </a:solidFill>
                <a:latin typeface="Calibri" panose="020F0502020204030204" pitchFamily="34" charset="0"/>
                <a:cs typeface="Calibri" panose="020F0502020204030204" pitchFamily="34" charset="0"/>
              </a:rPr>
              <a:t>Those with too many other tasks to do</a:t>
            </a:r>
          </a:p>
          <a:p>
            <a:pPr marL="0" indent="0" algn="ctr">
              <a:buFont typeface="Arial" panose="020B0604020202020204" pitchFamily="34" charset="0"/>
              <a:buNone/>
            </a:pPr>
            <a:endParaRPr lang="en-GB" sz="2400" dirty="0">
              <a:solidFill>
                <a:schemeClr val="tx2"/>
              </a:solidFill>
            </a:endParaRPr>
          </a:p>
          <a:p>
            <a:pPr marL="0" indent="0" algn="ctr">
              <a:buFont typeface="Arial" panose="020B0604020202020204" pitchFamily="34" charset="0"/>
              <a:buNone/>
            </a:pPr>
            <a:r>
              <a:rPr lang="en-GB" sz="2400" dirty="0">
                <a:solidFill>
                  <a:schemeClr val="tx2"/>
                </a:solidFill>
              </a:rPr>
              <a:t>…and so Digital drops down the agenda</a:t>
            </a:r>
          </a:p>
          <a:p>
            <a:pPr algn="ctr"/>
            <a:endParaRPr lang="en-GB" dirty="0"/>
          </a:p>
        </p:txBody>
      </p:sp>
      <p:pic>
        <p:nvPicPr>
          <p:cNvPr id="5" name="Picture 4" descr="Icon&#10;&#10;Description automatically generated">
            <a:extLst>
              <a:ext uri="{FF2B5EF4-FFF2-40B4-BE49-F238E27FC236}">
                <a16:creationId xmlns:a16="http://schemas.microsoft.com/office/drawing/2014/main" id="{9A924122-B09A-AF4E-9CE2-262E9E2C7A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3931" r="-5334"/>
          <a:stretch/>
        </p:blipFill>
        <p:spPr>
          <a:xfrm>
            <a:off x="263257" y="231198"/>
            <a:ext cx="549628" cy="470072"/>
          </a:xfrm>
          <a:prstGeom prst="rect">
            <a:avLst/>
          </a:prstGeom>
        </p:spPr>
      </p:pic>
      <p:sp>
        <p:nvSpPr>
          <p:cNvPr id="7" name="Rectangle 6">
            <a:extLst>
              <a:ext uri="{FF2B5EF4-FFF2-40B4-BE49-F238E27FC236}">
                <a16:creationId xmlns:a16="http://schemas.microsoft.com/office/drawing/2014/main" id="{0788E8F2-BB81-4078-A881-1F8128499A36}"/>
              </a:ext>
            </a:extLst>
          </p:cNvPr>
          <p:cNvSpPr/>
          <p:nvPr/>
        </p:nvSpPr>
        <p:spPr>
          <a:xfrm>
            <a:off x="10180721" y="4011"/>
            <a:ext cx="2005262" cy="972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936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63684032-0C4C-81DC-127C-15A49E9B7F16}"/>
              </a:ext>
            </a:extLst>
          </p:cNvPr>
          <p:cNvSpPr>
            <a:spLocks noGrp="1"/>
          </p:cNvSpPr>
          <p:nvPr>
            <p:ph type="body" sz="half" idx="2"/>
          </p:nvPr>
        </p:nvSpPr>
        <p:spPr>
          <a:xfrm>
            <a:off x="2861370" y="2424447"/>
            <a:ext cx="8038985" cy="3701446"/>
          </a:xfrm>
        </p:spPr>
        <p:txBody>
          <a:bodyPr vert="horz" lIns="91440" tIns="45720" rIns="91440" bIns="45720" rtlCol="0" anchor="t">
            <a:noAutofit/>
          </a:bodyPr>
          <a:lstStyle/>
          <a:p>
            <a:pPr>
              <a:lnSpc>
                <a:spcPts val="2320"/>
              </a:lnSpc>
            </a:pPr>
            <a:endParaRPr lang="en-GB" sz="3600" dirty="0">
              <a:latin typeface="+mj-lt"/>
              <a:cs typeface="Poppins Light" panose="00000400000000000000" pitchFamily="2" charset="0"/>
            </a:endParaRPr>
          </a:p>
          <a:p>
            <a:pPr>
              <a:lnSpc>
                <a:spcPts val="2320"/>
              </a:lnSpc>
            </a:pPr>
            <a:r>
              <a:rPr lang="en-GB" sz="3600" dirty="0">
                <a:latin typeface="+mj-lt"/>
                <a:cs typeface="Poppins Light" panose="00000400000000000000" pitchFamily="2" charset="0"/>
              </a:rPr>
              <a:t>1. Communications</a:t>
            </a:r>
          </a:p>
          <a:p>
            <a:pPr lvl="1">
              <a:lnSpc>
                <a:spcPts val="2320"/>
              </a:lnSpc>
            </a:pPr>
            <a:r>
              <a:rPr lang="en-GB" sz="3400" dirty="0">
                <a:latin typeface="+mj-lt"/>
                <a:cs typeface="Poppins Light" panose="00000400000000000000" pitchFamily="2" charset="0"/>
              </a:rPr>
              <a:t>	Website/Social Media/Messaging</a:t>
            </a:r>
          </a:p>
          <a:p>
            <a:pPr>
              <a:lnSpc>
                <a:spcPts val="2320"/>
              </a:lnSpc>
            </a:pPr>
            <a:endParaRPr lang="en-GB" sz="3600" dirty="0">
              <a:latin typeface="+mj-lt"/>
              <a:cs typeface="Poppins Light" panose="00000400000000000000" pitchFamily="2" charset="0"/>
            </a:endParaRPr>
          </a:p>
          <a:p>
            <a:pPr>
              <a:lnSpc>
                <a:spcPts val="2320"/>
              </a:lnSpc>
            </a:pPr>
            <a:r>
              <a:rPr lang="en-GB" sz="3600" dirty="0">
                <a:latin typeface="+mj-lt"/>
                <a:cs typeface="Poppins Light" panose="00000400000000000000" pitchFamily="2" charset="0"/>
              </a:rPr>
              <a:t>2. Online Services &amp; Consultations </a:t>
            </a:r>
          </a:p>
          <a:p>
            <a:pPr>
              <a:lnSpc>
                <a:spcPts val="2320"/>
              </a:lnSpc>
            </a:pPr>
            <a:r>
              <a:rPr lang="en-GB" sz="3600" dirty="0">
                <a:latin typeface="+mj-lt"/>
                <a:cs typeface="Poppins Light" panose="00000400000000000000" pitchFamily="2" charset="0"/>
              </a:rPr>
              <a:t>	Transactional services</a:t>
            </a:r>
          </a:p>
          <a:p>
            <a:pPr>
              <a:lnSpc>
                <a:spcPts val="2320"/>
              </a:lnSpc>
            </a:pPr>
            <a:endParaRPr lang="en-GB" sz="3600" dirty="0">
              <a:latin typeface="+mj-lt"/>
              <a:cs typeface="Poppins Light" panose="00000400000000000000" pitchFamily="2" charset="0"/>
            </a:endParaRPr>
          </a:p>
          <a:p>
            <a:pPr>
              <a:lnSpc>
                <a:spcPts val="2320"/>
              </a:lnSpc>
            </a:pPr>
            <a:r>
              <a:rPr lang="en-GB" sz="3600" dirty="0">
                <a:latin typeface="+mj-lt"/>
                <a:cs typeface="Poppins Light" panose="00000400000000000000" pitchFamily="2" charset="0"/>
              </a:rPr>
              <a:t>3. Telephony </a:t>
            </a:r>
          </a:p>
          <a:p>
            <a:pPr>
              <a:lnSpc>
                <a:spcPts val="2320"/>
              </a:lnSpc>
            </a:pPr>
            <a:endParaRPr lang="en-GB" sz="3600" dirty="0">
              <a:cs typeface="Poppins Light" panose="00000400000000000000" pitchFamily="2" charset="0"/>
            </a:endParaRPr>
          </a:p>
          <a:p>
            <a:pPr>
              <a:lnSpc>
                <a:spcPts val="2320"/>
              </a:lnSpc>
            </a:pPr>
            <a:endParaRPr lang="en-GB" sz="3600" dirty="0">
              <a:cs typeface="Poppins Light" panose="00000400000000000000" pitchFamily="2" charset="0"/>
            </a:endParaRPr>
          </a:p>
        </p:txBody>
      </p:sp>
      <p:sp>
        <p:nvSpPr>
          <p:cNvPr id="8" name="Title 2">
            <a:extLst>
              <a:ext uri="{FF2B5EF4-FFF2-40B4-BE49-F238E27FC236}">
                <a16:creationId xmlns:a16="http://schemas.microsoft.com/office/drawing/2014/main" id="{C0628B44-5A74-5B47-3E44-01D5AB01B9EB}"/>
              </a:ext>
            </a:extLst>
          </p:cNvPr>
          <p:cNvSpPr>
            <a:spLocks noGrp="1"/>
          </p:cNvSpPr>
          <p:nvPr>
            <p:ph type="title"/>
          </p:nvPr>
        </p:nvSpPr>
        <p:spPr>
          <a:xfrm>
            <a:off x="2567608" y="1000033"/>
            <a:ext cx="9142332" cy="712207"/>
          </a:xfrm>
        </p:spPr>
        <p:txBody>
          <a:bodyPr>
            <a:noAutofit/>
          </a:bodyPr>
          <a:lstStyle/>
          <a:p>
            <a:r>
              <a:rPr lang="en-US" sz="4000" b="1" dirty="0">
                <a:solidFill>
                  <a:srgbClr val="007E78"/>
                </a:solidFill>
                <a:cs typeface="Poppins Light"/>
              </a:rPr>
              <a:t>The Digital Front Door (Access)</a:t>
            </a:r>
          </a:p>
        </p:txBody>
      </p:sp>
      <p:cxnSp>
        <p:nvCxnSpPr>
          <p:cNvPr id="9" name="Straight Connector 8">
            <a:extLst>
              <a:ext uri="{FF2B5EF4-FFF2-40B4-BE49-F238E27FC236}">
                <a16:creationId xmlns:a16="http://schemas.microsoft.com/office/drawing/2014/main" id="{5A9F6D69-3F0B-79EB-A97C-438601BB0012}"/>
              </a:ext>
            </a:extLst>
          </p:cNvPr>
          <p:cNvCxnSpPr/>
          <p:nvPr/>
        </p:nvCxnSpPr>
        <p:spPr>
          <a:xfrm>
            <a:off x="2654852" y="1712240"/>
            <a:ext cx="7760044" cy="0"/>
          </a:xfrm>
          <a:prstGeom prst="line">
            <a:avLst/>
          </a:prstGeom>
          <a:ln>
            <a:solidFill>
              <a:srgbClr val="01AD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52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3E7995-CC2F-CF17-A4B8-56C311A23193}"/>
              </a:ext>
            </a:extLst>
          </p:cNvPr>
          <p:cNvPicPr>
            <a:picLocks noChangeAspect="1"/>
          </p:cNvPicPr>
          <p:nvPr/>
        </p:nvPicPr>
        <p:blipFill rotWithShape="1">
          <a:blip r:embed="rId3"/>
          <a:srcRect l="1907" t="13809" r="2182"/>
          <a:stretch/>
        </p:blipFill>
        <p:spPr>
          <a:xfrm>
            <a:off x="2425287" y="862923"/>
            <a:ext cx="8752391" cy="5132153"/>
          </a:xfrm>
          <a:prstGeom prst="rect">
            <a:avLst/>
          </a:prstGeom>
        </p:spPr>
      </p:pic>
      <p:sp>
        <p:nvSpPr>
          <p:cNvPr id="7" name="Right Arrow 6">
            <a:extLst>
              <a:ext uri="{FF2B5EF4-FFF2-40B4-BE49-F238E27FC236}">
                <a16:creationId xmlns:a16="http://schemas.microsoft.com/office/drawing/2014/main" id="{1A03757A-7E72-1696-16B0-97EBFB54F703}"/>
              </a:ext>
            </a:extLst>
          </p:cNvPr>
          <p:cNvSpPr/>
          <p:nvPr/>
        </p:nvSpPr>
        <p:spPr>
          <a:xfrm rot="19259648">
            <a:off x="3783301" y="4163090"/>
            <a:ext cx="2116839" cy="1581264"/>
          </a:xfrm>
          <a:prstGeom prst="rightArrow">
            <a:avLst/>
          </a:prstGeom>
          <a:solidFill>
            <a:srgbClr val="DFD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7572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51B82969BCF941A95581D21277A1A1" ma:contentTypeVersion="18" ma:contentTypeDescription="Create a new document." ma:contentTypeScope="" ma:versionID="29c00ee92855ec0f933d0b4eb02759ac">
  <xsd:schema xmlns:xsd="http://www.w3.org/2001/XMLSchema" xmlns:xs="http://www.w3.org/2001/XMLSchema" xmlns:p="http://schemas.microsoft.com/office/2006/metadata/properties" xmlns:ns1="http://schemas.microsoft.com/sharepoint/v3" xmlns:ns2="b70b28f2-98b2-4b9e-8119-077a513ef2d6" xmlns:ns3="b60bc586-44b6-4a71-9cb8-b9c0c141b50b" xmlns:ns4="cccaf3ac-2de9-44d4-aa31-54302fceb5f7" targetNamespace="http://schemas.microsoft.com/office/2006/metadata/properties" ma:root="true" ma:fieldsID="08e9efed34f9bb818efc6f58703a3899" ns1:_="" ns2:_="" ns3:_="" ns4:_="">
    <xsd:import namespace="http://schemas.microsoft.com/sharepoint/v3"/>
    <xsd:import namespace="b70b28f2-98b2-4b9e-8119-077a513ef2d6"/>
    <xsd:import namespace="b60bc586-44b6-4a71-9cb8-b9c0c141b50b"/>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1:_ip_UnifiedCompliancePolicyProperties" minOccurs="0"/>
                <xsd:element ref="ns1:_ip_UnifiedCompliancePolicyUIAction" minOccurs="0"/>
                <xsd:element ref="ns2:MediaLengthInSecond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0b28f2-98b2-4b9e-8119-077a513ef2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0bc586-44b6-4a71-9cb8-b9c0c141b50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857b46b6-2054-48e1-b877-d9111784c073}" ma:internalName="TaxCatchAll" ma:showField="CatchAllData" ma:web="b60bc586-44b6-4a71-9cb8-b9c0c141b5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b70b28f2-98b2-4b9e-8119-077a513ef2d6">
      <Terms xmlns="http://schemas.microsoft.com/office/infopath/2007/PartnerControls"/>
    </lcf76f155ced4ddcb4097134ff3c332f>
    <SharedWithUsers xmlns="b60bc586-44b6-4a71-9cb8-b9c0c141b50b">
      <UserInfo>
        <DisplayName>Geoffrey Berg</DisplayName>
        <AccountId>345</AccountId>
        <AccountType/>
      </UserInfo>
    </SharedWithUsers>
  </documentManagement>
</p:properties>
</file>

<file path=customXml/itemProps1.xml><?xml version="1.0" encoding="utf-8"?>
<ds:datastoreItem xmlns:ds="http://schemas.openxmlformats.org/officeDocument/2006/customXml" ds:itemID="{026182FC-2135-4558-B2FA-CBD81A66E383}">
  <ds:schemaRefs>
    <ds:schemaRef ds:uri="http://schemas.microsoft.com/sharepoint/v3/contenttype/forms"/>
  </ds:schemaRefs>
</ds:datastoreItem>
</file>

<file path=customXml/itemProps2.xml><?xml version="1.0" encoding="utf-8"?>
<ds:datastoreItem xmlns:ds="http://schemas.openxmlformats.org/officeDocument/2006/customXml" ds:itemID="{52C0C1EA-5787-4582-A5FD-6DAF8F22B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70b28f2-98b2-4b9e-8119-077a513ef2d6"/>
    <ds:schemaRef ds:uri="b60bc586-44b6-4a71-9cb8-b9c0c141b50b"/>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257277-00C8-4FDC-B1B2-4C55FE258A9E}">
  <ds:schemaRefs>
    <ds:schemaRef ds:uri="http://purl.org/dc/terms/"/>
    <ds:schemaRef ds:uri="http://schemas.microsoft.com/office/2006/documentManagement/types"/>
    <ds:schemaRef ds:uri="http://purl.org/dc/dcmitype/"/>
    <ds:schemaRef ds:uri="b70b28f2-98b2-4b9e-8119-077a513ef2d6"/>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b60bc586-44b6-4a71-9cb8-b9c0c141b50b"/>
    <ds:schemaRef ds:uri="cccaf3ac-2de9-44d4-aa31-54302fceb5f7"/>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165</TotalTime>
  <Words>1507</Words>
  <Application>Microsoft Office PowerPoint</Application>
  <PresentationFormat>Widescreen</PresentationFormat>
  <Paragraphs>184</Paragraphs>
  <Slides>24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Arial-Light</vt:lpstr>
      <vt:lpstr>Calibri</vt:lpstr>
      <vt:lpstr>Calibri Light</vt:lpstr>
      <vt:lpstr>Segoe UI</vt:lpstr>
      <vt:lpstr>Wingdings</vt:lpstr>
      <vt:lpstr>Custom Design</vt:lpstr>
      <vt:lpstr>Regional PC and PCN Forum  #2 : Digital Transformation</vt:lpstr>
      <vt:lpstr>Agenda – 29th November 2022  </vt:lpstr>
      <vt:lpstr>Regional Primary Care &amp; PCN Forum Launch</vt:lpstr>
      <vt:lpstr>PowerPoint Presentation</vt:lpstr>
      <vt:lpstr>Hype cycle are you feeling deflated?  Technology adoption curve where do you sit on the curve?</vt:lpstr>
      <vt:lpstr>PowerPoint Presentation</vt:lpstr>
      <vt:lpstr>PowerPoint Presentation</vt:lpstr>
      <vt:lpstr>The Digital Front Door (Access)</vt:lpstr>
      <vt:lpstr>PowerPoint Presentation</vt:lpstr>
      <vt:lpstr>PowerPoint Presentation</vt:lpstr>
      <vt:lpstr>PowerPoint Presentation</vt:lpstr>
      <vt:lpstr>PowerPoint Presentation</vt:lpstr>
      <vt:lpstr>PowerPoint Presentation</vt:lpstr>
      <vt:lpstr>D&amp;T Lead Role: Background</vt:lpstr>
      <vt:lpstr>What should they do:</vt:lpstr>
      <vt:lpstr>Where to start</vt:lpstr>
      <vt:lpstr>Sample JD</vt:lpstr>
      <vt:lpstr>Using a data-led approach to transformation for PCNs</vt:lpstr>
      <vt:lpstr>Partnering across health and care to deliver population health</vt:lpstr>
      <vt:lpstr>PCN Example 1 – Use of linked data set to identify population having an impact on GP demand</vt:lpstr>
      <vt:lpstr>PCN Example 2 – Patient education</vt:lpstr>
      <vt:lpstr>PCN Example 3 – Use of an app to tailor health &amp; wellbeing solutions</vt:lpstr>
      <vt:lpstr>Conclusion – thinking of digital transformation in PCNs</vt:lpstr>
      <vt:lpstr>Hear and read from those who have used this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PC and PCN Forum  #1 : Workplace Wellbeing</dc:title>
  <dc:creator>Kamal Bahia</dc:creator>
  <cp:lastModifiedBy>Stacey Adams</cp:lastModifiedBy>
  <cp:revision>51</cp:revision>
  <dcterms:created xsi:type="dcterms:W3CDTF">2022-11-02T15:26:33Z</dcterms:created>
  <dcterms:modified xsi:type="dcterms:W3CDTF">2022-12-05T11:55:13Z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0x010100C751B82969BCF941A95581D21277A1A1</vt:lpwstr>
  </property>
  <property fmtid="{D5CDD505-2E9C-101B-9397-08002B2CF9AE}" pid="3" name="MediaServiceImageTags">
    <vt:lpwstr/>
  </property>
</Properties>
</file>