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5"/>
  </p:notesMasterIdLst>
  <p:sldIdLst>
    <p:sldId id="257" r:id="rId3"/>
    <p:sldId id="258" r:id="rId4"/>
    <p:sldId id="2146846758" r:id="rId5"/>
    <p:sldId id="2146846823" r:id="rId6"/>
    <p:sldId id="2146847220" r:id="rId7"/>
    <p:sldId id="2146847236" r:id="rId8"/>
    <p:sldId id="2146846826" r:id="rId9"/>
    <p:sldId id="2146847222" r:id="rId10"/>
    <p:sldId id="2146847246" r:id="rId11"/>
    <p:sldId id="259" r:id="rId12"/>
    <p:sldId id="2146847485" r:id="rId13"/>
    <p:sldId id="2146847489" r:id="rId14"/>
    <p:sldId id="2146847490" r:id="rId15"/>
    <p:sldId id="2146847492" r:id="rId16"/>
    <p:sldId id="2146847487" r:id="rId17"/>
    <p:sldId id="2146847491" r:id="rId18"/>
    <p:sldId id="2146847488" r:id="rId19"/>
    <p:sldId id="2146846824" r:id="rId20"/>
    <p:sldId id="2146846825" r:id="rId21"/>
    <p:sldId id="2146846828" r:id="rId22"/>
    <p:sldId id="2146846829" r:id="rId23"/>
    <p:sldId id="2146847241" r:id="rId24"/>
    <p:sldId id="279" r:id="rId25"/>
    <p:sldId id="2146847482" r:id="rId26"/>
    <p:sldId id="2146847484" r:id="rId27"/>
    <p:sldId id="2146846827" r:id="rId28"/>
    <p:sldId id="2146847468" r:id="rId29"/>
    <p:sldId id="2146847469" r:id="rId30"/>
    <p:sldId id="2146847483" r:id="rId31"/>
    <p:sldId id="260" r:id="rId32"/>
    <p:sldId id="272" r:id="rId33"/>
    <p:sldId id="21468474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4A0898-7DE8-48B7-87ED-AFFAB97E979F}" v="20" dt="2022-12-07T13:40:48.337"/>
    <p1510:client id="{C271F4F0-2F70-48CE-82AE-6DC43CF72437}" v="4" dt="2022-12-08T11:37:05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6260"/>
  </p:normalViewPr>
  <p:slideViewPr>
    <p:cSldViewPr snapToGrid="0" snapToObjects="1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ey Adams" userId="890b54541c2921f2" providerId="LiveId" clId="{C271F4F0-2F70-48CE-82AE-6DC43CF72437}"/>
    <pc:docChg chg="undo custSel delSld modSld sldOrd">
      <pc:chgData name="Stacey Adams" userId="890b54541c2921f2" providerId="LiveId" clId="{C271F4F0-2F70-48CE-82AE-6DC43CF72437}" dt="2022-12-08T11:36:58.252" v="4"/>
      <pc:docMkLst>
        <pc:docMk/>
      </pc:docMkLst>
      <pc:sldChg chg="modSp del mod ord">
        <pc:chgData name="Stacey Adams" userId="890b54541c2921f2" providerId="LiveId" clId="{C271F4F0-2F70-48CE-82AE-6DC43CF72437}" dt="2022-12-08T11:36:58.252" v="4"/>
        <pc:sldMkLst>
          <pc:docMk/>
          <pc:sldMk cId="4204194662" sldId="257"/>
        </pc:sldMkLst>
        <pc:spChg chg="mod">
          <ac:chgData name="Stacey Adams" userId="890b54541c2921f2" providerId="LiveId" clId="{C271F4F0-2F70-48CE-82AE-6DC43CF72437}" dt="2022-12-08T11:36:44.267" v="2"/>
          <ac:spMkLst>
            <pc:docMk/>
            <pc:sldMk cId="4204194662" sldId="257"/>
            <ac:spMk id="6" creationId="{62C3D235-E1B2-4245-9153-172BBCD8A86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21CF3-180E-F54F-BAE5-940D98A23FD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510C6-B091-B341-A877-B0D8A0FA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60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6D188-EC18-406E-A73E-15ED865610B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6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6D188-EC18-406E-A73E-15ED865610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6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Health Foundation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F17D7-AAE8-449C-BDD3-B56FD877A6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00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6D188-EC18-406E-A73E-15ED865610B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065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6D188-EC18-406E-A73E-15ED865610B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7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6D188-EC18-406E-A73E-15ED865610B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347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6D188-EC18-406E-A73E-15ED865610B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160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6D188-EC18-406E-A73E-15ED865610B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394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6D188-EC18-406E-A73E-15ED865610B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40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7A53-E7D9-06C1-9577-F24CDFEA8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8DE250-DB51-6653-8FC3-17121EAD6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3A3CC-65D3-9508-5C6D-659EE4B10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172B4-223F-6ECA-B92C-117DE33C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156CE-7CC8-5F02-D3EE-BFDA9E6C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1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E2E2-906F-1858-1A90-FCF13315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D72E9-156D-F99D-E861-05317BFBA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E832A-234A-821D-A135-ED4BCD2D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8C867-3878-BFD1-F26E-910E2B57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56171-39AD-FE04-7844-F99890A21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8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E62B89-E9FA-793A-DB7D-9F70E146E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44A97-B5F6-B136-886E-5EC9FD2DB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520B6-723F-7AA9-E85F-BCC8F8FD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AB272-2652-DC84-8842-753F2E6B3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CDEE0-3BEA-797B-F4EB-0BDA0538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10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740EE8-F770-044C-951C-95EE274BC8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5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hasCustomPrompt="1"/>
          </p:nvPr>
        </p:nvSpPr>
        <p:spPr>
          <a:xfrm>
            <a:off x="510851" y="2665401"/>
            <a:ext cx="914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999" b="1" i="0">
                <a:solidFill>
                  <a:schemeClr val="bg1"/>
                </a:solidFill>
                <a:latin typeface="Frutiger LT Std 65" panose="020B0602020204020204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Title comes here</a:t>
            </a:r>
            <a:endParaRPr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C35A485-358F-F848-99F4-1840232AB3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6835" y="3515397"/>
            <a:ext cx="9144000" cy="500307"/>
          </a:xfrm>
        </p:spPr>
        <p:txBody>
          <a:bodyPr/>
          <a:lstStyle>
            <a:lvl1pPr marL="0" indent="0" algn="l">
              <a:buNone/>
              <a:defRPr sz="1733" b="0" i="0">
                <a:solidFill>
                  <a:schemeClr val="bg1"/>
                </a:solidFill>
                <a:latin typeface="Frutiger LT Std 45 Light" panose="020B0402020204020204" pitchFamily="34" charset="77"/>
              </a:defRPr>
            </a:lvl1pPr>
            <a:lvl2pPr marL="609402" indent="0" algn="ctr">
              <a:buNone/>
              <a:defRPr sz="2666"/>
            </a:lvl2pPr>
            <a:lvl3pPr marL="1218804" indent="0" algn="ctr">
              <a:buNone/>
              <a:defRPr sz="2399"/>
            </a:lvl3pPr>
            <a:lvl4pPr marL="1828206" indent="0" algn="ctr">
              <a:buNone/>
              <a:defRPr sz="2133"/>
            </a:lvl4pPr>
            <a:lvl5pPr marL="2437608" indent="0" algn="ctr">
              <a:buNone/>
              <a:defRPr sz="2133"/>
            </a:lvl5pPr>
            <a:lvl6pPr marL="3047009" indent="0" algn="ctr">
              <a:buNone/>
              <a:defRPr sz="2133"/>
            </a:lvl6pPr>
            <a:lvl7pPr marL="3656411" indent="0" algn="ctr">
              <a:buNone/>
              <a:defRPr sz="2133"/>
            </a:lvl7pPr>
            <a:lvl8pPr marL="4265813" indent="0" algn="ctr">
              <a:buNone/>
              <a:defRPr sz="2133"/>
            </a:lvl8pPr>
            <a:lvl9pPr marL="4875215" indent="0" algn="ctr">
              <a:buNone/>
              <a:defRPr sz="2133"/>
            </a:lvl9pPr>
          </a:lstStyle>
          <a:p>
            <a:r>
              <a:rPr lang="en-GB"/>
              <a:t>Subtitle comes under the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8A2C62-27ED-C149-8C74-EE56B3B2E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445" y="468827"/>
            <a:ext cx="987564" cy="39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00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4">
          <p15:clr>
            <a:srgbClr val="FBAE40"/>
          </p15:clr>
        </p15:guide>
        <p15:guide id="2" pos="295">
          <p15:clr>
            <a:srgbClr val="FBAE40"/>
          </p15:clr>
        </p15:guide>
        <p15:guide id="3" orient="horz" pos="509">
          <p15:clr>
            <a:srgbClr val="FBAE40"/>
          </p15:clr>
        </p15:guide>
        <p15:guide id="4" pos="4127">
          <p15:clr>
            <a:srgbClr val="FBAE40"/>
          </p15:clr>
        </p15:guide>
        <p15:guide id="5" pos="1701">
          <p15:clr>
            <a:srgbClr val="FBAE40"/>
          </p15:clr>
        </p15:guide>
        <p15:guide id="6" orient="horz" pos="441">
          <p15:clr>
            <a:srgbClr val="FBAE40"/>
          </p15:clr>
        </p15:guide>
        <p15:guide id="7" pos="4898">
          <p15:clr>
            <a:srgbClr val="FBAE40"/>
          </p15:clr>
        </p15:guide>
        <p15:guide id="8" pos="5057">
          <p15:clr>
            <a:srgbClr val="FBAE40"/>
          </p15:clr>
        </p15:guide>
        <p15:guide id="9" pos="55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E49F0B1A-AA47-EB48-AB07-6E18F24C5C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039" y="3380444"/>
            <a:ext cx="9144000" cy="500307"/>
          </a:xfrm>
        </p:spPr>
        <p:txBody>
          <a:bodyPr/>
          <a:lstStyle>
            <a:lvl1pPr marL="0" indent="0" algn="l">
              <a:buNone/>
              <a:defRPr sz="1733" b="0" i="0">
                <a:solidFill>
                  <a:schemeClr val="tx1">
                    <a:lumMod val="85000"/>
                    <a:lumOff val="15000"/>
                  </a:schemeClr>
                </a:solidFill>
                <a:latin typeface="Frutiger LT Std 45 Light" panose="020B0402020204020204" pitchFamily="34" charset="77"/>
              </a:defRPr>
            </a:lvl1pPr>
            <a:lvl2pPr marL="609402" indent="0" algn="ctr">
              <a:buNone/>
              <a:defRPr sz="2666"/>
            </a:lvl2pPr>
            <a:lvl3pPr marL="1218804" indent="0" algn="ctr">
              <a:buNone/>
              <a:defRPr sz="2399"/>
            </a:lvl3pPr>
            <a:lvl4pPr marL="1828206" indent="0" algn="ctr">
              <a:buNone/>
              <a:defRPr sz="2133"/>
            </a:lvl4pPr>
            <a:lvl5pPr marL="2437608" indent="0" algn="ctr">
              <a:buNone/>
              <a:defRPr sz="2133"/>
            </a:lvl5pPr>
            <a:lvl6pPr marL="3047009" indent="0" algn="ctr">
              <a:buNone/>
              <a:defRPr sz="2133"/>
            </a:lvl6pPr>
            <a:lvl7pPr marL="3656411" indent="0" algn="ctr">
              <a:buNone/>
              <a:defRPr sz="2133"/>
            </a:lvl7pPr>
            <a:lvl8pPr marL="4265813" indent="0" algn="ctr">
              <a:buNone/>
              <a:defRPr sz="2133"/>
            </a:lvl8pPr>
            <a:lvl9pPr marL="4875215" indent="0" algn="ctr">
              <a:buNone/>
              <a:defRPr sz="2133"/>
            </a:lvl9pPr>
          </a:lstStyle>
          <a:p>
            <a:r>
              <a:rPr lang="en-GB"/>
              <a:t>Subtitle comes under the title</a:t>
            </a:r>
          </a:p>
        </p:txBody>
      </p:sp>
      <p:sp>
        <p:nvSpPr>
          <p:cNvPr id="9" name="Google Shape;17;p4">
            <a:extLst>
              <a:ext uri="{FF2B5EF4-FFF2-40B4-BE49-F238E27FC236}">
                <a16:creationId xmlns:a16="http://schemas.microsoft.com/office/drawing/2014/main" id="{17BB1236-5A91-214C-865C-5FF561DAA64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25815" y="257015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999" b="1" i="0">
                <a:solidFill>
                  <a:srgbClr val="112F87"/>
                </a:solidFill>
                <a:latin typeface="Frutiger LT Std 65" panose="020B0602020204020204" pitchFamily="34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Title comes here</a:t>
            </a:r>
            <a:endParaRPr/>
          </a:p>
        </p:txBody>
      </p:sp>
      <p:sp>
        <p:nvSpPr>
          <p:cNvPr id="6" name="Google Shape;105;p23">
            <a:extLst>
              <a:ext uri="{FF2B5EF4-FFF2-40B4-BE49-F238E27FC236}">
                <a16:creationId xmlns:a16="http://schemas.microsoft.com/office/drawing/2014/main" id="{FE32269E-35E6-B84E-914E-2AF375C9F0BC}"/>
              </a:ext>
            </a:extLst>
          </p:cNvPr>
          <p:cNvSpPr/>
          <p:nvPr/>
        </p:nvSpPr>
        <p:spPr>
          <a:xfrm>
            <a:off x="0" y="0"/>
            <a:ext cx="140400" cy="6858000"/>
          </a:xfrm>
          <a:prstGeom prst="rect">
            <a:avLst/>
          </a:prstGeom>
          <a:solidFill>
            <a:srgbClr val="215DB9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2FA80-6F79-974F-9747-C07891D5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007" y="143379"/>
            <a:ext cx="974513" cy="39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11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5">
          <p15:clr>
            <a:srgbClr val="FBAE40"/>
          </p15:clr>
        </p15:guide>
        <p15:guide id="2" pos="4082">
          <p15:clr>
            <a:srgbClr val="FBAE40"/>
          </p15:clr>
        </p15:guide>
        <p15:guide id="3" orient="horz" pos="1393">
          <p15:clr>
            <a:srgbClr val="FBAE40"/>
          </p15:clr>
        </p15:guide>
        <p15:guide id="4" orient="horz" pos="214">
          <p15:clr>
            <a:srgbClr val="FBAE40"/>
          </p15:clr>
        </p15:guide>
        <p15:guide id="5" orient="horz" pos="1756">
          <p15:clr>
            <a:srgbClr val="FBAE40"/>
          </p15:clr>
        </p15:guide>
        <p15:guide id="6" pos="68">
          <p15:clr>
            <a:srgbClr val="FBAE40"/>
          </p15:clr>
        </p15:guide>
        <p15:guide id="7" orient="horz" pos="441">
          <p15:clr>
            <a:srgbClr val="FBAE40"/>
          </p15:clr>
        </p15:guide>
        <p15:guide id="8" pos="55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CB08CE-B749-4A34-8E38-256DAB23FDA3}"/>
              </a:ext>
            </a:extLst>
          </p:cNvPr>
          <p:cNvSpPr txBox="1"/>
          <p:nvPr userDrawn="1"/>
        </p:nvSpPr>
        <p:spPr>
          <a:xfrm>
            <a:off x="291314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22B34758-9E88-47CF-97D6-6500D97D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09" y="1210682"/>
            <a:ext cx="10641498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4C2919C-3AD4-436F-A0CC-4F48C43AA52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4109" y="2141151"/>
            <a:ext cx="10641498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AB091A9-979F-438D-A004-40CFB3EAC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32D4FE6-ACCB-44D2-A913-F2D29F07B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6766" y="135244"/>
            <a:ext cx="1123236" cy="10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9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8E90-F652-4B40-BD0B-1F8BC7EBC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765" y="1231287"/>
            <a:ext cx="5124004" cy="2333933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7CE30-6632-4A18-9007-59691A06E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765" y="3575630"/>
            <a:ext cx="5124004" cy="466379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80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D49377F-4726-47FA-A1C4-2C8075AC02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6766" y="135244"/>
            <a:ext cx="1123236" cy="1075438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193118-9D7B-4C19-AFBC-8FCA07B0FD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8849" y="1150536"/>
            <a:ext cx="7373151" cy="570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706C5-D6A1-E637-B5DE-27B85F64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2D7C8-AA87-A75D-DCA7-B79146198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CE91-21BA-7CEF-E042-96410EA3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04B42-0899-B74A-8032-731E2F40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0619A-864D-DED6-FBEC-C986EC2E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F9C1-D684-6DA2-C8C5-8D21CF58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49613-1E78-5EEA-0379-60D05E313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B356-510E-A2C4-5B93-C559F295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5C115-9475-C58C-3E96-D4A5373B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6E9CE-52D8-D0D9-7C60-A225D577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1366-1220-38BF-C149-5A0FA498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62FAD-DA04-8CFE-24D8-2C39AB5AC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21629-2F5A-1DE6-64D2-0EAEB3808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1F085-B63A-90E0-1296-D2799F951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01486-D27F-52CE-4F31-AF0291C7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BBB7-E5B1-9D73-4EAF-9FB91A15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214FC-EC4E-BF54-9214-A7372465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05049-FA52-BC01-038A-C2A911A10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602FA-2B82-7466-5DEB-B5B413F59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57FA6-E8AD-99BE-D8CE-BFB3BCBA3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AEEC70-9A96-2168-7AE5-85BF99928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AFBC37-C848-17ED-ED73-E5D89BD6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60DF78-68C0-640B-5D7D-6733B05CB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23094D-8C9D-883F-5979-5772E2E41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6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7C525-3A8B-EF5A-D9E8-01F54709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4556D-B2F8-AFA9-C6FD-B8FA99D4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3930E-5B9F-EAE9-2662-6EF7FBA0A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27C5CA-3904-52B5-69C5-D3368163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8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2169ED-ED8E-AC05-BA11-E9362E0D2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92DDFC-835A-3C80-37F0-DA4665A3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7ED87-B8DC-0AD1-475E-EDCDD220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5514-8095-3805-6718-25B63D9A5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E1DF6-ADFB-9767-8F92-9CAD33FC3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C95DB-C527-F408-4E22-A86B83692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D51F-11D5-1C16-105B-B4BB6281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3A4DC-F02B-BD1D-CB1C-EBA0112D5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0C4DF-25EA-490E-C5BE-FEF0B510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8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9878-4E42-6272-79D8-0EA1755EC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D7393-5791-177D-686D-6AD301F42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FAEFE-CCA9-8343-3D3F-8A8EC68E2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04767-91A9-EC0A-5A2B-5BBFEBA4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F43C5-BAEA-D272-99A4-8251C315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3C436-E701-909F-8716-D2DC4CA2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F91FF8-D1BF-B1B0-747A-92F11296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B2690-55A1-7E14-D713-36793CE38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2E875-CDAB-FFCE-5C3B-92F760E09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94E45-23A1-DF48-B7FA-694709C47B5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D9179-3FF3-88D1-B764-A5B8F4386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D965F-6432-6C8A-042B-C7904E46B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CCB2B-6E71-0C45-9F74-7B726E07A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7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C963A1-AC6C-45E8-9A5E-5724DC43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6ACFE-E4D6-411B-9ADC-FFC9D7DBB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BF1BF-AB6C-4EA7-A16A-0C6C9EFA1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3CFA-4DDC-43FC-968A-540737FDA836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0E1F-777F-42FA-A4A2-320208497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CC28B-BDF3-45C3-92FF-6562C624C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C886-343C-4B72-AFE6-F0497CBE7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68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wirlingleafpress.com/compassionate-leadership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C3D235-E1B2-4245-9153-172BBCD8A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205" y="675385"/>
            <a:ext cx="6941915" cy="2534459"/>
          </a:xfrm>
        </p:spPr>
        <p:txBody>
          <a:bodyPr>
            <a:normAutofit/>
          </a:bodyPr>
          <a:lstStyle/>
          <a:p>
            <a:r>
              <a:rPr lang="en-GB" b="1" dirty="0"/>
              <a:t>Regional PC and PCN Forum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#3 : Leadership &amp; Training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23CA40-1376-40BE-8B99-043D88425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205" y="5531604"/>
            <a:ext cx="5124004" cy="466379"/>
          </a:xfrm>
        </p:spPr>
        <p:txBody>
          <a:bodyPr/>
          <a:lstStyle/>
          <a:p>
            <a:r>
              <a:rPr lang="en-GB" b="1" dirty="0"/>
              <a:t>7</a:t>
            </a:r>
            <a:r>
              <a:rPr lang="en-GB" b="1" baseline="30000" dirty="0"/>
              <a:t>th</a:t>
            </a:r>
            <a:r>
              <a:rPr lang="en-GB" b="1" dirty="0"/>
              <a:t> December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460C9-4637-4B15-86CF-FB15A3241B97}"/>
              </a:ext>
            </a:extLst>
          </p:cNvPr>
          <p:cNvSpPr txBox="1"/>
          <p:nvPr/>
        </p:nvSpPr>
        <p:spPr>
          <a:xfrm>
            <a:off x="241205" y="4387065"/>
            <a:ext cx="354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 East</a:t>
            </a:r>
          </a:p>
        </p:txBody>
      </p:sp>
    </p:spTree>
    <p:extLst>
      <p:ext uri="{BB962C8B-B14F-4D97-AF65-F5344CB8AC3E}">
        <p14:creationId xmlns:p14="http://schemas.microsoft.com/office/powerpoint/2010/main" val="420419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87DA14-3F18-A4E8-7F27-41F78DBD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21" y="651484"/>
            <a:ext cx="10689758" cy="5555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97AE9-C917-B452-72EC-059908232DF3}"/>
              </a:ext>
            </a:extLst>
          </p:cNvPr>
          <p:cNvSpPr txBox="1"/>
          <p:nvPr/>
        </p:nvSpPr>
        <p:spPr>
          <a:xfrm>
            <a:off x="2332892" y="183260"/>
            <a:ext cx="772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</a:rPr>
              <a:t>OD can support the key elements of working together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D322E-56CB-2CD0-416F-C7133C221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081" y="6375280"/>
            <a:ext cx="8175445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C9903-6860-D621-A721-43FA6592C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41" y="956062"/>
            <a:ext cx="10614609" cy="4945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B6C2A3-4527-5726-E7A0-FFB776751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572" y="6219604"/>
            <a:ext cx="8175627" cy="395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5D7C9-005A-30DA-7CF2-9B92DA0BC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536" y="242412"/>
            <a:ext cx="782794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2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4D8934-DD10-1D69-9A3E-170257A25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8792"/>
            <a:ext cx="6940061" cy="6707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C5FEC-E336-5218-FD93-5763D40B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738" y="6461726"/>
            <a:ext cx="8175445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7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817990-5F12-8B49-9CE5-3C2275EDA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276225"/>
            <a:ext cx="1121092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18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1F641-9111-5B1F-A333-CE04B0189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52400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13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BB86B-FDBB-F4BA-A9F6-9D8B5DFEB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Focus on what is strong/ working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BDC3B0-7FF5-0E38-B94E-F9721099A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483" y="1914586"/>
            <a:ext cx="58102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6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8111F-FF6E-D251-8080-BCC0F524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365" y="500740"/>
            <a:ext cx="7916628" cy="1325563"/>
          </a:xfrm>
        </p:spPr>
        <p:txBody>
          <a:bodyPr>
            <a:normAutofit fontScale="90000"/>
          </a:bodyPr>
          <a:lstStyle/>
          <a:p>
            <a:r>
              <a:rPr lang="en-GB" b="1" i="0" dirty="0">
                <a:solidFill>
                  <a:srgbClr val="282828"/>
                </a:solidFill>
                <a:effectLst/>
                <a:latin typeface="GT America"/>
              </a:rPr>
              <a:t> </a:t>
            </a:r>
            <a:r>
              <a:rPr lang="en-GB" b="0" i="0" dirty="0">
                <a:solidFill>
                  <a:schemeClr val="accent1"/>
                </a:solidFill>
                <a:effectLst/>
                <a:latin typeface="GT America"/>
              </a:rPr>
              <a:t>“Positive attention is 30 times more powerful than negative attention,”</a:t>
            </a:r>
            <a:br>
              <a:rPr lang="en-GB" b="0" i="0" dirty="0">
                <a:solidFill>
                  <a:srgbClr val="505050"/>
                </a:solidFill>
                <a:effectLst/>
                <a:latin typeface="GT America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5EA2B-346A-F970-0864-33821D7A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08" y="2060847"/>
            <a:ext cx="6500446" cy="3858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505050"/>
                </a:solidFill>
                <a:effectLst/>
                <a:latin typeface="GT America"/>
              </a:rPr>
              <a:t>If, as a leader, you want to accelerate the growth of your team, you’ll need to play to the strengths of both individuals and the collective.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505050"/>
                </a:solidFill>
                <a:effectLst/>
                <a:latin typeface="GT America"/>
              </a:rPr>
              <a:t>That begins with knowing not only your own strengths, but also the strengths of each person on your team. </a:t>
            </a:r>
          </a:p>
          <a:p>
            <a:pPr marL="0" indent="0">
              <a:buNone/>
            </a:pPr>
            <a:r>
              <a:rPr lang="en-GB" b="0" i="0" dirty="0">
                <a:solidFill>
                  <a:srgbClr val="505050"/>
                </a:solidFill>
                <a:effectLst/>
                <a:latin typeface="GT America"/>
              </a:rPr>
              <a:t>And it can start with a simple, well-considered note of appreciation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3874C-3F15-9E29-2894-326D9524F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621" y="2060847"/>
            <a:ext cx="3145173" cy="32455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B68956-E2FA-2B87-0442-829068F75290}"/>
              </a:ext>
            </a:extLst>
          </p:cNvPr>
          <p:cNvSpPr txBox="1"/>
          <p:nvPr/>
        </p:nvSpPr>
        <p:spPr>
          <a:xfrm>
            <a:off x="1169377" y="6357260"/>
            <a:ext cx="9240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https://hbr.org/2022/11/notes-of-appreciation-can-boost-individual-and-team-morale</a:t>
            </a:r>
          </a:p>
        </p:txBody>
      </p:sp>
    </p:spTree>
    <p:extLst>
      <p:ext uri="{BB962C8B-B14F-4D97-AF65-F5344CB8AC3E}">
        <p14:creationId xmlns:p14="http://schemas.microsoft.com/office/powerpoint/2010/main" val="248108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478CD-1560-9492-2008-EF34EAE7D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Focus in what we have in common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114AC9-F9C3-E2F5-8D8C-CD571F15A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0959" y="1825625"/>
            <a:ext cx="76100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76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4429878-CF47-D64A-B335-E78E1E5ECA8D}"/>
              </a:ext>
            </a:extLst>
          </p:cNvPr>
          <p:cNvSpPr/>
          <p:nvPr/>
        </p:nvSpPr>
        <p:spPr>
          <a:xfrm>
            <a:off x="754727" y="1649263"/>
            <a:ext cx="6858587" cy="3085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b="1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Individual Development,</a:t>
            </a:r>
            <a:r>
              <a:rPr lang="en-GB" dirty="0">
                <a:solidFill>
                  <a:srgbClr val="002060"/>
                </a:solidFill>
                <a:latin typeface="Arial"/>
                <a:ea typeface="+mn-lt"/>
                <a:cs typeface="+mn-lt"/>
              </a:rPr>
              <a:t> </a:t>
            </a:r>
            <a:r>
              <a:rPr lang="en-GB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for all, including the Clinical Directors and the PCN Managers</a:t>
            </a:r>
            <a:endParaRPr lang="en-US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b="1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Team Development</a:t>
            </a:r>
            <a:r>
              <a:rPr lang="en-GB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, </a:t>
            </a:r>
            <a:r>
              <a:rPr lang="en-GB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for the teams within PCN </a:t>
            </a:r>
            <a:endParaRPr lang="en-US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b="1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System Development,</a:t>
            </a:r>
            <a:r>
              <a:rPr lang="en-GB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bringing CDs and practices together</a:t>
            </a:r>
            <a:endParaRPr lang="en-GB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73870-29F3-094B-69BE-87DABE9E90F7}"/>
              </a:ext>
            </a:extLst>
          </p:cNvPr>
          <p:cNvSpPr/>
          <p:nvPr/>
        </p:nvSpPr>
        <p:spPr>
          <a:xfrm>
            <a:off x="10410967" y="49486"/>
            <a:ext cx="1558375" cy="91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7FA0841-C872-21D8-2477-F93CAE140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314" y="1615057"/>
            <a:ext cx="4780580" cy="34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18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11AC-3EDD-9B42-B5C9-36F1372C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2" y="422096"/>
            <a:ext cx="7662723" cy="548341"/>
          </a:xfrm>
        </p:spPr>
        <p:txBody>
          <a:bodyPr/>
          <a:lstStyle/>
          <a:p>
            <a:r>
              <a:rPr lang="en-GB" sz="3200" dirty="0">
                <a:solidFill>
                  <a:srgbClr val="215DB9"/>
                </a:solidFill>
                <a:latin typeface="Arial"/>
                <a:cs typeface="Arial"/>
              </a:rPr>
              <a:t>Possible Interventions</a:t>
            </a:r>
            <a:r>
              <a:rPr lang="en-GB" sz="3200" dirty="0">
                <a:latin typeface="Arial"/>
                <a:cs typeface="Arial"/>
              </a:rPr>
              <a:t>  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4429878-CF47-D64A-B335-E78E1E5ECA8D}"/>
              </a:ext>
            </a:extLst>
          </p:cNvPr>
          <p:cNvSpPr/>
          <p:nvPr/>
        </p:nvSpPr>
        <p:spPr>
          <a:xfrm>
            <a:off x="717429" y="1348506"/>
            <a:ext cx="10757141" cy="46831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b="1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Individual</a:t>
            </a:r>
            <a:r>
              <a:rPr lang="en-GB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,</a:t>
            </a:r>
            <a:r>
              <a:rPr lang="en-GB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 executive coaching: support and advice re clarity and scope of CD role, ideas for developing  and implementing OD interventions, leadership development guidance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    Formal and informal courses, 360 leadership feedbacks, reflective learning / groups, topic-based interventions such as influencing / change management skills, appreciative enquiry, system leadership programmes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b="1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Team</a:t>
            </a:r>
            <a:r>
              <a:rPr lang="en-GB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, </a:t>
            </a:r>
            <a:r>
              <a:rPr lang="en-GB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developing a shared purpose / vison, clear roles and responsibilities, developing ways of working, holding to account, managing conflict / challenging conversations, appreciative enquiry, using tools such as </a:t>
            </a:r>
            <a:r>
              <a:rPr lang="en-GB" dirty="0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Strengthscope</a:t>
            </a:r>
            <a:r>
              <a:rPr lang="en-GB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, MBTI, Belbin, storytelling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b="1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Practice or PCN</a:t>
            </a:r>
            <a:r>
              <a:rPr lang="en-GB" dirty="0">
                <a:solidFill>
                  <a:srgbClr val="215DB9"/>
                </a:solidFill>
                <a:latin typeface="Arial"/>
                <a:ea typeface="+mn-lt"/>
                <a:cs typeface="+mn-lt"/>
              </a:rPr>
              <a:t>,</a:t>
            </a:r>
            <a:r>
              <a:rPr lang="en-GB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  facilitation and development sessions - developing a vision, bringing practices together, effective team working / managing change / conflict , appreciative enquiry/ identifying strengths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b="1" dirty="0">
                <a:solidFill>
                  <a:schemeClr val="accent1"/>
                </a:solidFill>
                <a:latin typeface="Arial"/>
                <a:ea typeface="+mn-lt"/>
                <a:cs typeface="+mn-lt"/>
              </a:rPr>
              <a:t>System, </a:t>
            </a:r>
            <a:r>
              <a:rPr lang="en-GB" dirty="0">
                <a:solidFill>
                  <a:schemeClr val="tx1"/>
                </a:solidFill>
                <a:latin typeface="Arial"/>
                <a:ea typeface="+mn-lt"/>
                <a:cs typeface="+mn-lt"/>
              </a:rPr>
              <a:t>system leadership interventions and programmes, workshop, world café,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solidFill>
                <a:schemeClr val="tx1"/>
              </a:solidFill>
              <a:latin typeface="Calibri" panose="020F0502020204030204"/>
              <a:ea typeface="+mn-lt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73870-29F3-094B-69BE-87DABE9E90F7}"/>
              </a:ext>
            </a:extLst>
          </p:cNvPr>
          <p:cNvSpPr/>
          <p:nvPr/>
        </p:nvSpPr>
        <p:spPr>
          <a:xfrm>
            <a:off x="10410967" y="49486"/>
            <a:ext cx="1558375" cy="91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073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2763-FEC9-C7CF-4421-A512BA486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84" y="220082"/>
            <a:ext cx="10641498" cy="61164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Agenda – 7</a:t>
            </a:r>
            <a:r>
              <a:rPr lang="en-US" baseline="30000" dirty="0">
                <a:latin typeface="Arial"/>
                <a:cs typeface="Arial"/>
              </a:rPr>
              <a:t>th</a:t>
            </a:r>
            <a:r>
              <a:rPr lang="en-US" dirty="0">
                <a:latin typeface="Arial"/>
                <a:cs typeface="Arial"/>
              </a:rPr>
              <a:t> December 2022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B00CD79-3F1F-405F-93D6-144875EA767A}"/>
              </a:ext>
            </a:extLst>
          </p:cNvPr>
          <p:cNvGraphicFramePr>
            <a:graphicFrameLocks noGrp="1"/>
          </p:cNvGraphicFramePr>
          <p:nvPr/>
        </p:nvGraphicFramePr>
        <p:xfrm>
          <a:off x="565308" y="1265256"/>
          <a:ext cx="10915492" cy="4581884"/>
        </p:xfrm>
        <a:graphic>
          <a:graphicData uri="http://schemas.openxmlformats.org/drawingml/2006/table">
            <a:tbl>
              <a:tblPr firstRow="1" bandRow="1"/>
              <a:tblGrid>
                <a:gridCol w="943592">
                  <a:extLst>
                    <a:ext uri="{9D8B030D-6E8A-4147-A177-3AD203B41FA5}">
                      <a16:colId xmlns:a16="http://schemas.microsoft.com/office/drawing/2014/main" val="3203064393"/>
                    </a:ext>
                  </a:extLst>
                </a:gridCol>
                <a:gridCol w="4952860">
                  <a:extLst>
                    <a:ext uri="{9D8B030D-6E8A-4147-A177-3AD203B41FA5}">
                      <a16:colId xmlns:a16="http://schemas.microsoft.com/office/drawing/2014/main" val="3423522137"/>
                    </a:ext>
                  </a:extLst>
                </a:gridCol>
                <a:gridCol w="5019040">
                  <a:extLst>
                    <a:ext uri="{9D8B030D-6E8A-4147-A177-3AD203B41FA5}">
                      <a16:colId xmlns:a16="http://schemas.microsoft.com/office/drawing/2014/main" val="2024181446"/>
                    </a:ext>
                  </a:extLst>
                </a:gridCol>
              </a:tblGrid>
              <a:tr h="5314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GB" sz="2000" dirty="0"/>
                        <a:t>Time: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3F8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GB" sz="2000"/>
                        <a:t>Item: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3F8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GB" sz="2000"/>
                        <a:t>Lead: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3F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277368"/>
                  </a:ext>
                </a:extLst>
              </a:tr>
              <a:tr h="6132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latin typeface="Arial"/>
                          <a:cs typeface="Arial"/>
                        </a:rPr>
                        <a:t>12:30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Welcome and Introductions to the regional forum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/>
                          <a:cs typeface="Arial"/>
                        </a:rPr>
                        <a:t>Kamal Bahia, PCN Development Lead</a:t>
                      </a:r>
                    </a:p>
                    <a:p>
                      <a:pPr lvl="0">
                        <a:buNone/>
                      </a:pPr>
                      <a:endParaRPr lang="en-GB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144845"/>
                  </a:ext>
                </a:extLst>
              </a:tr>
              <a:tr h="6132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dirty="0">
                          <a:latin typeface="Arial"/>
                          <a:cs typeface="Arial"/>
                        </a:rPr>
                        <a:t>12.35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Arial"/>
                        </a:rPr>
                        <a:t>Collective Leadership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Maggie Woods, Associate Dean Health Education England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741373"/>
                  </a:ext>
                </a:extLst>
              </a:tr>
              <a:tr h="511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Questions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/>
                          <a:cs typeface="Arial"/>
                        </a:rPr>
                        <a:t>Kamal Bahia, PCN Development Lead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059841"/>
                  </a:ext>
                </a:extLst>
              </a:tr>
              <a:tr h="51105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Menu of Support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GB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Arial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Arial"/>
                          <a:cs typeface="Arial"/>
                        </a:rPr>
                        <a:t>Shannon </a:t>
                      </a:r>
                      <a:r>
                        <a:rPr lang="en-GB" sz="1400" dirty="0" err="1">
                          <a:latin typeface="Arial"/>
                          <a:cs typeface="Arial"/>
                        </a:rPr>
                        <a:t>Emberson</a:t>
                      </a:r>
                      <a:r>
                        <a:rPr lang="en-GB" sz="1400" dirty="0">
                          <a:latin typeface="Arial"/>
                          <a:cs typeface="Arial"/>
                        </a:rPr>
                        <a:t>, NHS England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157868"/>
                  </a:ext>
                </a:extLst>
              </a:tr>
              <a:tr h="511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GB" sz="1400" dirty="0">
                          <a:latin typeface="Arial"/>
                          <a:cs typeface="Arial"/>
                        </a:rPr>
                        <a:t>13.20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Website for resources and webinars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Stacey Adams, Programme Manager - </a:t>
                      </a:r>
                      <a:r>
                        <a:rPr lang="en-GB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Redmoor</a:t>
                      </a: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Health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205525"/>
                  </a:ext>
                </a:extLst>
              </a:tr>
              <a:tr h="511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GB" sz="1400" dirty="0">
                          <a:latin typeface="Arial"/>
                          <a:cs typeface="Arial"/>
                        </a:rPr>
                        <a:t>13.25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AOB, Closing word and next steps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l" defTabSz="91437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Redmoor</a:t>
                      </a: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Health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07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850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573870-29F3-094B-69BE-87DABE9E90F7}"/>
              </a:ext>
            </a:extLst>
          </p:cNvPr>
          <p:cNvSpPr/>
          <p:nvPr/>
        </p:nvSpPr>
        <p:spPr>
          <a:xfrm>
            <a:off x="10410967" y="49486"/>
            <a:ext cx="1558375" cy="91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922437-E7DE-ED22-DC5D-D00F33370ED2}"/>
              </a:ext>
            </a:extLst>
          </p:cNvPr>
          <p:cNvSpPr/>
          <p:nvPr/>
        </p:nvSpPr>
        <p:spPr>
          <a:xfrm>
            <a:off x="564911" y="1551864"/>
            <a:ext cx="7744266" cy="46780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dirty="0">
                <a:solidFill>
                  <a:srgbClr val="141414"/>
                </a:solidFill>
                <a:latin typeface="Arial"/>
                <a:ea typeface="Arial"/>
                <a:cs typeface="Arial"/>
              </a:rPr>
              <a:t>Compassionate leadership involves </a:t>
            </a:r>
            <a:r>
              <a:rPr lang="en-GB" dirty="0">
                <a:solidFill>
                  <a:schemeClr val="accent1"/>
                </a:solidFill>
                <a:latin typeface="Arial"/>
                <a:ea typeface="Arial"/>
                <a:cs typeface="Arial"/>
              </a:rPr>
              <a:t>a focus on relationships through careful listening to, understanding, empathising with and supporting other people, enabling those we lead to feel valued, respected and cared for</a:t>
            </a:r>
            <a:r>
              <a:rPr lang="en-GB" dirty="0">
                <a:solidFill>
                  <a:srgbClr val="141414"/>
                </a:solidFill>
                <a:latin typeface="Arial"/>
                <a:ea typeface="Arial"/>
                <a:cs typeface="Arial"/>
              </a:rPr>
              <a:t>, so they can reach their potential and do their best work. </a:t>
            </a:r>
            <a:endParaRPr lang="en-US" dirty="0">
              <a:latin typeface="Arial"/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GB" dirty="0"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dirty="0">
                <a:solidFill>
                  <a:srgbClr val="141414"/>
                </a:solidFill>
                <a:latin typeface="Arial"/>
                <a:ea typeface="+mn-lt"/>
                <a:cs typeface="Arial"/>
              </a:rPr>
              <a:t>There is clear evidence that compassionate leadership results in more engaged and motivated staff with high levels of wellbeing, which in turn results in high-quality care (</a:t>
            </a:r>
            <a:r>
              <a:rPr lang="en-GB" dirty="0">
                <a:latin typeface="Arial"/>
                <a:ea typeface="+mn-lt"/>
                <a:cs typeface="Arial"/>
                <a:hlinkClick r:id="rId3"/>
              </a:rPr>
              <a:t>West 2021</a:t>
            </a:r>
            <a:r>
              <a:rPr lang="en-GB" dirty="0">
                <a:solidFill>
                  <a:srgbClr val="141414"/>
                </a:solidFill>
                <a:latin typeface="Arial"/>
                <a:ea typeface="+mn-lt"/>
                <a:cs typeface="Arial"/>
              </a:rPr>
              <a:t>). </a:t>
            </a:r>
            <a:endParaRPr lang="en-GB" dirty="0">
              <a:solidFill>
                <a:srgbClr val="FFFFFF"/>
              </a:solidFill>
              <a:latin typeface="Arial"/>
              <a:ea typeface="+mn-lt"/>
              <a:cs typeface="Calibri" panose="020F0502020204030204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GB" dirty="0">
              <a:solidFill>
                <a:srgbClr val="141414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Research tells us that inclusive and compassionate leadership helps create a psychologically safe workplace where staff are more likely to listen and support each other resulting in less bullying and better patient outcomes (Carter et al., 2008).</a:t>
            </a:r>
          </a:p>
        </p:txBody>
      </p:sp>
      <p:pic>
        <p:nvPicPr>
          <p:cNvPr id="10" name="Picture 10" descr="A picture containing text, tree, plant&#10;&#10;Description automatically generated">
            <a:extLst>
              <a:ext uri="{FF2B5EF4-FFF2-40B4-BE49-F238E27FC236}">
                <a16:creationId xmlns:a16="http://schemas.microsoft.com/office/drawing/2014/main" id="{ED6160D6-0E20-2044-9AD7-95C056950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761" y="2057866"/>
            <a:ext cx="2342412" cy="350059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2109A5C-8674-2343-7FC7-0B679F71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42" y="507831"/>
            <a:ext cx="11360800" cy="763600"/>
          </a:xfrm>
        </p:spPr>
        <p:txBody>
          <a:bodyPr/>
          <a:lstStyle/>
          <a:p>
            <a:r>
              <a:rPr lang="en-GB" dirty="0"/>
              <a:t>Compassionate Leadership</a:t>
            </a:r>
          </a:p>
        </p:txBody>
      </p:sp>
    </p:spTree>
    <p:extLst>
      <p:ext uri="{BB962C8B-B14F-4D97-AF65-F5344CB8AC3E}">
        <p14:creationId xmlns:p14="http://schemas.microsoft.com/office/powerpoint/2010/main" val="3246466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11AC-3EDD-9B42-B5C9-36F1372C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2" y="422096"/>
            <a:ext cx="8189820" cy="548341"/>
          </a:xfrm>
        </p:spPr>
        <p:txBody>
          <a:bodyPr/>
          <a:lstStyle/>
          <a:p>
            <a:r>
              <a:rPr lang="en-GB" sz="3200" dirty="0">
                <a:solidFill>
                  <a:srgbClr val="215DB9"/>
                </a:solidFill>
                <a:latin typeface="Arial"/>
                <a:cs typeface="Arial"/>
              </a:rPr>
              <a:t>Transformed Teams and Organizations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73870-29F3-094B-69BE-87DABE9E90F7}"/>
              </a:ext>
            </a:extLst>
          </p:cNvPr>
          <p:cNvSpPr/>
          <p:nvPr/>
        </p:nvSpPr>
        <p:spPr>
          <a:xfrm>
            <a:off x="10410967" y="49486"/>
            <a:ext cx="1558375" cy="91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FFE17E0-7F4E-EE74-6D2E-5C6C71EC0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80" r="-68" b="89"/>
          <a:stretch/>
        </p:blipFill>
        <p:spPr>
          <a:xfrm>
            <a:off x="2180491" y="1416846"/>
            <a:ext cx="7303061" cy="50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00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F0D9B-4B23-43E0-9FB4-5AF751411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631" y="451791"/>
            <a:ext cx="8901112" cy="59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15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BCD24-53F1-8DDF-05CF-0DBA245F6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4" y="78635"/>
            <a:ext cx="9477274" cy="67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98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FC191-2075-9BDF-5032-65E65C83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" y="543228"/>
            <a:ext cx="7440948" cy="5602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C8F4F2-B681-8C01-F7C5-C2E3AE3A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355" y="2039816"/>
            <a:ext cx="2037583" cy="29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28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463074-2411-5F08-43DF-2C67CD9A3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57" y="439931"/>
            <a:ext cx="4817411" cy="8353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A2D2A-E526-024D-5951-6809CBE1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668" y="439931"/>
            <a:ext cx="4863083" cy="6190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A1AA70-41D8-1842-3FA3-B7AE4AC974AC}"/>
              </a:ext>
            </a:extLst>
          </p:cNvPr>
          <p:cNvSpPr txBox="1"/>
          <p:nvPr/>
        </p:nvSpPr>
        <p:spPr>
          <a:xfrm>
            <a:off x="120892" y="6257836"/>
            <a:ext cx="496377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https://nonprofitquarterly.org/2018/02/01/five-elements-collective-leadership/?utm_source=twitter&amp;utm_medium=social&amp;utm_campaign=SocialWarfare</a:t>
            </a:r>
          </a:p>
        </p:txBody>
      </p:sp>
    </p:spTree>
    <p:extLst>
      <p:ext uri="{BB962C8B-B14F-4D97-AF65-F5344CB8AC3E}">
        <p14:creationId xmlns:p14="http://schemas.microsoft.com/office/powerpoint/2010/main" val="1291430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573870-29F3-094B-69BE-87DABE9E90F7}"/>
              </a:ext>
            </a:extLst>
          </p:cNvPr>
          <p:cNvSpPr/>
          <p:nvPr/>
        </p:nvSpPr>
        <p:spPr>
          <a:xfrm>
            <a:off x="10410967" y="49486"/>
            <a:ext cx="1558375" cy="91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09C2C2-922B-5D4E-1526-BA23D7DB373D}"/>
              </a:ext>
            </a:extLst>
          </p:cNvPr>
          <p:cNvSpPr txBox="1"/>
          <p:nvPr/>
        </p:nvSpPr>
        <p:spPr>
          <a:xfrm>
            <a:off x="597431" y="5623381"/>
            <a:ext cx="108037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dirty="0">
                <a:solidFill>
                  <a:srgbClr val="005EB8"/>
                </a:solidFill>
                <a:latin typeface="Arial"/>
                <a:cs typeface="Arial"/>
              </a:rPr>
              <a:t>"Leadership is the most powerful factor influencing culture </a:t>
            </a:r>
            <a:r>
              <a:rPr lang="mr-IN" sz="1400" dirty="0">
                <a:solidFill>
                  <a:srgbClr val="005EB8"/>
                </a:solidFill>
                <a:latin typeface="Arial"/>
                <a:cs typeface="Mangal"/>
              </a:rPr>
              <a:t>–</a:t>
            </a:r>
            <a:r>
              <a:rPr lang="en-GB" sz="1400" dirty="0">
                <a:solidFill>
                  <a:srgbClr val="005EB8"/>
                </a:solidFill>
                <a:latin typeface="Arial"/>
                <a:cs typeface="Arial"/>
              </a:rPr>
              <a:t> it determines staff engagement and commitment to high quality care."</a:t>
            </a:r>
          </a:p>
          <a:p>
            <a:endParaRPr lang="en-GB" sz="1400" dirty="0">
              <a:solidFill>
                <a:srgbClr val="005E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1400" dirty="0">
                <a:solidFill>
                  <a:srgbClr val="005EB8"/>
                </a:solidFill>
                <a:latin typeface="Arial"/>
                <a:cs typeface="Arial"/>
              </a:rPr>
              <a:t>Professor Michael West</a:t>
            </a:r>
          </a:p>
          <a:p>
            <a:endParaRPr lang="en-US" sz="1400" dirty="0">
              <a:solidFill>
                <a:srgbClr val="005EB8"/>
              </a:solidFill>
              <a:latin typeface="Arial"/>
              <a:cs typeface="Arial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9DF928-7B29-C932-77D4-80558F159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011" y="214842"/>
            <a:ext cx="6479977" cy="49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61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4475-573D-4D38-B1E5-1DBD0974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Successful groups-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5C72E-C837-4988-A07E-F7424A3C1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940"/>
            <a:ext cx="10515600" cy="294859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Build safety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Share vulnerability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Establish purpose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8559B-495A-4C3D-A9F2-9D981FADE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237" y="3010676"/>
            <a:ext cx="1767317" cy="26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34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3D660-752E-4897-B91E-B540F049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Successful groups-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C4026-A445-4493-9C88-ABF977AD6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Profuse amounts of eye contact</a:t>
            </a:r>
          </a:p>
          <a:p>
            <a:r>
              <a:rPr lang="en-GB" dirty="0"/>
              <a:t>Physical touch, handshakes</a:t>
            </a:r>
          </a:p>
          <a:p>
            <a:r>
              <a:rPr lang="en-GB" dirty="0"/>
              <a:t>Short energetic exchanges, no speeches</a:t>
            </a:r>
          </a:p>
          <a:p>
            <a:r>
              <a:rPr lang="en-GB" dirty="0"/>
              <a:t>Lots of questions</a:t>
            </a:r>
          </a:p>
          <a:p>
            <a:r>
              <a:rPr lang="en-GB" dirty="0"/>
              <a:t>Few interruptions</a:t>
            </a:r>
          </a:p>
          <a:p>
            <a:r>
              <a:rPr lang="en-GB" dirty="0"/>
              <a:t>High levels of mixing</a:t>
            </a:r>
          </a:p>
          <a:p>
            <a:r>
              <a:rPr lang="en-GB" dirty="0"/>
              <a:t>Humour</a:t>
            </a:r>
          </a:p>
          <a:p>
            <a:r>
              <a:rPr lang="en-GB" dirty="0"/>
              <a:t>Small attentive courtesies, thank you</a:t>
            </a:r>
          </a:p>
          <a:p>
            <a:r>
              <a:rPr lang="en-GB" dirty="0"/>
              <a:t>High levels of mixing</a:t>
            </a:r>
          </a:p>
          <a:p>
            <a:r>
              <a:rPr lang="en-GB" dirty="0"/>
              <a:t>Physical proximity, often in circles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42412-D1C2-4E42-8927-DBAD538F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649" y="1902690"/>
            <a:ext cx="2592009" cy="395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53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7F3C1D-52C6-9ABC-5A56-7BA9A53A4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6923" y="660369"/>
            <a:ext cx="5537261" cy="55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52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9678-A776-FC49-AAA9-B2EFC9B5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950" dirty="0">
                <a:latin typeface="Frutiger LT Std 65"/>
              </a:rPr>
              <a:t>Maggie Woods</a:t>
            </a:r>
          </a:p>
          <a:p>
            <a:endParaRPr lang="en-GB" sz="395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5D796-7311-8945-BA32-62EC0DC08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939" y="3802386"/>
            <a:ext cx="9144000" cy="50030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1700" dirty="0"/>
          </a:p>
          <a:p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E49D98-732B-43F4-B0A5-C298FA4455D9}"/>
              </a:ext>
            </a:extLst>
          </p:cNvPr>
          <p:cNvSpPr txBox="1"/>
          <p:nvPr/>
        </p:nvSpPr>
        <p:spPr>
          <a:xfrm>
            <a:off x="508660" y="3071751"/>
            <a:ext cx="47817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egoe UI"/>
                <a:cs typeface="Segoe UI"/>
              </a:rPr>
              <a:t>​</a:t>
            </a:r>
            <a:br>
              <a:rPr lang="en-US">
                <a:latin typeface="Segoe UI"/>
                <a:cs typeface="Segoe UI"/>
              </a:rPr>
            </a:br>
            <a:r>
              <a:rPr lang="en-GB" b="1" i="1">
                <a:solidFill>
                  <a:srgbClr val="FFFFFF"/>
                </a:solidFill>
                <a:latin typeface="Segoe UI"/>
                <a:cs typeface="Segoe UI"/>
              </a:rPr>
              <a:t>Associate Dean Health Education England </a:t>
            </a:r>
            <a:r>
              <a:rPr lang="en-US" b="1" i="1">
                <a:solidFill>
                  <a:srgbClr val="FFFFFF"/>
                </a:solidFill>
                <a:latin typeface="Segoe UI"/>
                <a:cs typeface="Segoe UI"/>
              </a:rPr>
              <a:t>​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BD1833-0639-2D73-A27D-7DBE80EFA0B6}"/>
              </a:ext>
            </a:extLst>
          </p:cNvPr>
          <p:cNvSpPr txBox="1">
            <a:spLocks/>
          </p:cNvSpPr>
          <p:nvPr/>
        </p:nvSpPr>
        <p:spPr>
          <a:xfrm>
            <a:off x="510897" y="3886690"/>
            <a:ext cx="9144000" cy="5003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10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33" b="0" i="0" kern="1200">
                <a:solidFill>
                  <a:schemeClr val="bg1"/>
                </a:solidFill>
                <a:latin typeface="Frutiger LT Std 45 Light" panose="020B0402020204020204" pitchFamily="34" charset="77"/>
                <a:ea typeface="+mn-ea"/>
                <a:cs typeface="+mn-cs"/>
              </a:defRPr>
            </a:lvl1pPr>
            <a:lvl2pPr marL="609402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04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206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608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009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411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5813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215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>
                <a:solidFill>
                  <a:srgbClr val="FFFFFF"/>
                </a:solidFill>
                <a:latin typeface="Frutiger LT Std 45 Light"/>
              </a:rPr>
              <a:t>OD Consultant for HIOW ICB/S</a:t>
            </a:r>
          </a:p>
          <a:p>
            <a:r>
              <a:rPr lang="en-GB" sz="1700" dirty="0">
                <a:solidFill>
                  <a:srgbClr val="FFFFFF"/>
                </a:solidFill>
                <a:latin typeface="Frutiger LT Std 45 Light"/>
              </a:rPr>
              <a:t>Supporting Primary Care, Leadership and Organisation Development</a:t>
            </a: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931302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2A0029-CACF-4643-A68B-5708006D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925"/>
            <a:ext cx="12192000" cy="5434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355E1-D786-9D33-C73A-8D89B392490E}"/>
              </a:ext>
            </a:extLst>
          </p:cNvPr>
          <p:cNvSpPr txBox="1"/>
          <p:nvPr/>
        </p:nvSpPr>
        <p:spPr>
          <a:xfrm>
            <a:off x="465992" y="272562"/>
            <a:ext cx="674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Our Core needs at work, Kings Fund</a:t>
            </a:r>
          </a:p>
        </p:txBody>
      </p:sp>
    </p:spTree>
    <p:extLst>
      <p:ext uri="{BB962C8B-B14F-4D97-AF65-F5344CB8AC3E}">
        <p14:creationId xmlns:p14="http://schemas.microsoft.com/office/powerpoint/2010/main" val="1809863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91418-B3B1-DBAB-70BF-747461F00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458" y="707769"/>
            <a:ext cx="7404628" cy="54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31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11AC-3EDD-9B42-B5C9-36F1372C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2" y="422096"/>
            <a:ext cx="7662723" cy="548341"/>
          </a:xfrm>
        </p:spPr>
        <p:txBody>
          <a:bodyPr/>
          <a:lstStyle/>
          <a:p>
            <a:r>
              <a:rPr lang="en-GB" sz="3200" dirty="0">
                <a:solidFill>
                  <a:srgbClr val="215DB9"/>
                </a:solidFill>
                <a:latin typeface="Arial"/>
                <a:cs typeface="Arial"/>
              </a:rPr>
              <a:t>Key Points</a:t>
            </a:r>
            <a:endParaRPr lang="en-US" sz="3200" dirty="0">
              <a:solidFill>
                <a:srgbClr val="215DB9"/>
              </a:solidFill>
              <a:latin typeface="Arial"/>
              <a:cs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4429878-CF47-D64A-B335-E78E1E5ECA8D}"/>
              </a:ext>
            </a:extLst>
          </p:cNvPr>
          <p:cNvSpPr/>
          <p:nvPr/>
        </p:nvSpPr>
        <p:spPr>
          <a:xfrm>
            <a:off x="754727" y="1715062"/>
            <a:ext cx="9439397" cy="47208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OD is an enabler of change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Focus on the why, the how and then the what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Building relationships is the work, a compassionate and inclusive approach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Focus on what you have in common/ values/ purpose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Focus on what is working well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There are lots of support offers available, ask for advise from your local OD team or leadership academy</a:t>
            </a:r>
          </a:p>
          <a:p>
            <a:pPr marL="285750" indent="-285750"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Time to think and reflect and share experiences</a:t>
            </a:r>
            <a:endParaRPr lang="en-GB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73870-29F3-094B-69BE-87DABE9E90F7}"/>
              </a:ext>
            </a:extLst>
          </p:cNvPr>
          <p:cNvSpPr/>
          <p:nvPr/>
        </p:nvSpPr>
        <p:spPr>
          <a:xfrm>
            <a:off x="10410967" y="49486"/>
            <a:ext cx="1558375" cy="91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33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11AC-3EDD-9B42-B5C9-36F1372C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2" y="422096"/>
            <a:ext cx="7662723" cy="548341"/>
          </a:xfrm>
        </p:spPr>
        <p:txBody>
          <a:bodyPr/>
          <a:lstStyle/>
          <a:p>
            <a:r>
              <a:rPr lang="en-GB" sz="3200" dirty="0">
                <a:solidFill>
                  <a:srgbClr val="215DB9"/>
                </a:solidFill>
                <a:latin typeface="Arial"/>
                <a:cs typeface="Arial"/>
              </a:rPr>
              <a:t>Key Points</a:t>
            </a:r>
            <a:endParaRPr lang="en-US" sz="3200" dirty="0">
              <a:solidFill>
                <a:srgbClr val="215DB9"/>
              </a:solidFill>
              <a:latin typeface="Arial"/>
              <a:cs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4429878-CF47-D64A-B335-E78E1E5ECA8D}"/>
              </a:ext>
            </a:extLst>
          </p:cNvPr>
          <p:cNvSpPr/>
          <p:nvPr/>
        </p:nvSpPr>
        <p:spPr>
          <a:xfrm>
            <a:off x="754727" y="1591970"/>
            <a:ext cx="9439397" cy="317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What is Organisation Development and how can it support your PCN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​? </a:t>
            </a:r>
          </a:p>
          <a:p>
            <a:endParaRPr lang="en-US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5750" lvl="0" indent="-285750" rtl="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Collective and compassionate leadership as a model for change</a:t>
            </a:r>
          </a:p>
          <a:p>
            <a:pPr marL="285750" lvl="0" indent="-285750" rtl="0"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5750" lvl="0" indent="-285750" rtl="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Some key points for successful change in PCNs</a:t>
            </a:r>
          </a:p>
          <a:p>
            <a:pPr marL="285750" lvl="0" indent="-285750" rtl="0">
              <a:buFont typeface="Arial"/>
              <a:buChar char="•"/>
            </a:pPr>
            <a:endParaRPr lang="en-GB" dirty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 marL="285750" lvl="0" indent="-285750" rtl="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Signpost you to support offers</a:t>
            </a:r>
          </a:p>
          <a:p>
            <a:pPr marL="285750" lvl="0" indent="-285750" rtl="0">
              <a:buFont typeface="Arial"/>
              <a:buChar char="•"/>
            </a:pPr>
            <a:endParaRPr lang="en-GB" sz="1050" dirty="0">
              <a:solidFill>
                <a:schemeClr val="tx1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73870-29F3-094B-69BE-87DABE9E90F7}"/>
              </a:ext>
            </a:extLst>
          </p:cNvPr>
          <p:cNvSpPr/>
          <p:nvPr/>
        </p:nvSpPr>
        <p:spPr>
          <a:xfrm>
            <a:off x="10410967" y="49486"/>
            <a:ext cx="1558375" cy="91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00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88470-4BD9-467C-B9D8-76886963C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16" y="458047"/>
            <a:ext cx="10024040" cy="57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0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0627A-4062-4856-8907-243E2C7B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59" y="147011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What is Organisation Development 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82F9A-75BC-41B5-BBAA-B2562183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859" y="1996271"/>
            <a:ext cx="9725072" cy="4076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676D6D"/>
                </a:solidFill>
                <a:latin typeface="Open Sans"/>
              </a:rPr>
              <a:t>T</a:t>
            </a:r>
            <a:r>
              <a:rPr lang="en-GB" sz="2000" b="0" i="0" dirty="0">
                <a:solidFill>
                  <a:srgbClr val="676D6D"/>
                </a:solidFill>
                <a:effectLst/>
                <a:latin typeface="Open Sans"/>
              </a:rPr>
              <a:t>he purpose of OD is to improve the quality and safety of citizen / patient care, </a:t>
            </a:r>
            <a:r>
              <a:rPr lang="en-GB" sz="2000" b="0" i="1" dirty="0">
                <a:solidFill>
                  <a:schemeClr val="accent1"/>
                </a:solidFill>
                <a:effectLst/>
                <a:latin typeface="Open Sans"/>
              </a:rPr>
              <a:t>OD </a:t>
            </a:r>
            <a:r>
              <a:rPr lang="en-GB" sz="2000" i="1" dirty="0">
                <a:solidFill>
                  <a:schemeClr val="accent1"/>
                </a:solidFill>
                <a:latin typeface="Open Sans"/>
              </a:rPr>
              <a:t>i</a:t>
            </a:r>
            <a:r>
              <a:rPr lang="en-GB" sz="2000" b="0" i="1" dirty="0">
                <a:solidFill>
                  <a:schemeClr val="accent1"/>
                </a:solidFill>
                <a:effectLst/>
                <a:latin typeface="Open Sans"/>
              </a:rPr>
              <a:t>s enabling people to transform systems</a:t>
            </a:r>
            <a:r>
              <a:rPr lang="en-GB" sz="2000" b="0" i="0" dirty="0">
                <a:solidFill>
                  <a:schemeClr val="accent1"/>
                </a:solidFill>
                <a:effectLst/>
                <a:latin typeface="Open Sans"/>
              </a:rPr>
              <a:t>.</a:t>
            </a:r>
          </a:p>
          <a:p>
            <a:pPr marL="0" indent="0">
              <a:buNone/>
            </a:pPr>
            <a:endParaRPr lang="en-GB" sz="2000" dirty="0">
              <a:solidFill>
                <a:srgbClr val="676D6D"/>
              </a:solidFill>
              <a:latin typeface="Open Sans"/>
            </a:endParaRPr>
          </a:p>
          <a:p>
            <a:pPr marL="0" indent="0">
              <a:buNone/>
            </a:pPr>
            <a:endParaRPr lang="en-GB" sz="2000" dirty="0">
              <a:solidFill>
                <a:srgbClr val="676D6D"/>
              </a:solidFill>
              <a:latin typeface="Open Sans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676D6D"/>
                </a:solidFill>
                <a:latin typeface="Open Sans"/>
              </a:rPr>
              <a:t>The Leader/ PCN Clinical Director / PCN Manager’s role is to facilitate “</a:t>
            </a:r>
            <a:r>
              <a:rPr lang="en-GB" sz="2000" dirty="0">
                <a:solidFill>
                  <a:schemeClr val="accent1"/>
                </a:solidFill>
                <a:latin typeface="Open Sans"/>
              </a:rPr>
              <a:t>the what</a:t>
            </a:r>
            <a:r>
              <a:rPr lang="en-GB" sz="2000" dirty="0">
                <a:solidFill>
                  <a:srgbClr val="676D6D"/>
                </a:solidFill>
                <a:latin typeface="Open Sans"/>
              </a:rPr>
              <a:t>” , OD’s role is to help with “</a:t>
            </a:r>
            <a:r>
              <a:rPr lang="en-GB" sz="2000" dirty="0">
                <a:solidFill>
                  <a:schemeClr val="accent1"/>
                </a:solidFill>
                <a:latin typeface="Open Sans"/>
              </a:rPr>
              <a:t>the how</a:t>
            </a:r>
            <a:r>
              <a:rPr lang="en-GB" sz="2000" dirty="0">
                <a:solidFill>
                  <a:srgbClr val="676D6D"/>
                </a:solidFill>
                <a:latin typeface="Open Sans"/>
              </a:rPr>
              <a:t>”</a:t>
            </a:r>
          </a:p>
          <a:p>
            <a:pPr marL="0" indent="0">
              <a:buNone/>
            </a:pPr>
            <a:endParaRPr lang="en-GB" sz="2000" dirty="0">
              <a:solidFill>
                <a:srgbClr val="676D6D"/>
              </a:solidFill>
              <a:latin typeface="Open Sans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676D6D"/>
                </a:solidFill>
                <a:latin typeface="Open Sans"/>
              </a:rPr>
              <a:t>It is important that we build on what is working/ already in place</a:t>
            </a: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5BAC8-98AA-357E-79DA-CC91F53FB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038" y="2227098"/>
            <a:ext cx="1891272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0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11AC-3EDD-9B42-B5C9-36F1372C9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2" y="422096"/>
            <a:ext cx="7662723" cy="548341"/>
          </a:xfrm>
        </p:spPr>
        <p:txBody>
          <a:bodyPr/>
          <a:lstStyle/>
          <a:p>
            <a:r>
              <a:rPr lang="en-GB" sz="3200" dirty="0">
                <a:solidFill>
                  <a:srgbClr val="215DB9"/>
                </a:solidFill>
                <a:latin typeface="Arial"/>
                <a:cs typeface="Arial"/>
              </a:rPr>
              <a:t>Organisation Development 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73870-29F3-094B-69BE-87DABE9E90F7}"/>
              </a:ext>
            </a:extLst>
          </p:cNvPr>
          <p:cNvSpPr/>
          <p:nvPr/>
        </p:nvSpPr>
        <p:spPr>
          <a:xfrm>
            <a:off x="10410967" y="49486"/>
            <a:ext cx="1558375" cy="91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B64492FE-8FB3-AD3C-DA9F-99004812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254" y="1163230"/>
            <a:ext cx="5470860" cy="53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7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B93A9-4DE3-4805-BB6B-8E097025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4" y="365125"/>
            <a:ext cx="10958146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/>
                </a:solidFill>
              </a:rPr>
              <a:t>What questions could we be asking ourselves?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FA972-1FE8-4CAC-9C1B-BB61E0BEC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392" y="2785794"/>
            <a:ext cx="8156976" cy="235536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What  is the purpose ( function/ deliverables) of our PCN/ organisation? </a:t>
            </a:r>
            <a:r>
              <a:rPr lang="en-GB" dirty="0">
                <a:solidFill>
                  <a:schemeClr val="accent1"/>
                </a:solidFill>
              </a:rPr>
              <a:t>The why</a:t>
            </a:r>
            <a:endParaRPr lang="en-GB" dirty="0"/>
          </a:p>
          <a:p>
            <a:endParaRPr lang="en-GB" dirty="0"/>
          </a:p>
          <a:p>
            <a:r>
              <a:rPr lang="en-GB" dirty="0"/>
              <a:t>How do we work together to develop our culture?, </a:t>
            </a:r>
            <a:r>
              <a:rPr lang="en-GB" dirty="0">
                <a:solidFill>
                  <a:schemeClr val="accent1"/>
                </a:solidFill>
              </a:rPr>
              <a:t>the how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>
                <a:solidFill>
                  <a:schemeClr val="accent1"/>
                </a:solidFill>
              </a:rPr>
              <a:t>What </a:t>
            </a:r>
            <a:r>
              <a:rPr lang="en-GB" dirty="0"/>
              <a:t>do we do , deliverables?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293AE-50F8-44A2-5357-0D37DB492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65" y="2286320"/>
            <a:ext cx="2886632" cy="30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08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71F383-75A0-BDA3-BE2D-D4CBD673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73" y="597408"/>
            <a:ext cx="8830881" cy="59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8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882</Words>
  <Application>Microsoft Office PowerPoint</Application>
  <PresentationFormat>Widescreen</PresentationFormat>
  <Paragraphs>130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Frutiger LT Std 45 Light</vt:lpstr>
      <vt:lpstr>Frutiger LT Std 65</vt:lpstr>
      <vt:lpstr>GT America</vt:lpstr>
      <vt:lpstr>Open Sans</vt:lpstr>
      <vt:lpstr>Segoe UI</vt:lpstr>
      <vt:lpstr>Office Theme</vt:lpstr>
      <vt:lpstr>Custom Design</vt:lpstr>
      <vt:lpstr>Regional PC and PCN Forum  #3 : Leadership &amp; Training</vt:lpstr>
      <vt:lpstr>Agenda – 7th December 2022  </vt:lpstr>
      <vt:lpstr>Maggie Woods </vt:lpstr>
      <vt:lpstr>Key Points</vt:lpstr>
      <vt:lpstr>PowerPoint Presentation</vt:lpstr>
      <vt:lpstr>What is Organisation Development  ?</vt:lpstr>
      <vt:lpstr>Organisation Development </vt:lpstr>
      <vt:lpstr>What questions could we be asking ourselves?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Focus on what is strong/ working</vt:lpstr>
      <vt:lpstr> “Positive attention is 30 times more powerful than negative attention,” </vt:lpstr>
      <vt:lpstr>Focus in what we have in common </vt:lpstr>
      <vt:lpstr>PowerPoint Presentation</vt:lpstr>
      <vt:lpstr>Possible Interventions  </vt:lpstr>
      <vt:lpstr>Compassionate Leadership</vt:lpstr>
      <vt:lpstr>Transformed Teams and Organizations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Successful groups- skills</vt:lpstr>
      <vt:lpstr>Successful groups- interactions</vt:lpstr>
      <vt:lpstr>PowerPoint Presentation</vt:lpstr>
      <vt:lpstr>PowerPoint Presentation</vt:lpstr>
      <vt:lpstr>PowerPoint Presentation</vt:lpstr>
      <vt:lpstr>Key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Maggie Woods</dc:title>
  <dc:creator>Annabel Atkins</dc:creator>
  <cp:lastModifiedBy>Stacey Adams</cp:lastModifiedBy>
  <cp:revision>3</cp:revision>
  <dcterms:created xsi:type="dcterms:W3CDTF">2022-07-11T11:01:59Z</dcterms:created>
  <dcterms:modified xsi:type="dcterms:W3CDTF">2022-12-08T11:37:13Z</dcterms:modified>
</cp:coreProperties>
</file>