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44"/>
  </p:notesMasterIdLst>
  <p:sldIdLst>
    <p:sldId id="2147476157" r:id="rId5"/>
    <p:sldId id="2147307869" r:id="rId6"/>
    <p:sldId id="2147476119" r:id="rId7"/>
    <p:sldId id="2147482673" r:id="rId8"/>
    <p:sldId id="2147482709" r:id="rId9"/>
    <p:sldId id="2147476166" r:id="rId10"/>
    <p:sldId id="2147482689" r:id="rId11"/>
    <p:sldId id="2147482674" r:id="rId12"/>
    <p:sldId id="2147476064" r:id="rId13"/>
    <p:sldId id="2147482687" r:id="rId14"/>
    <p:sldId id="2147482688" r:id="rId15"/>
    <p:sldId id="2147482679" r:id="rId16"/>
    <p:sldId id="2147482711" r:id="rId17"/>
    <p:sldId id="2147482694" r:id="rId18"/>
    <p:sldId id="2147482677" r:id="rId19"/>
    <p:sldId id="2147482664" r:id="rId20"/>
    <p:sldId id="2147482665" r:id="rId21"/>
    <p:sldId id="2147482671" r:id="rId22"/>
    <p:sldId id="2147482706" r:id="rId23"/>
    <p:sldId id="2147482698" r:id="rId24"/>
    <p:sldId id="2147482703" r:id="rId25"/>
    <p:sldId id="2147482704" r:id="rId26"/>
    <p:sldId id="2147482705" r:id="rId27"/>
    <p:sldId id="2147482693" r:id="rId28"/>
    <p:sldId id="2147482710" r:id="rId29"/>
    <p:sldId id="2147482695" r:id="rId30"/>
    <p:sldId id="2147482675" r:id="rId31"/>
    <p:sldId id="2147476172" r:id="rId32"/>
    <p:sldId id="2147476170" r:id="rId33"/>
    <p:sldId id="2147476171" r:id="rId34"/>
    <p:sldId id="2147482681" r:id="rId35"/>
    <p:sldId id="2147482682" r:id="rId36"/>
    <p:sldId id="2147482683" r:id="rId37"/>
    <p:sldId id="2147482678" r:id="rId38"/>
    <p:sldId id="2147482697" r:id="rId39"/>
    <p:sldId id="2147482707" r:id="rId40"/>
    <p:sldId id="2147482708" r:id="rId41"/>
    <p:sldId id="2147482701" r:id="rId42"/>
    <p:sldId id="2147476160" r:id="rId4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A819695-F3FC-469C-8C0E-C72A4970790E}">
          <p14:sldIdLst>
            <p14:sldId id="2147476157"/>
            <p14:sldId id="2147307869"/>
            <p14:sldId id="2147476119"/>
            <p14:sldId id="2147482673"/>
            <p14:sldId id="2147482709"/>
            <p14:sldId id="2147476166"/>
            <p14:sldId id="2147482689"/>
            <p14:sldId id="2147482674"/>
            <p14:sldId id="2147476064"/>
            <p14:sldId id="2147482687"/>
            <p14:sldId id="2147482688"/>
            <p14:sldId id="2147482679"/>
            <p14:sldId id="2147482711"/>
            <p14:sldId id="2147482694"/>
            <p14:sldId id="2147482677"/>
            <p14:sldId id="2147482664"/>
            <p14:sldId id="2147482665"/>
            <p14:sldId id="2147482671"/>
            <p14:sldId id="2147482706"/>
            <p14:sldId id="2147482698"/>
            <p14:sldId id="2147482703"/>
            <p14:sldId id="2147482704"/>
            <p14:sldId id="2147482705"/>
            <p14:sldId id="2147482693"/>
            <p14:sldId id="2147482710"/>
            <p14:sldId id="2147482695"/>
            <p14:sldId id="2147482675"/>
            <p14:sldId id="2147476172"/>
            <p14:sldId id="2147476170"/>
            <p14:sldId id="2147476171"/>
            <p14:sldId id="2147482681"/>
            <p14:sldId id="2147482682"/>
            <p14:sldId id="2147482683"/>
            <p14:sldId id="2147482678"/>
            <p14:sldId id="2147482697"/>
            <p14:sldId id="2147482707"/>
            <p14:sldId id="2147482708"/>
            <p14:sldId id="2147482701"/>
            <p14:sldId id="2147476160"/>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BFFB0B-EA9A-9147-437C-A4C7DE7FDA65}" name="ALLEN, Grant (NHS ENGLAND - X26)" initials="AX" userId="S::grant.allen2@nhs.net::648350e4-dc08-4111-91a1-3b6ccf06d763" providerId="AD"/>
  <p188:author id="{212A2241-D612-D8FE-3F8B-856838688B33}" name="VIJAYADEVA, Shanker (NHS NORTH WEST LONDON ICB - W2U3Z)" initials="VW" userId="S::svijayadeva@nhs.net::65a08ffc-86cf-460a-8988-d19c163d43ea" providerId="AD"/>
  <p188:author id="{256CB048-99EE-F1CD-4774-15A7082EE12D}" name="PALLADINO, Auriol (NHS ENGLAND - X26)" initials="PX" userId="S::auriol.palladino1@nhs.net::220ae66c-40d1-418f-98a4-d238f8359e97" providerId="AD"/>
  <p188:author id="{287BEC56-6E05-AA16-4EAB-4C72A352E2C3}" name="CARVER, Dan (NHS ENGLAND)" initials="CE" userId="S::dan.carver@nhs.net::030e9d74-79be-43cc-8e57-7db57ade7139" providerId="AD"/>
  <p188:author id="{9292D477-7520-EF18-C29F-0E2050962278}" name="Bjarke Hovmand Sørensen" initials="BHS" userId="S::bhs@netcompany.com::5122978f-43cb-4afc-ac62-354ec934961c" providerId="AD"/>
  <p188:author id="{7B9E0385-3113-D184-57DF-23097AF470E8}" name="JONES, Ian (NHS ENGLAND)" initials="IJ" userId="S::ian.jones20@nhs.net::c95a9b70-761f-4483-8b12-cf18595c8fd0" providerId="AD"/>
  <p188:author id="{0688488D-1BF1-3C25-DE61-5CD7EC465B22}" name="Grant Allen" initials="GA" userId="S::grall@netcompany.com::f3a0ff6f-a8fd-4d29-9d9f-1ccb17334f79" providerId="AD"/>
  <p188:author id="{6BAE91A1-CFFA-DB17-853F-081174221E5F}" name="KIRBY, Laura (NHS ENGLAND - X26)" initials="KX" userId="S::laura.kirby10@nhs.net::862568a1-afa8-411c-aa38-9b30258a3625" providerId="AD"/>
  <p188:author id="{27F238BC-F674-D456-78B0-2323D8FAF9AC}" name="WOWK, Amanda (NHS ENGLAND - X26)" initials="WX" userId="S::amanda.wowk1@nhs.net::88e6ee04-74d5-4d8c-9cdf-f75dc9ef0ba9" providerId="AD"/>
  <p188:author id="{8C834DCF-257A-87EB-C54C-8583DE0E05A6}" name="Jess Lipson" initials="JL" userId="S::jelip@netcompany.com::19938e87-acb8-4bbf-95fe-78156909a3b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AB"/>
    <a:srgbClr val="D5B5FF"/>
    <a:srgbClr val="8E6EB8"/>
    <a:srgbClr val="FADDCA"/>
    <a:srgbClr val="911182"/>
    <a:srgbClr val="EE68DE"/>
    <a:srgbClr val="7ADC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50F78C-3817-DF6B-EE42-DF90C5B23869}" v="8" dt="2026-07-14T11:37:18.676"/>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7A6CFE-60D5-408C-BA87-31F95AD1803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GB"/>
        </a:p>
      </dgm:t>
    </dgm:pt>
    <dgm:pt modelId="{7A9C4DD7-65FA-4256-B26F-C7615082F553}">
      <dgm:prSet custT="1"/>
      <dgm:spPr/>
      <dgm:t>
        <a:bodyPr/>
        <a:lstStyle/>
        <a:p>
          <a:r>
            <a:rPr lang="en-GB" sz="3200" noProof="0">
              <a:solidFill>
                <a:schemeClr val="tx1"/>
              </a:solidFill>
            </a:rPr>
            <a:t>Welcome message</a:t>
          </a:r>
        </a:p>
      </dgm:t>
    </dgm:pt>
    <dgm:pt modelId="{D1304802-194E-4699-8751-867586A79D1D}" type="parTrans" cxnId="{2BC29DEF-66EF-42BD-8477-CE88605AAC13}">
      <dgm:prSet/>
      <dgm:spPr/>
      <dgm:t>
        <a:bodyPr/>
        <a:lstStyle/>
        <a:p>
          <a:endParaRPr lang="en-GB"/>
        </a:p>
      </dgm:t>
    </dgm:pt>
    <dgm:pt modelId="{5080366B-1BA3-4490-A271-D1570E71FE43}" type="sibTrans" cxnId="{2BC29DEF-66EF-42BD-8477-CE88605AAC13}">
      <dgm:prSet/>
      <dgm:spPr/>
      <dgm:t>
        <a:bodyPr/>
        <a:lstStyle/>
        <a:p>
          <a:endParaRPr lang="en-GB"/>
        </a:p>
      </dgm:t>
    </dgm:pt>
    <dgm:pt modelId="{C4E2AFC6-2F67-4605-9631-371106886C96}">
      <dgm:prSet custT="1"/>
      <dgm:spPr/>
      <dgm:t>
        <a:bodyPr/>
        <a:lstStyle/>
        <a:p>
          <a:r>
            <a:rPr lang="en-GB" sz="3200" noProof="0">
              <a:solidFill>
                <a:schemeClr val="tx1"/>
              </a:solidFill>
            </a:rPr>
            <a:t>Signposting to the NHS App</a:t>
          </a:r>
        </a:p>
      </dgm:t>
    </dgm:pt>
    <dgm:pt modelId="{71311DD9-4D29-4CD5-8FF4-02E489493D5E}" type="parTrans" cxnId="{2910FC73-DDCB-4178-829B-D3AE8BFECE72}">
      <dgm:prSet/>
      <dgm:spPr/>
      <dgm:t>
        <a:bodyPr/>
        <a:lstStyle/>
        <a:p>
          <a:endParaRPr lang="en-GB"/>
        </a:p>
      </dgm:t>
    </dgm:pt>
    <dgm:pt modelId="{9CED35E9-2E2C-4A55-8278-83B715BE0801}" type="sibTrans" cxnId="{2910FC73-DDCB-4178-829B-D3AE8BFECE72}">
      <dgm:prSet/>
      <dgm:spPr/>
      <dgm:t>
        <a:bodyPr/>
        <a:lstStyle/>
        <a:p>
          <a:endParaRPr lang="en-GB"/>
        </a:p>
      </dgm:t>
    </dgm:pt>
    <dgm:pt modelId="{64C4A2C2-410E-4E8E-B150-7AF5381E8324}">
      <dgm:prSet custT="1"/>
      <dgm:spPr/>
      <dgm:t>
        <a:bodyPr/>
        <a:lstStyle/>
        <a:p>
          <a:r>
            <a:rPr lang="en-GB" sz="3200" noProof="0">
              <a:solidFill>
                <a:schemeClr val="tx1"/>
              </a:solidFill>
            </a:rPr>
            <a:t>GP practice website</a:t>
          </a:r>
        </a:p>
      </dgm:t>
    </dgm:pt>
    <dgm:pt modelId="{E5B93B2A-E887-492E-BF87-08266BAA87B7}" type="parTrans" cxnId="{6BD35F25-CD00-4DC4-9662-3B937CAA250A}">
      <dgm:prSet/>
      <dgm:spPr/>
      <dgm:t>
        <a:bodyPr/>
        <a:lstStyle/>
        <a:p>
          <a:endParaRPr lang="en-GB"/>
        </a:p>
      </dgm:t>
    </dgm:pt>
    <dgm:pt modelId="{9C7DE555-08E7-45F6-A4C0-E2FB57065719}" type="sibTrans" cxnId="{6BD35F25-CD00-4DC4-9662-3B937CAA250A}">
      <dgm:prSet/>
      <dgm:spPr/>
      <dgm:t>
        <a:bodyPr/>
        <a:lstStyle/>
        <a:p>
          <a:endParaRPr lang="en-GB"/>
        </a:p>
      </dgm:t>
    </dgm:pt>
    <dgm:pt modelId="{B648ADC9-D891-4581-8293-707C0F71F511}" type="pres">
      <dgm:prSet presAssocID="{867A6CFE-60D5-408C-BA87-31F95AD18039}" presName="vert0" presStyleCnt="0">
        <dgm:presLayoutVars>
          <dgm:dir/>
          <dgm:animOne val="branch"/>
          <dgm:animLvl val="lvl"/>
        </dgm:presLayoutVars>
      </dgm:prSet>
      <dgm:spPr/>
    </dgm:pt>
    <dgm:pt modelId="{B435985F-90B1-4C14-8E7D-CE473BDC24EC}" type="pres">
      <dgm:prSet presAssocID="{7A9C4DD7-65FA-4256-B26F-C7615082F553}" presName="thickLine" presStyleLbl="alignNode1" presStyleIdx="0" presStyleCnt="3"/>
      <dgm:spPr/>
    </dgm:pt>
    <dgm:pt modelId="{3B421149-8B79-423F-BBFA-DE6E186D5301}" type="pres">
      <dgm:prSet presAssocID="{7A9C4DD7-65FA-4256-B26F-C7615082F553}" presName="horz1" presStyleCnt="0"/>
      <dgm:spPr/>
    </dgm:pt>
    <dgm:pt modelId="{CCE36002-1D12-41AC-BAD3-F3E808AD8AC9}" type="pres">
      <dgm:prSet presAssocID="{7A9C4DD7-65FA-4256-B26F-C7615082F553}" presName="tx1" presStyleLbl="revTx" presStyleIdx="0" presStyleCnt="3"/>
      <dgm:spPr/>
    </dgm:pt>
    <dgm:pt modelId="{6819441E-4E24-4D25-BF57-04D1D2867754}" type="pres">
      <dgm:prSet presAssocID="{7A9C4DD7-65FA-4256-B26F-C7615082F553}" presName="vert1" presStyleCnt="0"/>
      <dgm:spPr/>
    </dgm:pt>
    <dgm:pt modelId="{9562246F-87B4-4B5F-A9A8-905E4F843FC7}" type="pres">
      <dgm:prSet presAssocID="{C4E2AFC6-2F67-4605-9631-371106886C96}" presName="thickLine" presStyleLbl="alignNode1" presStyleIdx="1" presStyleCnt="3"/>
      <dgm:spPr/>
    </dgm:pt>
    <dgm:pt modelId="{1F622500-5327-47E1-8D99-E148D86E4B15}" type="pres">
      <dgm:prSet presAssocID="{C4E2AFC6-2F67-4605-9631-371106886C96}" presName="horz1" presStyleCnt="0"/>
      <dgm:spPr/>
    </dgm:pt>
    <dgm:pt modelId="{829FFDE2-DE05-40DC-8F2B-E0858A194A55}" type="pres">
      <dgm:prSet presAssocID="{C4E2AFC6-2F67-4605-9631-371106886C96}" presName="tx1" presStyleLbl="revTx" presStyleIdx="1" presStyleCnt="3"/>
      <dgm:spPr/>
    </dgm:pt>
    <dgm:pt modelId="{F00ACCB3-03B4-4ED2-BB93-9D329AE254F1}" type="pres">
      <dgm:prSet presAssocID="{C4E2AFC6-2F67-4605-9631-371106886C96}" presName="vert1" presStyleCnt="0"/>
      <dgm:spPr/>
    </dgm:pt>
    <dgm:pt modelId="{EDC3E75F-2828-485F-AD1A-1524ABCA20AE}" type="pres">
      <dgm:prSet presAssocID="{64C4A2C2-410E-4E8E-B150-7AF5381E8324}" presName="thickLine" presStyleLbl="alignNode1" presStyleIdx="2" presStyleCnt="3"/>
      <dgm:spPr/>
    </dgm:pt>
    <dgm:pt modelId="{EA07B78A-2769-4CED-AD0B-A9C22EAF82D3}" type="pres">
      <dgm:prSet presAssocID="{64C4A2C2-410E-4E8E-B150-7AF5381E8324}" presName="horz1" presStyleCnt="0"/>
      <dgm:spPr/>
    </dgm:pt>
    <dgm:pt modelId="{77F5A2AB-B565-45E0-8316-4C9CDF46F14B}" type="pres">
      <dgm:prSet presAssocID="{64C4A2C2-410E-4E8E-B150-7AF5381E8324}" presName="tx1" presStyleLbl="revTx" presStyleIdx="2" presStyleCnt="3"/>
      <dgm:spPr/>
    </dgm:pt>
    <dgm:pt modelId="{2B328CAE-3DE2-44CE-A980-876704D10D3A}" type="pres">
      <dgm:prSet presAssocID="{64C4A2C2-410E-4E8E-B150-7AF5381E8324}" presName="vert1" presStyleCnt="0"/>
      <dgm:spPr/>
    </dgm:pt>
  </dgm:ptLst>
  <dgm:cxnLst>
    <dgm:cxn modelId="{6BD35F25-CD00-4DC4-9662-3B937CAA250A}" srcId="{867A6CFE-60D5-408C-BA87-31F95AD18039}" destId="{64C4A2C2-410E-4E8E-B150-7AF5381E8324}" srcOrd="2" destOrd="0" parTransId="{E5B93B2A-E887-492E-BF87-08266BAA87B7}" sibTransId="{9C7DE555-08E7-45F6-A4C0-E2FB57065719}"/>
    <dgm:cxn modelId="{2910FC73-DDCB-4178-829B-D3AE8BFECE72}" srcId="{867A6CFE-60D5-408C-BA87-31F95AD18039}" destId="{C4E2AFC6-2F67-4605-9631-371106886C96}" srcOrd="1" destOrd="0" parTransId="{71311DD9-4D29-4CD5-8FF4-02E489493D5E}" sibTransId="{9CED35E9-2E2C-4A55-8278-83B715BE0801}"/>
    <dgm:cxn modelId="{2DB17676-BC75-4FF6-83EB-28F922840360}" type="presOf" srcId="{7A9C4DD7-65FA-4256-B26F-C7615082F553}" destId="{CCE36002-1D12-41AC-BAD3-F3E808AD8AC9}" srcOrd="0" destOrd="0" presId="urn:microsoft.com/office/officeart/2008/layout/LinedList"/>
    <dgm:cxn modelId="{5BFC5E9E-6A9A-41E0-8CF4-5F6CB8D0E3D9}" type="presOf" srcId="{C4E2AFC6-2F67-4605-9631-371106886C96}" destId="{829FFDE2-DE05-40DC-8F2B-E0858A194A55}" srcOrd="0" destOrd="0" presId="urn:microsoft.com/office/officeart/2008/layout/LinedList"/>
    <dgm:cxn modelId="{9816F3BD-A38F-4FEF-BDBB-D4BD59E281C4}" type="presOf" srcId="{867A6CFE-60D5-408C-BA87-31F95AD18039}" destId="{B648ADC9-D891-4581-8293-707C0F71F511}" srcOrd="0" destOrd="0" presId="urn:microsoft.com/office/officeart/2008/layout/LinedList"/>
    <dgm:cxn modelId="{481C42C3-414C-4460-8301-975F37554DBF}" type="presOf" srcId="{64C4A2C2-410E-4E8E-B150-7AF5381E8324}" destId="{77F5A2AB-B565-45E0-8316-4C9CDF46F14B}" srcOrd="0" destOrd="0" presId="urn:microsoft.com/office/officeart/2008/layout/LinedList"/>
    <dgm:cxn modelId="{2BC29DEF-66EF-42BD-8477-CE88605AAC13}" srcId="{867A6CFE-60D5-408C-BA87-31F95AD18039}" destId="{7A9C4DD7-65FA-4256-B26F-C7615082F553}" srcOrd="0" destOrd="0" parTransId="{D1304802-194E-4699-8751-867586A79D1D}" sibTransId="{5080366B-1BA3-4490-A271-D1570E71FE43}"/>
    <dgm:cxn modelId="{51C16D6D-5056-45AC-BBED-9E291791BABF}" type="presParOf" srcId="{B648ADC9-D891-4581-8293-707C0F71F511}" destId="{B435985F-90B1-4C14-8E7D-CE473BDC24EC}" srcOrd="0" destOrd="0" presId="urn:microsoft.com/office/officeart/2008/layout/LinedList"/>
    <dgm:cxn modelId="{0E9FB2CA-7BBF-4FDE-B262-87B4C5DF0F66}" type="presParOf" srcId="{B648ADC9-D891-4581-8293-707C0F71F511}" destId="{3B421149-8B79-423F-BBFA-DE6E186D5301}" srcOrd="1" destOrd="0" presId="urn:microsoft.com/office/officeart/2008/layout/LinedList"/>
    <dgm:cxn modelId="{E4615E33-8917-41BF-BCAC-BF4FB5635E91}" type="presParOf" srcId="{3B421149-8B79-423F-BBFA-DE6E186D5301}" destId="{CCE36002-1D12-41AC-BAD3-F3E808AD8AC9}" srcOrd="0" destOrd="0" presId="urn:microsoft.com/office/officeart/2008/layout/LinedList"/>
    <dgm:cxn modelId="{CD25799B-27D6-4D89-809D-856D008A5B41}" type="presParOf" srcId="{3B421149-8B79-423F-BBFA-DE6E186D5301}" destId="{6819441E-4E24-4D25-BF57-04D1D2867754}" srcOrd="1" destOrd="0" presId="urn:microsoft.com/office/officeart/2008/layout/LinedList"/>
    <dgm:cxn modelId="{512FA73D-E07C-4AE3-870A-133F8177BE1C}" type="presParOf" srcId="{B648ADC9-D891-4581-8293-707C0F71F511}" destId="{9562246F-87B4-4B5F-A9A8-905E4F843FC7}" srcOrd="2" destOrd="0" presId="urn:microsoft.com/office/officeart/2008/layout/LinedList"/>
    <dgm:cxn modelId="{50358030-7630-4E98-87C9-075462665930}" type="presParOf" srcId="{B648ADC9-D891-4581-8293-707C0F71F511}" destId="{1F622500-5327-47E1-8D99-E148D86E4B15}" srcOrd="3" destOrd="0" presId="urn:microsoft.com/office/officeart/2008/layout/LinedList"/>
    <dgm:cxn modelId="{63DD9DCA-53F2-4821-BFB0-30A71B7A0A93}" type="presParOf" srcId="{1F622500-5327-47E1-8D99-E148D86E4B15}" destId="{829FFDE2-DE05-40DC-8F2B-E0858A194A55}" srcOrd="0" destOrd="0" presId="urn:microsoft.com/office/officeart/2008/layout/LinedList"/>
    <dgm:cxn modelId="{92DE656B-DE91-4C9D-AC63-6CDEC8662E46}" type="presParOf" srcId="{1F622500-5327-47E1-8D99-E148D86E4B15}" destId="{F00ACCB3-03B4-4ED2-BB93-9D329AE254F1}" srcOrd="1" destOrd="0" presId="urn:microsoft.com/office/officeart/2008/layout/LinedList"/>
    <dgm:cxn modelId="{22E6FCA6-7005-4D5B-911D-B49ECFB571C0}" type="presParOf" srcId="{B648ADC9-D891-4581-8293-707C0F71F511}" destId="{EDC3E75F-2828-485F-AD1A-1524ABCA20AE}" srcOrd="4" destOrd="0" presId="urn:microsoft.com/office/officeart/2008/layout/LinedList"/>
    <dgm:cxn modelId="{7E654BB4-6E17-4ACD-8CA8-A7469BBB0E7C}" type="presParOf" srcId="{B648ADC9-D891-4581-8293-707C0F71F511}" destId="{EA07B78A-2769-4CED-AD0B-A9C22EAF82D3}" srcOrd="5" destOrd="0" presId="urn:microsoft.com/office/officeart/2008/layout/LinedList"/>
    <dgm:cxn modelId="{458F5910-8CBA-4161-8571-C67B8841A559}" type="presParOf" srcId="{EA07B78A-2769-4CED-AD0B-A9C22EAF82D3}" destId="{77F5A2AB-B565-45E0-8316-4C9CDF46F14B}" srcOrd="0" destOrd="0" presId="urn:microsoft.com/office/officeart/2008/layout/LinedList"/>
    <dgm:cxn modelId="{D7510B3B-D2A3-4960-8807-E57623D8FAAA}" type="presParOf" srcId="{EA07B78A-2769-4CED-AD0B-A9C22EAF82D3}" destId="{2B328CAE-3DE2-44CE-A980-876704D10D3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821366-D833-4703-B63C-FD872E5303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FA92AA30-C5E0-430E-B167-1771087CC549}">
      <dgm:prSet custT="1"/>
      <dgm:spPr>
        <a:ln>
          <a:noFill/>
        </a:ln>
      </dgm:spPr>
      <dgm:t>
        <a:bodyPr/>
        <a:lstStyle/>
        <a:p>
          <a:r>
            <a:rPr lang="en-GB" sz="3200" b="0" i="0" noProof="0">
              <a:solidFill>
                <a:schemeClr val="bg1"/>
              </a:solidFill>
              <a:latin typeface="Arial" panose="020B0604020202020204" pitchFamily="34" charset="0"/>
              <a:cs typeface="Arial" panose="020B0604020202020204" pitchFamily="34" charset="0"/>
            </a:rPr>
            <a:t>GP Practice Website</a:t>
          </a:r>
          <a:endParaRPr lang="en-GB" sz="3200" noProof="0">
            <a:solidFill>
              <a:schemeClr val="bg1"/>
            </a:solidFill>
            <a:latin typeface="Arial" panose="020B0604020202020204" pitchFamily="34" charset="0"/>
            <a:cs typeface="Arial" panose="020B0604020202020204" pitchFamily="34" charset="0"/>
          </a:endParaRPr>
        </a:p>
      </dgm:t>
    </dgm:pt>
    <dgm:pt modelId="{5D5321C5-17A3-4D1E-B8AA-CCDA6196F58D}" type="parTrans" cxnId="{24C11B0D-4E95-44CD-8459-18F8B3FD7CDF}">
      <dgm:prSet/>
      <dgm:spPr/>
      <dgm:t>
        <a:bodyPr/>
        <a:lstStyle/>
        <a:p>
          <a:endParaRPr lang="en-GB"/>
        </a:p>
      </dgm:t>
    </dgm:pt>
    <dgm:pt modelId="{1EE4F9FE-80D2-4D85-BF68-C3DFBD68D8E4}" type="sibTrans" cxnId="{24C11B0D-4E95-44CD-8459-18F8B3FD7CDF}">
      <dgm:prSet/>
      <dgm:spPr/>
      <dgm:t>
        <a:bodyPr/>
        <a:lstStyle/>
        <a:p>
          <a:endParaRPr lang="en-GB"/>
        </a:p>
      </dgm:t>
    </dgm:pt>
    <dgm:pt modelId="{A1ACE1C7-6082-43BE-A950-F71C1617D7CB}">
      <dgm:prSet custT="1"/>
      <dgm:spPr>
        <a:ln>
          <a:noFill/>
        </a:ln>
      </dgm:spPr>
      <dgm:t>
        <a:bodyPr/>
        <a:lstStyle/>
        <a:p>
          <a:r>
            <a:rPr lang="en-GB" sz="3200" b="0" i="0" noProof="0">
              <a:solidFill>
                <a:schemeClr val="bg1"/>
              </a:solidFill>
              <a:latin typeface="Arial" panose="020B0604020202020204" pitchFamily="34" charset="0"/>
              <a:cs typeface="Arial" panose="020B0604020202020204" pitchFamily="34" charset="0"/>
            </a:rPr>
            <a:t>Social Media</a:t>
          </a:r>
          <a:endParaRPr lang="en-GB" sz="3200" noProof="0">
            <a:solidFill>
              <a:schemeClr val="bg1"/>
            </a:solidFill>
            <a:latin typeface="Arial" panose="020B0604020202020204" pitchFamily="34" charset="0"/>
            <a:cs typeface="Arial" panose="020B0604020202020204" pitchFamily="34" charset="0"/>
          </a:endParaRPr>
        </a:p>
      </dgm:t>
    </dgm:pt>
    <dgm:pt modelId="{5FE42924-A1F8-42D5-A7D7-07BCBFFC52F4}" type="parTrans" cxnId="{9D23AAED-51C8-4A08-A397-E83D14717C8D}">
      <dgm:prSet/>
      <dgm:spPr/>
      <dgm:t>
        <a:bodyPr/>
        <a:lstStyle/>
        <a:p>
          <a:endParaRPr lang="en-GB"/>
        </a:p>
      </dgm:t>
    </dgm:pt>
    <dgm:pt modelId="{DC0B3870-CDB2-4322-80CA-48C0E6EC6113}" type="sibTrans" cxnId="{9D23AAED-51C8-4A08-A397-E83D14717C8D}">
      <dgm:prSet/>
      <dgm:spPr/>
      <dgm:t>
        <a:bodyPr/>
        <a:lstStyle/>
        <a:p>
          <a:endParaRPr lang="en-GB"/>
        </a:p>
      </dgm:t>
    </dgm:pt>
    <dgm:pt modelId="{457DF90E-FACC-4DD8-8A55-C442111C30DD}">
      <dgm:prSet custT="1"/>
      <dgm:spPr>
        <a:ln>
          <a:noFill/>
        </a:ln>
      </dgm:spPr>
      <dgm:t>
        <a:bodyPr/>
        <a:lstStyle/>
        <a:p>
          <a:r>
            <a:rPr lang="en-GB" sz="3200" b="0" i="0" noProof="0">
              <a:solidFill>
                <a:schemeClr val="bg1"/>
              </a:solidFill>
              <a:latin typeface="Arial" panose="020B0604020202020204" pitchFamily="34" charset="0"/>
              <a:cs typeface="Arial" panose="020B0604020202020204" pitchFamily="34" charset="0"/>
            </a:rPr>
            <a:t>Community Information</a:t>
          </a:r>
          <a:endParaRPr lang="en-GB" sz="3200" noProof="0">
            <a:solidFill>
              <a:schemeClr val="bg1"/>
            </a:solidFill>
            <a:latin typeface="Arial" panose="020B0604020202020204" pitchFamily="34" charset="0"/>
            <a:cs typeface="Arial" panose="020B0604020202020204" pitchFamily="34" charset="0"/>
          </a:endParaRPr>
        </a:p>
      </dgm:t>
    </dgm:pt>
    <dgm:pt modelId="{6EAE221C-4AF6-44CA-BFED-9A1F17C8451B}" type="parTrans" cxnId="{76C12041-F4EA-45E5-9060-B20A74F3E324}">
      <dgm:prSet/>
      <dgm:spPr/>
      <dgm:t>
        <a:bodyPr/>
        <a:lstStyle/>
        <a:p>
          <a:endParaRPr lang="en-GB"/>
        </a:p>
      </dgm:t>
    </dgm:pt>
    <dgm:pt modelId="{C90FA5E7-45CB-4093-89B1-E53E78808A88}" type="sibTrans" cxnId="{76C12041-F4EA-45E5-9060-B20A74F3E324}">
      <dgm:prSet/>
      <dgm:spPr/>
      <dgm:t>
        <a:bodyPr/>
        <a:lstStyle/>
        <a:p>
          <a:endParaRPr lang="en-GB"/>
        </a:p>
      </dgm:t>
    </dgm:pt>
    <dgm:pt modelId="{0100BD2C-48C4-45F1-B515-66A5A68C0CE1}" type="pres">
      <dgm:prSet presAssocID="{55821366-D833-4703-B63C-FD872E5303B2}" presName="linear" presStyleCnt="0">
        <dgm:presLayoutVars>
          <dgm:animLvl val="lvl"/>
          <dgm:resizeHandles val="exact"/>
        </dgm:presLayoutVars>
      </dgm:prSet>
      <dgm:spPr/>
    </dgm:pt>
    <dgm:pt modelId="{8B0EEF6D-C306-4202-877E-ED0B67F6371C}" type="pres">
      <dgm:prSet presAssocID="{FA92AA30-C5E0-430E-B167-1771087CC549}" presName="parentText" presStyleLbl="node1" presStyleIdx="0" presStyleCnt="3">
        <dgm:presLayoutVars>
          <dgm:chMax val="0"/>
          <dgm:bulletEnabled val="1"/>
        </dgm:presLayoutVars>
      </dgm:prSet>
      <dgm:spPr/>
    </dgm:pt>
    <dgm:pt modelId="{CFC4236B-A648-47DD-AC09-C34FB102AAD5}" type="pres">
      <dgm:prSet presAssocID="{1EE4F9FE-80D2-4D85-BF68-C3DFBD68D8E4}" presName="spacer" presStyleCnt="0"/>
      <dgm:spPr/>
    </dgm:pt>
    <dgm:pt modelId="{396968E2-42AF-4FB6-8C00-98FB65B497A4}" type="pres">
      <dgm:prSet presAssocID="{A1ACE1C7-6082-43BE-A950-F71C1617D7CB}" presName="parentText" presStyleLbl="node1" presStyleIdx="1" presStyleCnt="3">
        <dgm:presLayoutVars>
          <dgm:chMax val="0"/>
          <dgm:bulletEnabled val="1"/>
        </dgm:presLayoutVars>
      </dgm:prSet>
      <dgm:spPr/>
    </dgm:pt>
    <dgm:pt modelId="{042851F7-1BC3-4981-B739-87A79DD5C6E7}" type="pres">
      <dgm:prSet presAssocID="{DC0B3870-CDB2-4322-80CA-48C0E6EC6113}" presName="spacer" presStyleCnt="0"/>
      <dgm:spPr/>
    </dgm:pt>
    <dgm:pt modelId="{73CEDF21-9133-4805-BF7C-E170EF8B2CC8}" type="pres">
      <dgm:prSet presAssocID="{457DF90E-FACC-4DD8-8A55-C442111C30DD}" presName="parentText" presStyleLbl="node1" presStyleIdx="2" presStyleCnt="3" custLinFactNeighborX="-886" custLinFactNeighborY="9525">
        <dgm:presLayoutVars>
          <dgm:chMax val="0"/>
          <dgm:bulletEnabled val="1"/>
        </dgm:presLayoutVars>
      </dgm:prSet>
      <dgm:spPr/>
    </dgm:pt>
  </dgm:ptLst>
  <dgm:cxnLst>
    <dgm:cxn modelId="{24C11B0D-4E95-44CD-8459-18F8B3FD7CDF}" srcId="{55821366-D833-4703-B63C-FD872E5303B2}" destId="{FA92AA30-C5E0-430E-B167-1771087CC549}" srcOrd="0" destOrd="0" parTransId="{5D5321C5-17A3-4D1E-B8AA-CCDA6196F58D}" sibTransId="{1EE4F9FE-80D2-4D85-BF68-C3DFBD68D8E4}"/>
    <dgm:cxn modelId="{76C12041-F4EA-45E5-9060-B20A74F3E324}" srcId="{55821366-D833-4703-B63C-FD872E5303B2}" destId="{457DF90E-FACC-4DD8-8A55-C442111C30DD}" srcOrd="2" destOrd="0" parTransId="{6EAE221C-4AF6-44CA-BFED-9A1F17C8451B}" sibTransId="{C90FA5E7-45CB-4093-89B1-E53E78808A88}"/>
    <dgm:cxn modelId="{0EDDCA55-D55E-4CB4-B8F5-5DD0254D3C21}" type="presOf" srcId="{A1ACE1C7-6082-43BE-A950-F71C1617D7CB}" destId="{396968E2-42AF-4FB6-8C00-98FB65B497A4}" srcOrd="0" destOrd="0" presId="urn:microsoft.com/office/officeart/2005/8/layout/vList2"/>
    <dgm:cxn modelId="{80FA67C6-AD2B-4BEE-94A6-DC896AF89900}" type="presOf" srcId="{55821366-D833-4703-B63C-FD872E5303B2}" destId="{0100BD2C-48C4-45F1-B515-66A5A68C0CE1}" srcOrd="0" destOrd="0" presId="urn:microsoft.com/office/officeart/2005/8/layout/vList2"/>
    <dgm:cxn modelId="{ABD0EBDE-6CC0-46C5-A323-4C8EB00CD8C5}" type="presOf" srcId="{FA92AA30-C5E0-430E-B167-1771087CC549}" destId="{8B0EEF6D-C306-4202-877E-ED0B67F6371C}" srcOrd="0" destOrd="0" presId="urn:microsoft.com/office/officeart/2005/8/layout/vList2"/>
    <dgm:cxn modelId="{9D23AAED-51C8-4A08-A397-E83D14717C8D}" srcId="{55821366-D833-4703-B63C-FD872E5303B2}" destId="{A1ACE1C7-6082-43BE-A950-F71C1617D7CB}" srcOrd="1" destOrd="0" parTransId="{5FE42924-A1F8-42D5-A7D7-07BCBFFC52F4}" sibTransId="{DC0B3870-CDB2-4322-80CA-48C0E6EC6113}"/>
    <dgm:cxn modelId="{68BDFFF2-486F-4E26-8C8C-E7BCF1E47F78}" type="presOf" srcId="{457DF90E-FACC-4DD8-8A55-C442111C30DD}" destId="{73CEDF21-9133-4805-BF7C-E170EF8B2CC8}" srcOrd="0" destOrd="0" presId="urn:microsoft.com/office/officeart/2005/8/layout/vList2"/>
    <dgm:cxn modelId="{0CDE5C6E-C908-4AC9-B596-237021E9A4B0}" type="presParOf" srcId="{0100BD2C-48C4-45F1-B515-66A5A68C0CE1}" destId="{8B0EEF6D-C306-4202-877E-ED0B67F6371C}" srcOrd="0" destOrd="0" presId="urn:microsoft.com/office/officeart/2005/8/layout/vList2"/>
    <dgm:cxn modelId="{131AB340-E15E-4E0D-997E-324E430F50A6}" type="presParOf" srcId="{0100BD2C-48C4-45F1-B515-66A5A68C0CE1}" destId="{CFC4236B-A648-47DD-AC09-C34FB102AAD5}" srcOrd="1" destOrd="0" presId="urn:microsoft.com/office/officeart/2005/8/layout/vList2"/>
    <dgm:cxn modelId="{3E8431FD-C70C-49A2-8EDB-C66A58F8668E}" type="presParOf" srcId="{0100BD2C-48C4-45F1-B515-66A5A68C0CE1}" destId="{396968E2-42AF-4FB6-8C00-98FB65B497A4}" srcOrd="2" destOrd="0" presId="urn:microsoft.com/office/officeart/2005/8/layout/vList2"/>
    <dgm:cxn modelId="{1EC2B918-039A-4ED6-86FA-BD37281F35A6}" type="presParOf" srcId="{0100BD2C-48C4-45F1-B515-66A5A68C0CE1}" destId="{042851F7-1BC3-4981-B739-87A79DD5C6E7}" srcOrd="3" destOrd="0" presId="urn:microsoft.com/office/officeart/2005/8/layout/vList2"/>
    <dgm:cxn modelId="{3C45FD6E-77F6-4351-8BC3-E61963688454}" type="presParOf" srcId="{0100BD2C-48C4-45F1-B515-66A5A68C0CE1}" destId="{73CEDF21-9133-4805-BF7C-E170EF8B2CC8}"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359F7D-94F4-41F8-8C99-BDB4AAE4A3A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C36F3CC-AAD0-4EFB-B6BB-7CF4C7D6A88A}">
      <dgm:prSet/>
      <dgm:spPr/>
      <dgm:t>
        <a:bodyPr/>
        <a:lstStyle/>
        <a:p>
          <a:r>
            <a:rPr lang="en-US" b="0">
              <a:solidFill>
                <a:schemeClr val="bg1"/>
              </a:solidFill>
            </a:rPr>
            <a:t>Reception staff available to support patients with completing the online registration form. </a:t>
          </a:r>
          <a:endParaRPr lang="en-GB">
            <a:solidFill>
              <a:schemeClr val="bg1"/>
            </a:solidFill>
          </a:endParaRPr>
        </a:p>
      </dgm:t>
    </dgm:pt>
    <dgm:pt modelId="{707D7027-0FD8-4BA2-ACE5-A02292BDDF70}" type="parTrans" cxnId="{0E4C68C7-58F8-477A-91BC-25A470A26164}">
      <dgm:prSet/>
      <dgm:spPr/>
      <dgm:t>
        <a:bodyPr/>
        <a:lstStyle/>
        <a:p>
          <a:endParaRPr lang="en-GB"/>
        </a:p>
      </dgm:t>
    </dgm:pt>
    <dgm:pt modelId="{388F42CE-CA9D-4801-BDB6-7C35AC9FCE61}" type="sibTrans" cxnId="{0E4C68C7-58F8-477A-91BC-25A470A26164}">
      <dgm:prSet/>
      <dgm:spPr/>
      <dgm:t>
        <a:bodyPr/>
        <a:lstStyle/>
        <a:p>
          <a:endParaRPr lang="en-GB"/>
        </a:p>
      </dgm:t>
    </dgm:pt>
    <dgm:pt modelId="{91F58A09-E7EB-4041-A7BA-6692E20619E8}">
      <dgm:prSet/>
      <dgm:spPr/>
      <dgm:t>
        <a:bodyPr/>
        <a:lstStyle/>
        <a:p>
          <a:r>
            <a:rPr lang="en-US" b="0">
              <a:solidFill>
                <a:schemeClr val="bg1"/>
              </a:solidFill>
            </a:rPr>
            <a:t>QR code available for new patients to scan, providing direct access to the online registration form. </a:t>
          </a:r>
          <a:endParaRPr lang="en-GB">
            <a:solidFill>
              <a:schemeClr val="bg1"/>
            </a:solidFill>
          </a:endParaRPr>
        </a:p>
      </dgm:t>
    </dgm:pt>
    <dgm:pt modelId="{6D193655-D6F7-4DA7-A68D-EBB28CE32276}" type="parTrans" cxnId="{3422385D-40D6-4D3B-8B37-367BB24D83F5}">
      <dgm:prSet/>
      <dgm:spPr/>
      <dgm:t>
        <a:bodyPr/>
        <a:lstStyle/>
        <a:p>
          <a:endParaRPr lang="en-GB"/>
        </a:p>
      </dgm:t>
    </dgm:pt>
    <dgm:pt modelId="{0643ED7C-0111-4771-B3AF-80687624394D}" type="sibTrans" cxnId="{3422385D-40D6-4D3B-8B37-367BB24D83F5}">
      <dgm:prSet/>
      <dgm:spPr/>
      <dgm:t>
        <a:bodyPr/>
        <a:lstStyle/>
        <a:p>
          <a:endParaRPr lang="en-GB"/>
        </a:p>
      </dgm:t>
    </dgm:pt>
    <dgm:pt modelId="{5E28156D-F9D3-4547-8649-BB00D2F9DBF1}">
      <dgm:prSet/>
      <dgm:spPr/>
      <dgm:t>
        <a:bodyPr/>
        <a:lstStyle/>
        <a:p>
          <a:r>
            <a:rPr lang="en-US" b="0">
              <a:solidFill>
                <a:schemeClr val="bg1"/>
              </a:solidFill>
            </a:rPr>
            <a:t>PRF1 paper registration form accessible via the practice website for patients who prefer a non-digital option. </a:t>
          </a:r>
          <a:endParaRPr lang="en-GB">
            <a:solidFill>
              <a:schemeClr val="bg1"/>
            </a:solidFill>
          </a:endParaRPr>
        </a:p>
      </dgm:t>
    </dgm:pt>
    <dgm:pt modelId="{F04C3369-4BC7-4536-8B1F-2FD351E5E4C8}" type="parTrans" cxnId="{717B6F3E-6A46-48B1-AD59-4343B2D2D964}">
      <dgm:prSet/>
      <dgm:spPr/>
      <dgm:t>
        <a:bodyPr/>
        <a:lstStyle/>
        <a:p>
          <a:endParaRPr lang="en-GB"/>
        </a:p>
      </dgm:t>
    </dgm:pt>
    <dgm:pt modelId="{5BA99AA9-B8CB-465D-ABF0-B75C28E38BC1}" type="sibTrans" cxnId="{717B6F3E-6A46-48B1-AD59-4343B2D2D964}">
      <dgm:prSet/>
      <dgm:spPr/>
      <dgm:t>
        <a:bodyPr/>
        <a:lstStyle/>
        <a:p>
          <a:endParaRPr lang="en-GB"/>
        </a:p>
      </dgm:t>
    </dgm:pt>
    <dgm:pt modelId="{E0889714-1C39-474B-9867-B1739BA5EC75}">
      <dgm:prSet/>
      <dgm:spPr/>
      <dgm:t>
        <a:bodyPr/>
        <a:lstStyle/>
        <a:p>
          <a:r>
            <a:rPr lang="en-US" b="0">
              <a:solidFill>
                <a:schemeClr val="bg1"/>
              </a:solidFill>
            </a:rPr>
            <a:t>Quick access link for reception staff to print a paper registration form on request.</a:t>
          </a:r>
          <a:endParaRPr lang="en-GB">
            <a:solidFill>
              <a:schemeClr val="bg1"/>
            </a:solidFill>
          </a:endParaRPr>
        </a:p>
      </dgm:t>
    </dgm:pt>
    <dgm:pt modelId="{3400B43D-7EEE-4111-82EA-17C671AF7E72}" type="parTrans" cxnId="{85CF3006-CB15-4FD0-A7C3-AFA69B464FC3}">
      <dgm:prSet/>
      <dgm:spPr/>
      <dgm:t>
        <a:bodyPr/>
        <a:lstStyle/>
        <a:p>
          <a:endParaRPr lang="en-GB"/>
        </a:p>
      </dgm:t>
    </dgm:pt>
    <dgm:pt modelId="{CE8BCB40-CDE1-4A13-B9FE-CBFA9E2B3BD3}" type="sibTrans" cxnId="{85CF3006-CB15-4FD0-A7C3-AFA69B464FC3}">
      <dgm:prSet/>
      <dgm:spPr/>
      <dgm:t>
        <a:bodyPr/>
        <a:lstStyle/>
        <a:p>
          <a:endParaRPr lang="en-GB"/>
        </a:p>
      </dgm:t>
    </dgm:pt>
    <dgm:pt modelId="{EE5DEED8-61E8-45E3-9EB4-ADD1BC507C00}" type="pres">
      <dgm:prSet presAssocID="{84359F7D-94F4-41F8-8C99-BDB4AAE4A3A8}" presName="diagram" presStyleCnt="0">
        <dgm:presLayoutVars>
          <dgm:dir/>
          <dgm:resizeHandles val="exact"/>
        </dgm:presLayoutVars>
      </dgm:prSet>
      <dgm:spPr/>
    </dgm:pt>
    <dgm:pt modelId="{3D2DCFB5-D305-4A9C-950E-18372E920CE0}" type="pres">
      <dgm:prSet presAssocID="{EC36F3CC-AAD0-4EFB-B6BB-7CF4C7D6A88A}" presName="node" presStyleLbl="node1" presStyleIdx="0" presStyleCnt="4">
        <dgm:presLayoutVars>
          <dgm:bulletEnabled val="1"/>
        </dgm:presLayoutVars>
      </dgm:prSet>
      <dgm:spPr/>
    </dgm:pt>
    <dgm:pt modelId="{EF7DAA98-D63E-4885-904D-9879E8D93DED}" type="pres">
      <dgm:prSet presAssocID="{388F42CE-CA9D-4801-BDB6-7C35AC9FCE61}" presName="sibTrans" presStyleCnt="0"/>
      <dgm:spPr/>
    </dgm:pt>
    <dgm:pt modelId="{F1323526-0F0B-4698-9A44-A3D88C84C1A6}" type="pres">
      <dgm:prSet presAssocID="{91F58A09-E7EB-4041-A7BA-6692E20619E8}" presName="node" presStyleLbl="node1" presStyleIdx="1" presStyleCnt="4">
        <dgm:presLayoutVars>
          <dgm:bulletEnabled val="1"/>
        </dgm:presLayoutVars>
      </dgm:prSet>
      <dgm:spPr/>
    </dgm:pt>
    <dgm:pt modelId="{5AA2DEF7-DBFB-4241-A830-9C17C7E7109E}" type="pres">
      <dgm:prSet presAssocID="{0643ED7C-0111-4771-B3AF-80687624394D}" presName="sibTrans" presStyleCnt="0"/>
      <dgm:spPr/>
    </dgm:pt>
    <dgm:pt modelId="{05443307-79F3-408F-85C6-3520802BF2DD}" type="pres">
      <dgm:prSet presAssocID="{5E28156D-F9D3-4547-8649-BB00D2F9DBF1}" presName="node" presStyleLbl="node1" presStyleIdx="2" presStyleCnt="4">
        <dgm:presLayoutVars>
          <dgm:bulletEnabled val="1"/>
        </dgm:presLayoutVars>
      </dgm:prSet>
      <dgm:spPr/>
    </dgm:pt>
    <dgm:pt modelId="{147A93B8-89BE-4E8F-A354-A707F3EEBF36}" type="pres">
      <dgm:prSet presAssocID="{5BA99AA9-B8CB-465D-ABF0-B75C28E38BC1}" presName="sibTrans" presStyleCnt="0"/>
      <dgm:spPr/>
    </dgm:pt>
    <dgm:pt modelId="{4AB00571-64C0-4347-8D8E-CA980279E95D}" type="pres">
      <dgm:prSet presAssocID="{E0889714-1C39-474B-9867-B1739BA5EC75}" presName="node" presStyleLbl="node1" presStyleIdx="3" presStyleCnt="4">
        <dgm:presLayoutVars>
          <dgm:bulletEnabled val="1"/>
        </dgm:presLayoutVars>
      </dgm:prSet>
      <dgm:spPr/>
    </dgm:pt>
  </dgm:ptLst>
  <dgm:cxnLst>
    <dgm:cxn modelId="{48A35700-4FE7-41A0-9BC4-85F1832073A9}" type="presOf" srcId="{5E28156D-F9D3-4547-8649-BB00D2F9DBF1}" destId="{05443307-79F3-408F-85C6-3520802BF2DD}" srcOrd="0" destOrd="0" presId="urn:microsoft.com/office/officeart/2005/8/layout/default"/>
    <dgm:cxn modelId="{85CF3006-CB15-4FD0-A7C3-AFA69B464FC3}" srcId="{84359F7D-94F4-41F8-8C99-BDB4AAE4A3A8}" destId="{E0889714-1C39-474B-9867-B1739BA5EC75}" srcOrd="3" destOrd="0" parTransId="{3400B43D-7EEE-4111-82EA-17C671AF7E72}" sibTransId="{CE8BCB40-CDE1-4A13-B9FE-CBFA9E2B3BD3}"/>
    <dgm:cxn modelId="{97E8893D-C127-4118-8E5A-AFE3EF14FBE3}" type="presOf" srcId="{EC36F3CC-AAD0-4EFB-B6BB-7CF4C7D6A88A}" destId="{3D2DCFB5-D305-4A9C-950E-18372E920CE0}" srcOrd="0" destOrd="0" presId="urn:microsoft.com/office/officeart/2005/8/layout/default"/>
    <dgm:cxn modelId="{717B6F3E-6A46-48B1-AD59-4343B2D2D964}" srcId="{84359F7D-94F4-41F8-8C99-BDB4AAE4A3A8}" destId="{5E28156D-F9D3-4547-8649-BB00D2F9DBF1}" srcOrd="2" destOrd="0" parTransId="{F04C3369-4BC7-4536-8B1F-2FD351E5E4C8}" sibTransId="{5BA99AA9-B8CB-465D-ABF0-B75C28E38BC1}"/>
    <dgm:cxn modelId="{3422385D-40D6-4D3B-8B37-367BB24D83F5}" srcId="{84359F7D-94F4-41F8-8C99-BDB4AAE4A3A8}" destId="{91F58A09-E7EB-4041-A7BA-6692E20619E8}" srcOrd="1" destOrd="0" parTransId="{6D193655-D6F7-4DA7-A68D-EBB28CE32276}" sibTransId="{0643ED7C-0111-4771-B3AF-80687624394D}"/>
    <dgm:cxn modelId="{2C05A651-022E-43BF-BF31-5337E5978579}" type="presOf" srcId="{E0889714-1C39-474B-9867-B1739BA5EC75}" destId="{4AB00571-64C0-4347-8D8E-CA980279E95D}" srcOrd="0" destOrd="0" presId="urn:microsoft.com/office/officeart/2005/8/layout/default"/>
    <dgm:cxn modelId="{9BD3CF84-D4AE-48D5-8917-01C1F50E0463}" type="presOf" srcId="{91F58A09-E7EB-4041-A7BA-6692E20619E8}" destId="{F1323526-0F0B-4698-9A44-A3D88C84C1A6}" srcOrd="0" destOrd="0" presId="urn:microsoft.com/office/officeart/2005/8/layout/default"/>
    <dgm:cxn modelId="{0E4C68C7-58F8-477A-91BC-25A470A26164}" srcId="{84359F7D-94F4-41F8-8C99-BDB4AAE4A3A8}" destId="{EC36F3CC-AAD0-4EFB-B6BB-7CF4C7D6A88A}" srcOrd="0" destOrd="0" parTransId="{707D7027-0FD8-4BA2-ACE5-A02292BDDF70}" sibTransId="{388F42CE-CA9D-4801-BDB6-7C35AC9FCE61}"/>
    <dgm:cxn modelId="{D2DE90DF-146B-4AA5-974A-FA24E5E26893}" type="presOf" srcId="{84359F7D-94F4-41F8-8C99-BDB4AAE4A3A8}" destId="{EE5DEED8-61E8-45E3-9EB4-ADD1BC507C00}" srcOrd="0" destOrd="0" presId="urn:microsoft.com/office/officeart/2005/8/layout/default"/>
    <dgm:cxn modelId="{2510DFBB-F372-4E0C-A6FE-8B8A5C824E6F}" type="presParOf" srcId="{EE5DEED8-61E8-45E3-9EB4-ADD1BC507C00}" destId="{3D2DCFB5-D305-4A9C-950E-18372E920CE0}" srcOrd="0" destOrd="0" presId="urn:microsoft.com/office/officeart/2005/8/layout/default"/>
    <dgm:cxn modelId="{D8CFF3FC-8AED-40ED-8AED-DAA02AFA255F}" type="presParOf" srcId="{EE5DEED8-61E8-45E3-9EB4-ADD1BC507C00}" destId="{EF7DAA98-D63E-4885-904D-9879E8D93DED}" srcOrd="1" destOrd="0" presId="urn:microsoft.com/office/officeart/2005/8/layout/default"/>
    <dgm:cxn modelId="{8DE1FA0E-D9A9-4E3E-AF2B-7A1BEA087AA4}" type="presParOf" srcId="{EE5DEED8-61E8-45E3-9EB4-ADD1BC507C00}" destId="{F1323526-0F0B-4698-9A44-A3D88C84C1A6}" srcOrd="2" destOrd="0" presId="urn:microsoft.com/office/officeart/2005/8/layout/default"/>
    <dgm:cxn modelId="{1546071A-F32B-43F1-98B8-0AF9A647758C}" type="presParOf" srcId="{EE5DEED8-61E8-45E3-9EB4-ADD1BC507C00}" destId="{5AA2DEF7-DBFB-4241-A830-9C17C7E7109E}" srcOrd="3" destOrd="0" presId="urn:microsoft.com/office/officeart/2005/8/layout/default"/>
    <dgm:cxn modelId="{E4640D53-3C1A-405D-9F26-7D6F84366BFE}" type="presParOf" srcId="{EE5DEED8-61E8-45E3-9EB4-ADD1BC507C00}" destId="{05443307-79F3-408F-85C6-3520802BF2DD}" srcOrd="4" destOrd="0" presId="urn:microsoft.com/office/officeart/2005/8/layout/default"/>
    <dgm:cxn modelId="{E7F03E33-EB0E-403E-8803-6603173682D1}" type="presParOf" srcId="{EE5DEED8-61E8-45E3-9EB4-ADD1BC507C00}" destId="{147A93B8-89BE-4E8F-A354-A707F3EEBF36}" srcOrd="5" destOrd="0" presId="urn:microsoft.com/office/officeart/2005/8/layout/default"/>
    <dgm:cxn modelId="{833E8FD8-3DB2-4DBA-BA76-602B2DF21D6F}" type="presParOf" srcId="{EE5DEED8-61E8-45E3-9EB4-ADD1BC507C00}" destId="{4AB00571-64C0-4347-8D8E-CA980279E95D}"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35985F-90B1-4C14-8E7D-CE473BDC24EC}">
      <dsp:nvSpPr>
        <dsp:cNvPr id="0" name=""/>
        <dsp:cNvSpPr/>
      </dsp:nvSpPr>
      <dsp:spPr>
        <a:xfrm>
          <a:off x="0" y="1547"/>
          <a:ext cx="105972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36002-1D12-41AC-BAD3-F3E808AD8AC9}">
      <dsp:nvSpPr>
        <dsp:cNvPr id="0" name=""/>
        <dsp:cNvSpPr/>
      </dsp:nvSpPr>
      <dsp:spPr>
        <a:xfrm>
          <a:off x="0" y="1547"/>
          <a:ext cx="10597244" cy="1055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GB" sz="3200" kern="1200" noProof="0">
              <a:solidFill>
                <a:schemeClr val="tx1"/>
              </a:solidFill>
            </a:rPr>
            <a:t>Welcome message</a:t>
          </a:r>
        </a:p>
      </dsp:txBody>
      <dsp:txXfrm>
        <a:off x="0" y="1547"/>
        <a:ext cx="10597244" cy="1055356"/>
      </dsp:txXfrm>
    </dsp:sp>
    <dsp:sp modelId="{9562246F-87B4-4B5F-A9A8-905E4F843FC7}">
      <dsp:nvSpPr>
        <dsp:cNvPr id="0" name=""/>
        <dsp:cNvSpPr/>
      </dsp:nvSpPr>
      <dsp:spPr>
        <a:xfrm>
          <a:off x="0" y="1056903"/>
          <a:ext cx="105972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9FFDE2-DE05-40DC-8F2B-E0858A194A55}">
      <dsp:nvSpPr>
        <dsp:cNvPr id="0" name=""/>
        <dsp:cNvSpPr/>
      </dsp:nvSpPr>
      <dsp:spPr>
        <a:xfrm>
          <a:off x="0" y="1056903"/>
          <a:ext cx="10597244" cy="1055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GB" sz="3200" kern="1200" noProof="0">
              <a:solidFill>
                <a:schemeClr val="tx1"/>
              </a:solidFill>
            </a:rPr>
            <a:t>Signposting to the NHS App</a:t>
          </a:r>
        </a:p>
      </dsp:txBody>
      <dsp:txXfrm>
        <a:off x="0" y="1056903"/>
        <a:ext cx="10597244" cy="1055356"/>
      </dsp:txXfrm>
    </dsp:sp>
    <dsp:sp modelId="{EDC3E75F-2828-485F-AD1A-1524ABCA20AE}">
      <dsp:nvSpPr>
        <dsp:cNvPr id="0" name=""/>
        <dsp:cNvSpPr/>
      </dsp:nvSpPr>
      <dsp:spPr>
        <a:xfrm>
          <a:off x="0" y="2112259"/>
          <a:ext cx="105972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F5A2AB-B565-45E0-8316-4C9CDF46F14B}">
      <dsp:nvSpPr>
        <dsp:cNvPr id="0" name=""/>
        <dsp:cNvSpPr/>
      </dsp:nvSpPr>
      <dsp:spPr>
        <a:xfrm>
          <a:off x="0" y="2112259"/>
          <a:ext cx="10597244" cy="1055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GB" sz="3200" kern="1200" noProof="0">
              <a:solidFill>
                <a:schemeClr val="tx1"/>
              </a:solidFill>
            </a:rPr>
            <a:t>GP practice website</a:t>
          </a:r>
        </a:p>
      </dsp:txBody>
      <dsp:txXfrm>
        <a:off x="0" y="2112259"/>
        <a:ext cx="10597244" cy="10553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0EEF6D-C306-4202-877E-ED0B67F6371C}">
      <dsp:nvSpPr>
        <dsp:cNvPr id="0" name=""/>
        <dsp:cNvSpPr/>
      </dsp:nvSpPr>
      <dsp:spPr>
        <a:xfrm>
          <a:off x="0" y="417177"/>
          <a:ext cx="10469217" cy="1216800"/>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i="0" kern="1200" noProof="0">
              <a:solidFill>
                <a:schemeClr val="bg1"/>
              </a:solidFill>
              <a:latin typeface="Arial" panose="020B0604020202020204" pitchFamily="34" charset="0"/>
              <a:cs typeface="Arial" panose="020B0604020202020204" pitchFamily="34" charset="0"/>
            </a:rPr>
            <a:t>GP Practice Website</a:t>
          </a:r>
          <a:endParaRPr lang="en-GB" sz="3200" kern="1200" noProof="0">
            <a:solidFill>
              <a:schemeClr val="bg1"/>
            </a:solidFill>
            <a:latin typeface="Arial" panose="020B0604020202020204" pitchFamily="34" charset="0"/>
            <a:cs typeface="Arial" panose="020B0604020202020204" pitchFamily="34" charset="0"/>
          </a:endParaRPr>
        </a:p>
      </dsp:txBody>
      <dsp:txXfrm>
        <a:off x="59399" y="476576"/>
        <a:ext cx="10350419" cy="1098002"/>
      </dsp:txXfrm>
    </dsp:sp>
    <dsp:sp modelId="{396968E2-42AF-4FB6-8C00-98FB65B497A4}">
      <dsp:nvSpPr>
        <dsp:cNvPr id="0" name=""/>
        <dsp:cNvSpPr/>
      </dsp:nvSpPr>
      <dsp:spPr>
        <a:xfrm>
          <a:off x="0" y="1821178"/>
          <a:ext cx="10469217" cy="1216800"/>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i="0" kern="1200" noProof="0">
              <a:solidFill>
                <a:schemeClr val="bg1"/>
              </a:solidFill>
              <a:latin typeface="Arial" panose="020B0604020202020204" pitchFamily="34" charset="0"/>
              <a:cs typeface="Arial" panose="020B0604020202020204" pitchFamily="34" charset="0"/>
            </a:rPr>
            <a:t>Social Media</a:t>
          </a:r>
          <a:endParaRPr lang="en-GB" sz="3200" kern="1200" noProof="0">
            <a:solidFill>
              <a:schemeClr val="bg1"/>
            </a:solidFill>
            <a:latin typeface="Arial" panose="020B0604020202020204" pitchFamily="34" charset="0"/>
            <a:cs typeface="Arial" panose="020B0604020202020204" pitchFamily="34" charset="0"/>
          </a:endParaRPr>
        </a:p>
      </dsp:txBody>
      <dsp:txXfrm>
        <a:off x="59399" y="1880577"/>
        <a:ext cx="10350419" cy="1098002"/>
      </dsp:txXfrm>
    </dsp:sp>
    <dsp:sp modelId="{73CEDF21-9133-4805-BF7C-E170EF8B2CC8}">
      <dsp:nvSpPr>
        <dsp:cNvPr id="0" name=""/>
        <dsp:cNvSpPr/>
      </dsp:nvSpPr>
      <dsp:spPr>
        <a:xfrm>
          <a:off x="0" y="3243008"/>
          <a:ext cx="10469217" cy="1216800"/>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i="0" kern="1200" noProof="0">
              <a:solidFill>
                <a:schemeClr val="bg1"/>
              </a:solidFill>
              <a:latin typeface="Arial" panose="020B0604020202020204" pitchFamily="34" charset="0"/>
              <a:cs typeface="Arial" panose="020B0604020202020204" pitchFamily="34" charset="0"/>
            </a:rPr>
            <a:t>Community Information</a:t>
          </a:r>
          <a:endParaRPr lang="en-GB" sz="3200" kern="1200" noProof="0">
            <a:solidFill>
              <a:schemeClr val="bg1"/>
            </a:solidFill>
            <a:latin typeface="Arial" panose="020B0604020202020204" pitchFamily="34" charset="0"/>
            <a:cs typeface="Arial" panose="020B0604020202020204" pitchFamily="34" charset="0"/>
          </a:endParaRPr>
        </a:p>
      </dsp:txBody>
      <dsp:txXfrm>
        <a:off x="59399" y="3302407"/>
        <a:ext cx="10350419" cy="1098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DCFB5-D305-4A9C-950E-18372E920CE0}">
      <dsp:nvSpPr>
        <dsp:cNvPr id="0" name=""/>
        <dsp:cNvSpPr/>
      </dsp:nvSpPr>
      <dsp:spPr>
        <a:xfrm>
          <a:off x="163119" y="1473"/>
          <a:ext cx="3431579" cy="2058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solidFill>
                <a:schemeClr val="bg1"/>
              </a:solidFill>
            </a:rPr>
            <a:t>Reception staff available to support patients with completing the online registration form. </a:t>
          </a:r>
          <a:endParaRPr lang="en-GB" sz="2400" kern="1200">
            <a:solidFill>
              <a:schemeClr val="bg1"/>
            </a:solidFill>
          </a:endParaRPr>
        </a:p>
      </dsp:txBody>
      <dsp:txXfrm>
        <a:off x="163119" y="1473"/>
        <a:ext cx="3431579" cy="2058947"/>
      </dsp:txXfrm>
    </dsp:sp>
    <dsp:sp modelId="{F1323526-0F0B-4698-9A44-A3D88C84C1A6}">
      <dsp:nvSpPr>
        <dsp:cNvPr id="0" name=""/>
        <dsp:cNvSpPr/>
      </dsp:nvSpPr>
      <dsp:spPr>
        <a:xfrm>
          <a:off x="3937857" y="1473"/>
          <a:ext cx="3431579" cy="2058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solidFill>
                <a:schemeClr val="bg1"/>
              </a:solidFill>
            </a:rPr>
            <a:t>QR code available for new patients to scan, providing direct access to the online registration form. </a:t>
          </a:r>
          <a:endParaRPr lang="en-GB" sz="2400" kern="1200">
            <a:solidFill>
              <a:schemeClr val="bg1"/>
            </a:solidFill>
          </a:endParaRPr>
        </a:p>
      </dsp:txBody>
      <dsp:txXfrm>
        <a:off x="3937857" y="1473"/>
        <a:ext cx="3431579" cy="2058947"/>
      </dsp:txXfrm>
    </dsp:sp>
    <dsp:sp modelId="{05443307-79F3-408F-85C6-3520802BF2DD}">
      <dsp:nvSpPr>
        <dsp:cNvPr id="0" name=""/>
        <dsp:cNvSpPr/>
      </dsp:nvSpPr>
      <dsp:spPr>
        <a:xfrm>
          <a:off x="163119" y="2403578"/>
          <a:ext cx="3431579" cy="2058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solidFill>
                <a:schemeClr val="bg1"/>
              </a:solidFill>
            </a:rPr>
            <a:t>PRF1 paper registration form accessible via the practice website for patients who prefer a non-digital option. </a:t>
          </a:r>
          <a:endParaRPr lang="en-GB" sz="2400" kern="1200">
            <a:solidFill>
              <a:schemeClr val="bg1"/>
            </a:solidFill>
          </a:endParaRPr>
        </a:p>
      </dsp:txBody>
      <dsp:txXfrm>
        <a:off x="163119" y="2403578"/>
        <a:ext cx="3431579" cy="2058947"/>
      </dsp:txXfrm>
    </dsp:sp>
    <dsp:sp modelId="{4AB00571-64C0-4347-8D8E-CA980279E95D}">
      <dsp:nvSpPr>
        <dsp:cNvPr id="0" name=""/>
        <dsp:cNvSpPr/>
      </dsp:nvSpPr>
      <dsp:spPr>
        <a:xfrm>
          <a:off x="3937857" y="2403578"/>
          <a:ext cx="3431579" cy="20589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solidFill>
                <a:schemeClr val="bg1"/>
              </a:solidFill>
            </a:rPr>
            <a:t>Quick access link for reception staff to print a paper registration form on request.</a:t>
          </a:r>
          <a:endParaRPr lang="en-GB" sz="2400" kern="1200">
            <a:solidFill>
              <a:schemeClr val="bg1"/>
            </a:solidFill>
          </a:endParaRPr>
        </a:p>
      </dsp:txBody>
      <dsp:txXfrm>
        <a:off x="3937857" y="2403578"/>
        <a:ext cx="3431579" cy="205894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484605-ACFC-4EDD-904F-D2D09772AD9F}" type="datetimeFigureOut">
              <a:t>7/14/2026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6D7FE9-6F40-4F10-AB10-3295585D7AFA}" type="slidenum">
              <a:t>‹#›</a:t>
            </a:fld>
            <a:endParaRPr lang="en-GB"/>
          </a:p>
        </p:txBody>
      </p:sp>
    </p:spTree>
    <p:extLst>
      <p:ext uri="{BB962C8B-B14F-4D97-AF65-F5344CB8AC3E}">
        <p14:creationId xmlns:p14="http://schemas.microsoft.com/office/powerpoint/2010/main" val="710396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organisation.nhswebsite.nhs.uk/"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manage-patient-registrations.gp-services.national.nhs.uk/manage-patient-registrations/" TargetMode="External"/><Relationship Id="rId4" Type="http://schemas.openxmlformats.org/officeDocument/2006/relationships/hyperlink" Target="https://vimeo.com/1064747867?share=copy"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Add this in the chat and pin it.</a:t>
            </a:r>
          </a:p>
          <a:p>
            <a:endParaRPr lang="en-GB"/>
          </a:p>
          <a:p>
            <a:r>
              <a:rPr lang="en-GB" sz="1200" b="0" i="0" kern="1200">
                <a:solidFill>
                  <a:schemeClr val="tx1"/>
                </a:solidFill>
                <a:effectLst/>
                <a:latin typeface="+mn-lt"/>
                <a:ea typeface="+mn-ea"/>
                <a:cs typeface="+mn-cs"/>
              </a:rPr>
              <a:t>Log in to </a:t>
            </a:r>
            <a:r>
              <a:rPr lang="en-GB" sz="1200" b="1" i="0" u="sng" kern="1200">
                <a:solidFill>
                  <a:schemeClr val="tx1"/>
                </a:solidFill>
                <a:effectLst/>
                <a:latin typeface="+mn-lt"/>
                <a:ea typeface="+mn-ea"/>
                <a:cs typeface="+mn-cs"/>
                <a:hlinkClick r:id="rId3" tooltip="https://organisation.nhswebsite.nhs.uk/"/>
              </a:rPr>
              <a:t>NHS Profile Manager</a:t>
            </a:r>
            <a:r>
              <a:rPr lang="en-GB" sz="1200" b="0" i="0" kern="1200">
                <a:solidFill>
                  <a:schemeClr val="tx1"/>
                </a:solidFill>
                <a:effectLst/>
                <a:latin typeface="+mn-lt"/>
                <a:ea typeface="+mn-ea"/>
                <a:cs typeface="+mn-cs"/>
              </a:rPr>
              <a:t> and select </a:t>
            </a:r>
            <a:r>
              <a:rPr lang="en-GB" sz="1200" b="1" i="0" kern="1200">
                <a:solidFill>
                  <a:schemeClr val="tx1"/>
                </a:solidFill>
                <a:effectLst/>
                <a:latin typeface="+mn-lt"/>
                <a:ea typeface="+mn-ea"/>
                <a:cs typeface="+mn-cs"/>
              </a:rPr>
              <a:t>Manage Patient Registrations</a:t>
            </a:r>
            <a:r>
              <a:rPr lang="en-GB" sz="1200" b="0" i="0" kern="1200">
                <a:solidFill>
                  <a:schemeClr val="tx1"/>
                </a:solidFill>
                <a:effectLst/>
                <a:latin typeface="+mn-lt"/>
                <a:ea typeface="+mn-ea"/>
                <a:cs typeface="+mn-cs"/>
              </a:rPr>
              <a:t>.</a:t>
            </a:r>
          </a:p>
          <a:p>
            <a:r>
              <a:rPr lang="en-GB" sz="1200" b="0" i="0" kern="1200">
                <a:solidFill>
                  <a:schemeClr val="tx1"/>
                </a:solidFill>
                <a:effectLst/>
                <a:latin typeface="+mn-lt"/>
                <a:ea typeface="+mn-ea"/>
                <a:cs typeface="+mn-cs"/>
              </a:rPr>
              <a:t>Select </a:t>
            </a:r>
            <a:r>
              <a:rPr lang="en-GB" sz="1200" b="1" i="0" kern="1200">
                <a:solidFill>
                  <a:schemeClr val="tx1"/>
                </a:solidFill>
                <a:effectLst/>
                <a:latin typeface="+mn-lt"/>
                <a:ea typeface="+mn-ea"/>
                <a:cs typeface="+mn-cs"/>
              </a:rPr>
              <a:t>Yes to turn on Manage Patient Registrations </a:t>
            </a:r>
            <a:r>
              <a:rPr lang="en-GB" sz="1200" b="0" i="0" kern="1200">
                <a:solidFill>
                  <a:schemeClr val="tx1"/>
                </a:solidFill>
                <a:effectLst/>
                <a:latin typeface="+mn-lt"/>
                <a:ea typeface="+mn-ea"/>
                <a:cs typeface="+mn-cs"/>
              </a:rPr>
              <a:t>and confirm using the green continue button </a:t>
            </a:r>
            <a:r>
              <a:rPr lang="en-GB" sz="1200" b="0" i="1" kern="1200">
                <a:solidFill>
                  <a:schemeClr val="tx1"/>
                </a:solidFill>
                <a:effectLst/>
                <a:latin typeface="+mn-lt"/>
                <a:ea typeface="+mn-ea"/>
                <a:cs typeface="+mn-cs"/>
              </a:rPr>
              <a:t>(please note that it may take up to 24hrs for this change to take effect)</a:t>
            </a: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In SystmOne, set up a new task rule through </a:t>
            </a:r>
            <a:r>
              <a:rPr lang="en-GB" sz="1200" b="1" i="0" kern="1200">
                <a:solidFill>
                  <a:schemeClr val="tx1"/>
                </a:solidFill>
                <a:effectLst/>
                <a:latin typeface="+mn-lt"/>
                <a:ea typeface="+mn-ea"/>
                <a:cs typeface="+mn-cs"/>
              </a:rPr>
              <a:t>Organisational Preferences</a:t>
            </a:r>
            <a:r>
              <a:rPr lang="en-GB" sz="1200" b="0" i="0" kern="1200">
                <a:solidFill>
                  <a:schemeClr val="tx1"/>
                </a:solidFill>
                <a:effectLst/>
                <a:latin typeface="+mn-lt"/>
                <a:ea typeface="+mn-ea"/>
                <a:cs typeface="+mn-cs"/>
              </a:rPr>
              <a:t> so incoming </a:t>
            </a:r>
            <a:r>
              <a:rPr lang="en-GB" sz="1200" b="1" i="0" kern="1200">
                <a:solidFill>
                  <a:schemeClr val="tx1"/>
                </a:solidFill>
                <a:effectLst/>
                <a:latin typeface="+mn-lt"/>
                <a:ea typeface="+mn-ea"/>
                <a:cs typeface="+mn-cs"/>
              </a:rPr>
              <a:t>Automatic Registration</a:t>
            </a:r>
            <a:r>
              <a:rPr lang="en-GB" sz="1200" b="0" i="0" kern="1200">
                <a:solidFill>
                  <a:schemeClr val="tx1"/>
                </a:solidFill>
                <a:effectLst/>
                <a:latin typeface="+mn-lt"/>
                <a:ea typeface="+mn-ea"/>
                <a:cs typeface="+mn-cs"/>
              </a:rPr>
              <a:t> tasks are assigned to the right team or user group.</a:t>
            </a:r>
          </a:p>
          <a:p>
            <a:r>
              <a:rPr lang="en-GB" sz="1200" b="0" i="0" kern="1200">
                <a:solidFill>
                  <a:schemeClr val="tx1"/>
                </a:solidFill>
                <a:effectLst/>
                <a:latin typeface="+mn-lt"/>
                <a:ea typeface="+mn-ea"/>
                <a:cs typeface="+mn-cs"/>
              </a:rPr>
              <a:t>Confirm the task process with staff using this </a:t>
            </a:r>
            <a:r>
              <a:rPr lang="en-GB" sz="1200" b="1" i="0" u="sng" kern="1200">
                <a:solidFill>
                  <a:schemeClr val="tx1"/>
                </a:solidFill>
                <a:effectLst/>
                <a:latin typeface="+mn-lt"/>
                <a:ea typeface="+mn-ea"/>
                <a:cs typeface="+mn-cs"/>
                <a:hlinkClick r:id="rId4" tooltip="https://vimeo.com/1064747867?share=copy"/>
              </a:rPr>
              <a:t>TPP video</a:t>
            </a:r>
            <a:r>
              <a:rPr lang="en-GB" sz="1200" b="1" i="0"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as a guide.</a:t>
            </a:r>
          </a:p>
          <a:p>
            <a:r>
              <a:rPr lang="en-GB" sz="1200" b="0" i="0" kern="1200">
                <a:solidFill>
                  <a:schemeClr val="tx1"/>
                </a:solidFill>
                <a:effectLst/>
                <a:latin typeface="+mn-lt"/>
                <a:ea typeface="+mn-ea"/>
                <a:cs typeface="+mn-cs"/>
              </a:rPr>
              <a:t>Log in to the </a:t>
            </a:r>
            <a:r>
              <a:rPr lang="en-GB" sz="1200" b="1" i="0" u="sng" kern="1200">
                <a:solidFill>
                  <a:schemeClr val="tx1"/>
                </a:solidFill>
                <a:effectLst/>
                <a:latin typeface="+mn-lt"/>
                <a:ea typeface="+mn-ea"/>
                <a:cs typeface="+mn-cs"/>
                <a:hlinkClick r:id="rId5" tooltip="https://manage-patient-registrations.gp-services.national.nhs.uk/manage-patient-registrations/"/>
              </a:rPr>
              <a:t>Manage Patient Registrations portal</a:t>
            </a:r>
            <a:r>
              <a:rPr lang="en-GB" sz="1200" b="0" i="0" kern="1200">
                <a:solidFill>
                  <a:schemeClr val="tx1"/>
                </a:solidFill>
                <a:effectLst/>
                <a:latin typeface="+mn-lt"/>
                <a:ea typeface="+mn-ea"/>
                <a:cs typeface="+mn-cs"/>
              </a:rPr>
              <a:t> to view and manage incoming registration requests.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5756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 practice approves a patient through MPR, the registration is automatically accepted and a patient record is created in the clinical system, usually within around 10 minutes.</a:t>
            </a:r>
          </a:p>
          <a:p>
            <a:endParaRPr lang="en-US"/>
          </a:p>
          <a:p>
            <a:r>
              <a:rPr lang="en-US"/>
              <a:t>This includes GP Links, SNOMED coding and a PDF copy of the patient’s submitted responses attached to the record.</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If a registration is rejected, the practice must select a rejection reason. Useful national guidance is available on this slide covering valid rejection reasons and the formal rejection process.</a:t>
            </a:r>
          </a:p>
          <a:p>
            <a:endParaRPr lang="en-US"/>
          </a:p>
          <a:p>
            <a:r>
              <a:rPr lang="en-US"/>
              <a:t>The system does not automatically tell the patient they have been rejected, so practices must continue to follow their usual process for contacting the patient and explaining the reason.</a:t>
            </a:r>
          </a:p>
          <a:p>
            <a:endParaRPr lang="en-GB"/>
          </a:p>
          <a:p>
            <a:r>
              <a:rPr lang="en-US"/>
              <a:t>A note for patients who have been approved through auto registration. Practices cannot reject patients who have already been successfully auto registered. However, if concerns arise after registration, practices will just need to follow the normal patient removal process.</a:t>
            </a:r>
          </a:p>
        </p:txBody>
      </p:sp>
      <p:sp>
        <p:nvSpPr>
          <p:cNvPr id="4" name="Slide Number Placeholder 3"/>
          <p:cNvSpPr>
            <a:spLocks noGrp="1"/>
          </p:cNvSpPr>
          <p:nvPr>
            <p:ph type="sldNum" sz="quarter" idx="5"/>
          </p:nvPr>
        </p:nvSpPr>
        <p:spPr/>
        <p:txBody>
          <a:bodyPr/>
          <a:lstStyle/>
          <a:p>
            <a:fld id="{A56D7FE9-6F40-4F10-AB10-3295585D7AFA}" type="slidenum">
              <a:rPr lang="en-GB" smtClean="0"/>
              <a:t>10</a:t>
            </a:fld>
            <a:endParaRPr lang="en-GB"/>
          </a:p>
        </p:txBody>
      </p:sp>
    </p:spTree>
    <p:extLst>
      <p:ext uri="{BB962C8B-B14F-4D97-AF65-F5344CB8AC3E}">
        <p14:creationId xmlns:p14="http://schemas.microsoft.com/office/powerpoint/2010/main" val="2200218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Practices can also view registrations they have approved or rejected within the last 90 days.</a:t>
            </a:r>
          </a:p>
          <a:p>
            <a:endParaRPr lang="en-US"/>
          </a:p>
          <a:p>
            <a:r>
              <a:rPr lang="en-US"/>
              <a:t>Approved registrations will show:</a:t>
            </a:r>
          </a:p>
          <a:p>
            <a:r>
              <a:rPr lang="en-US"/>
              <a:t>who approved the registration </a:t>
            </a:r>
          </a:p>
          <a:p>
            <a:r>
              <a:rPr lang="en-US"/>
              <a:t>when it was approved </a:t>
            </a:r>
          </a:p>
          <a:p>
            <a:r>
              <a:rPr lang="en-US"/>
              <a:t>and the patient’s submitted details, including contact information and address. </a:t>
            </a:r>
          </a:p>
          <a:p>
            <a:endParaRPr lang="en-US"/>
          </a:p>
          <a:p>
            <a:r>
              <a:rPr lang="en-US"/>
              <a:t>Rejected registrations will show:</a:t>
            </a:r>
          </a:p>
          <a:p>
            <a:r>
              <a:rPr lang="en-US"/>
              <a:t>who rejected the registration </a:t>
            </a:r>
          </a:p>
          <a:p>
            <a:r>
              <a:rPr lang="en-US"/>
              <a:t>when it was rejected </a:t>
            </a:r>
          </a:p>
          <a:p>
            <a:r>
              <a:rPr lang="en-US"/>
              <a:t>the rejection reason </a:t>
            </a:r>
          </a:p>
          <a:p>
            <a:r>
              <a:rPr lang="en-US"/>
              <a:t>and the patient’s submitted information. </a:t>
            </a:r>
          </a:p>
          <a:p>
            <a:endParaRPr lang="en-US"/>
          </a:p>
          <a:p>
            <a:r>
              <a:rPr lang="en-US"/>
              <a:t>This provides a clear audit trail and helps practices review previous registration activity if needed.</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11</a:t>
            </a:fld>
            <a:endParaRPr lang="en-GB"/>
          </a:p>
        </p:txBody>
      </p:sp>
    </p:spTree>
    <p:extLst>
      <p:ext uri="{BB962C8B-B14F-4D97-AF65-F5344CB8AC3E}">
        <p14:creationId xmlns:p14="http://schemas.microsoft.com/office/powerpoint/2010/main" val="3319149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Patients with Special Allocation Scheme flags, immediate removals or 8-day removals may still come through MPR if they meet the national criteria. These codes are taken from PCSE.</a:t>
            </a:r>
          </a:p>
          <a:p>
            <a:endParaRPr lang="en-US"/>
          </a:p>
          <a:p>
            <a:r>
              <a:rPr lang="en-US"/>
              <a:t>However, these patients will be clearly identified within the system so practices can review the registration and decide whether to approve or reject it in line with national guidance.</a:t>
            </a:r>
          </a:p>
          <a:p>
            <a:endParaRPr lang="en-US"/>
          </a:p>
          <a:p>
            <a:r>
              <a:rPr lang="en-US"/>
              <a:t>This helps ensure practices still have visibility and oversight for more complex registrations.</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12</a:t>
            </a:fld>
            <a:endParaRPr lang="en-GB"/>
          </a:p>
        </p:txBody>
      </p:sp>
    </p:spTree>
    <p:extLst>
      <p:ext uri="{BB962C8B-B14F-4D97-AF65-F5344CB8AC3E}">
        <p14:creationId xmlns:p14="http://schemas.microsoft.com/office/powerpoint/2010/main" val="3263816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3CFCE-318F-033D-3B0C-10C7125D95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7E95F-19C8-2DC2-BC35-E227EAE24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C4DE22-91E0-DA44-EC8F-37EBF2EB98B7}"/>
              </a:ext>
            </a:extLst>
          </p:cNvPr>
          <p:cNvSpPr>
            <a:spLocks noGrp="1"/>
          </p:cNvSpPr>
          <p:nvPr>
            <p:ph type="body" idx="1"/>
          </p:nvPr>
        </p:nvSpPr>
        <p:spPr/>
        <p:txBody>
          <a:bodyPr/>
          <a:lstStyle/>
          <a:p>
            <a:r>
              <a:rPr lang="en-US"/>
              <a:t>To get started, it doesn't matter whether you already have auto-registration in place or if you are completely new to this.  </a:t>
            </a:r>
            <a:endParaRPr lang="en-US" err="1"/>
          </a:p>
          <a:p>
            <a:endParaRPr lang="en-US"/>
          </a:p>
          <a:p>
            <a:r>
              <a:rPr lang="en-US"/>
              <a:t>You will first need to access NHS Profile Manager using CIS2 Authentication or Smartcard log in.</a:t>
            </a:r>
            <a:endParaRPr lang="en-US">
              <a:ea typeface="Calibri"/>
              <a:cs typeface="Calibri"/>
            </a:endParaRPr>
          </a:p>
          <a:p>
            <a:endParaRPr lang="en-GB"/>
          </a:p>
        </p:txBody>
      </p:sp>
      <p:sp>
        <p:nvSpPr>
          <p:cNvPr id="4" name="Slide Number Placeholder 3">
            <a:extLst>
              <a:ext uri="{FF2B5EF4-FFF2-40B4-BE49-F238E27FC236}">
                <a16:creationId xmlns:a16="http://schemas.microsoft.com/office/drawing/2014/main" id="{133C7D87-E7A9-CCCF-476B-E149B93A510F}"/>
              </a:ext>
            </a:extLst>
          </p:cNvPr>
          <p:cNvSpPr>
            <a:spLocks noGrp="1"/>
          </p:cNvSpPr>
          <p:nvPr>
            <p:ph type="sldNum" sz="quarter" idx="5"/>
          </p:nvPr>
        </p:nvSpPr>
        <p:spPr/>
        <p:txBody>
          <a:bodyPr/>
          <a:lstStyle/>
          <a:p>
            <a:fld id="{A56D7FE9-6F40-4F10-AB10-3295585D7AFA}" type="slidenum">
              <a:rPr lang="en-GB" smtClean="0"/>
              <a:t>13</a:t>
            </a:fld>
            <a:endParaRPr lang="en-GB"/>
          </a:p>
        </p:txBody>
      </p:sp>
    </p:spTree>
    <p:extLst>
      <p:ext uri="{BB962C8B-B14F-4D97-AF65-F5344CB8AC3E}">
        <p14:creationId xmlns:p14="http://schemas.microsoft.com/office/powerpoint/2010/main" val="2682483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Users must have the B0340 – Register Patients activity role assigned. In many cases, this code is already included within existing job roles such as the ones listed here.</a:t>
            </a:r>
          </a:p>
          <a:p>
            <a:endParaRPr lang="en-US"/>
          </a:p>
          <a:p>
            <a:r>
              <a:rPr lang="en-US"/>
              <a:t>If a member of staff is unable to access the service, they should speak to their Practice Manager or Registration Authority, who can arrange for the correct activity role to be added.</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14</a:t>
            </a:fld>
            <a:endParaRPr lang="en-GB"/>
          </a:p>
        </p:txBody>
      </p:sp>
    </p:spTree>
    <p:extLst>
      <p:ext uri="{BB962C8B-B14F-4D97-AF65-F5344CB8AC3E}">
        <p14:creationId xmlns:p14="http://schemas.microsoft.com/office/powerpoint/2010/main" val="2434679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NHS Profile Manager, log in to the self-enrolment portal. </a:t>
            </a:r>
          </a:p>
          <a:p>
            <a:endParaRPr lang="en-US"/>
          </a:p>
          <a:p>
            <a:r>
              <a:rPr lang="en-US"/>
              <a:t>Select the change link next to </a:t>
            </a:r>
            <a:r>
              <a:rPr lang="en-US" b="0"/>
              <a:t>Manage Patient Registrations. </a:t>
            </a:r>
          </a:p>
          <a:p>
            <a:endParaRPr lang="en-US"/>
          </a:p>
          <a:p>
            <a:r>
              <a:rPr lang="en-US"/>
              <a:t>You can then review the information about the service, which includes all of the information we’ve just gone through.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a:t>Select Yes at the bottom of the page to turn on Manage Patient Registrations and confirm by using the green continue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GB"/>
              <a:t>Just a note here that only parent sites can sign up to MPR, however </a:t>
            </a:r>
            <a:r>
              <a:rPr lang="en-US" sz="1200" b="0" i="0">
                <a:solidFill>
                  <a:srgbClr val="3F525F"/>
                </a:solidFill>
                <a:effectLst/>
                <a:latin typeface="Frutiger W01"/>
              </a:rPr>
              <a:t>the branch site will be able to view their own registrations </a:t>
            </a:r>
            <a:r>
              <a:rPr lang="en-GB"/>
              <a:t>and the parent practice will have additional information to show which practice a patient is registering at.</a:t>
            </a:r>
          </a:p>
          <a:p>
            <a:endParaRPr lang="en-US"/>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15</a:t>
            </a:fld>
            <a:endParaRPr lang="en-GB"/>
          </a:p>
        </p:txBody>
      </p:sp>
    </p:spTree>
    <p:extLst>
      <p:ext uri="{BB962C8B-B14F-4D97-AF65-F5344CB8AC3E}">
        <p14:creationId xmlns:p14="http://schemas.microsoft.com/office/powerpoint/2010/main" val="2797397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Once enrolled, you will need to add a rule in SystmOne to create a task for Auto Registration.</a:t>
            </a:r>
          </a:p>
          <a:p>
            <a:endParaRPr lang="en-GB"/>
          </a:p>
          <a:p>
            <a:r>
              <a:rPr lang="en-GB"/>
              <a:t>You can do this by going into the organisation preferences and adding a new rule.</a:t>
            </a:r>
          </a:p>
        </p:txBody>
      </p:sp>
      <p:sp>
        <p:nvSpPr>
          <p:cNvPr id="4" name="Slide Number Placeholder 3"/>
          <p:cNvSpPr>
            <a:spLocks noGrp="1"/>
          </p:cNvSpPr>
          <p:nvPr>
            <p:ph type="sldNum" sz="quarter" idx="5"/>
          </p:nvPr>
        </p:nvSpPr>
        <p:spPr/>
        <p:txBody>
          <a:bodyPr/>
          <a:lstStyle/>
          <a:p>
            <a:fld id="{A56D7FE9-6F40-4F10-AB10-3295585D7AFA}" type="slidenum">
              <a:rPr lang="en-GB" smtClean="0"/>
              <a:t>16</a:t>
            </a:fld>
            <a:endParaRPr lang="en-GB"/>
          </a:p>
        </p:txBody>
      </p:sp>
    </p:spTree>
    <p:extLst>
      <p:ext uri="{BB962C8B-B14F-4D97-AF65-F5344CB8AC3E}">
        <p14:creationId xmlns:p14="http://schemas.microsoft.com/office/powerpoint/2010/main" val="1480582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Follow these instructions for automatic registration and assign to a team.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0A10D9-4BAF-49F3-8721-8CB1452060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9310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Once complete, it should then appear on your list of rules.</a:t>
            </a:r>
          </a:p>
        </p:txBody>
      </p:sp>
      <p:sp>
        <p:nvSpPr>
          <p:cNvPr id="4" name="Slide Number Placeholder 3"/>
          <p:cNvSpPr>
            <a:spLocks noGrp="1"/>
          </p:cNvSpPr>
          <p:nvPr>
            <p:ph type="sldNum" sz="quarter" idx="5"/>
          </p:nvPr>
        </p:nvSpPr>
        <p:spPr/>
        <p:txBody>
          <a:bodyPr/>
          <a:lstStyle/>
          <a:p>
            <a:fld id="{A56D7FE9-6F40-4F10-AB10-3295585D7AFA}" type="slidenum">
              <a:rPr lang="en-GB" smtClean="0"/>
              <a:t>18</a:t>
            </a:fld>
            <a:endParaRPr lang="en-GB"/>
          </a:p>
        </p:txBody>
      </p:sp>
    </p:spTree>
    <p:extLst>
      <p:ext uri="{BB962C8B-B14F-4D97-AF65-F5344CB8AC3E}">
        <p14:creationId xmlns:p14="http://schemas.microsoft.com/office/powerpoint/2010/main" val="1031957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2CFBC-2899-62A5-DCD8-6616B6C5F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4475A-D941-9BE4-B9A1-8B9540156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9D506-E7FA-9580-EF27-5B59C804B70D}"/>
              </a:ext>
            </a:extLst>
          </p:cNvPr>
          <p:cNvSpPr>
            <a:spLocks noGrp="1"/>
          </p:cNvSpPr>
          <p:nvPr>
            <p:ph type="body" idx="1"/>
          </p:nvPr>
        </p:nvSpPr>
        <p:spPr/>
        <p:txBody>
          <a:bodyPr/>
          <a:lstStyle/>
          <a:p>
            <a:r>
              <a:rPr lang="en-GB"/>
              <a:t>This video will guide you through the steps to take once a patient has registered through Auto Registration in MPR.</a:t>
            </a:r>
          </a:p>
          <a:p>
            <a:endParaRPr lang="en-GB"/>
          </a:p>
          <a:p>
            <a:r>
              <a:rPr lang="en-GB"/>
              <a:t>Once you have set up a rule, the task will be assigned to a team and in this video, it shows you how to process this at around 3 minutes into the video.</a:t>
            </a:r>
            <a:endParaRPr lang="en-US"/>
          </a:p>
        </p:txBody>
      </p:sp>
      <p:sp>
        <p:nvSpPr>
          <p:cNvPr id="4" name="Slide Number Placeholder 3">
            <a:extLst>
              <a:ext uri="{FF2B5EF4-FFF2-40B4-BE49-F238E27FC236}">
                <a16:creationId xmlns:a16="http://schemas.microsoft.com/office/drawing/2014/main" id="{FB8D2314-B9F7-D699-AC73-7BEE7FDE7E3C}"/>
              </a:ext>
            </a:extLst>
          </p:cNvPr>
          <p:cNvSpPr>
            <a:spLocks noGrp="1"/>
          </p:cNvSpPr>
          <p:nvPr>
            <p:ph type="sldNum" sz="quarter" idx="5"/>
          </p:nvPr>
        </p:nvSpPr>
        <p:spPr/>
        <p:txBody>
          <a:bodyPr/>
          <a:lstStyle/>
          <a:p>
            <a:fld id="{A56D7FE9-6F40-4F10-AB10-3295585D7AFA}" type="slidenum">
              <a:rPr lang="en-GB" smtClean="0"/>
              <a:t>19</a:t>
            </a:fld>
            <a:endParaRPr lang="en-GB"/>
          </a:p>
        </p:txBody>
      </p:sp>
    </p:spTree>
    <p:extLst>
      <p:ext uri="{BB962C8B-B14F-4D97-AF65-F5344CB8AC3E}">
        <p14:creationId xmlns:p14="http://schemas.microsoft.com/office/powerpoint/2010/main" val="2327975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err="1"/>
              <a:t>Redmoor</a:t>
            </a:r>
            <a:endParaRPr lang="en-GB" err="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a:defRPr/>
            </a:pPr>
            <a:r>
              <a:rPr lang="en-GB"/>
              <a:t>Welcome to our webinar, today’s presenter is me, Stacey Kneen and I’m joined today by our colleagues from the NHS England GPREG team. </a:t>
            </a:r>
          </a:p>
          <a:p>
            <a:endParaRPr lang="en-GB"/>
          </a:p>
          <a:p>
            <a:r>
              <a:rPr lang="en-GB"/>
              <a:t>First, a bit of housekeeping.</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Please be aware that we are recording the webinar today and your videos and microphones have been turned off while we go through the presentation. Please pop any questions in the chat and we’ll go over them in our Q&amp;A section at the end.</a:t>
            </a:r>
          </a:p>
          <a:p>
            <a:endParaRPr lang="en-GB"/>
          </a:p>
          <a:p>
            <a:r>
              <a:rPr lang="en-GB"/>
              <a:t>After the session today, you will be provided with a link where you can access the recording and other helpful resources. </a:t>
            </a:r>
          </a:p>
          <a:p>
            <a:endParaRPr lang="en-GB"/>
          </a:p>
          <a:p>
            <a:r>
              <a:rPr lang="en-GB"/>
              <a:t>If you haven’t registered for this session directly, if you joined via a link that was shared by someone else, please do ensure that we have your email address, job title and organisation in the chat so that you receive the follow up information.</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A43A3A-DEA2-4390-919A-E97CE42D892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4933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Once all that is complete, you will then need to log in to the Manage Patient Registrations portal which is a separate web-based platform using the link on this slide, it’s also in the instructions pinned at the top of the chat.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a:t>(CLICK) You will then be able to view the registration dashboard that lists patient registration requests from the last 90 days.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Any registrations that do not meet the MPR criteria will not show here and patients who have been auto registered will show in the approved section.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a:t>(CLICK) You can then view the new requests received to choose whether to approve or reject them; clicking on the new section gives you a list of patients with an overview of their details.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a:t>(CLICK x2) You can use the arrows at the top to sort the columns if you find this easier.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To view a patients registration information, select their name.</a:t>
            </a:r>
          </a:p>
        </p:txBody>
      </p:sp>
      <p:sp>
        <p:nvSpPr>
          <p:cNvPr id="4" name="Slide Number Placeholder 3"/>
          <p:cNvSpPr>
            <a:spLocks noGrp="1"/>
          </p:cNvSpPr>
          <p:nvPr>
            <p:ph type="sldNum" sz="quarter" idx="5"/>
          </p:nvPr>
        </p:nvSpPr>
        <p:spPr/>
        <p:txBody>
          <a:bodyPr/>
          <a:lstStyle/>
          <a:p>
            <a:fld id="{A56D7FE9-6F40-4F10-AB10-3295585D7AFA}" type="slidenum">
              <a:rPr lang="en-GB" smtClean="0"/>
              <a:t>20</a:t>
            </a:fld>
            <a:endParaRPr lang="en-GB"/>
          </a:p>
        </p:txBody>
      </p:sp>
    </p:spTree>
    <p:extLst>
      <p:ext uri="{BB962C8B-B14F-4D97-AF65-F5344CB8AC3E}">
        <p14:creationId xmlns:p14="http://schemas.microsoft.com/office/powerpoint/2010/main" val="2733355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45CF3-9104-6058-E77A-8EF599CB9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64604-D148-9FB9-9742-C9909D1B03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686F5-BB5E-EAB5-1D7B-FA056C0FE6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You will see in here the information that a patient gave in their registration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scroll past the approve button you can view more information that the patient included, this is the same information that you would get in an email.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information is grouped into tables that you can expand and collapse making it easier to 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599492D7-DD65-0355-03FB-D9A035E593FD}"/>
              </a:ext>
            </a:extLst>
          </p:cNvPr>
          <p:cNvSpPr>
            <a:spLocks noGrp="1"/>
          </p:cNvSpPr>
          <p:nvPr>
            <p:ph type="sldNum" sz="quarter" idx="5"/>
          </p:nvPr>
        </p:nvSpPr>
        <p:spPr/>
        <p:txBody>
          <a:bodyPr/>
          <a:lstStyle/>
          <a:p>
            <a:fld id="{A56D7FE9-6F40-4F10-AB10-3295585D7AFA}" type="slidenum">
              <a:rPr lang="en-GB" smtClean="0"/>
              <a:t>21</a:t>
            </a:fld>
            <a:endParaRPr lang="en-GB"/>
          </a:p>
        </p:txBody>
      </p:sp>
    </p:spTree>
    <p:extLst>
      <p:ext uri="{BB962C8B-B14F-4D97-AF65-F5344CB8AC3E}">
        <p14:creationId xmlns:p14="http://schemas.microsoft.com/office/powerpoint/2010/main" val="845936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7EA4F-811A-63BE-B736-3450D73A2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F5DD44-1523-11D4-9C0C-0CBF99BB12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6EA02B-3033-C0A2-0E94-4130885242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Some registrations will highlight important information at the top of the registration. You can see that Sam Smith has had an 8-day removal from the practice that they are registering to in the past.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page will also display if a patient is a child, out of catchment or registering to a branch 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a:t>(CLICK) In some cases, a yellow box may appear. This indicates that one or more bits of the information submitted does not match what is on the patients NHS record within the spine. At this stage you may place the patient 'under review' whilst you contact the patient or review this information. </a:t>
            </a: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a:t>Once you have finished reviewing the patient, you can choose to either approve or reject the registration.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9B5FCBA7-7406-2AB2-747E-0827D0B665D9}"/>
              </a:ext>
            </a:extLst>
          </p:cNvPr>
          <p:cNvSpPr>
            <a:spLocks noGrp="1"/>
          </p:cNvSpPr>
          <p:nvPr>
            <p:ph type="sldNum" sz="quarter" idx="5"/>
          </p:nvPr>
        </p:nvSpPr>
        <p:spPr/>
        <p:txBody>
          <a:bodyPr/>
          <a:lstStyle/>
          <a:p>
            <a:fld id="{A56D7FE9-6F40-4F10-AB10-3295585D7AFA}" type="slidenum">
              <a:rPr lang="en-GB" smtClean="0"/>
              <a:t>22</a:t>
            </a:fld>
            <a:endParaRPr lang="en-GB"/>
          </a:p>
        </p:txBody>
      </p:sp>
    </p:spTree>
    <p:extLst>
      <p:ext uri="{BB962C8B-B14F-4D97-AF65-F5344CB8AC3E}">
        <p14:creationId xmlns:p14="http://schemas.microsoft.com/office/powerpoint/2010/main" val="2860652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B53E6-359A-DB27-9717-A1196369D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E9B82-3F35-6DA9-2D1E-635675F4F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FB4A5C-5F42-744D-5F1B-0581795D7E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you accept a registration, you will be presented with this screen to confirm that they have been added to your patient list.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a:t>If you decide to reject a patient, (CLICK) you will be asked to submit a reason for rejection and you will then see a screen (CLICK) confirming that they have been rejected and that they have not been added to your patient list.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Remember, you will still need to follow your existing practice processes for rejection and inform this patient in writing.</a:t>
            </a:r>
          </a:p>
        </p:txBody>
      </p:sp>
      <p:sp>
        <p:nvSpPr>
          <p:cNvPr id="4" name="Slide Number Placeholder 3">
            <a:extLst>
              <a:ext uri="{FF2B5EF4-FFF2-40B4-BE49-F238E27FC236}">
                <a16:creationId xmlns:a16="http://schemas.microsoft.com/office/drawing/2014/main" id="{B60E1A9C-29B4-175B-0BB6-95102FE04CB0}"/>
              </a:ext>
            </a:extLst>
          </p:cNvPr>
          <p:cNvSpPr>
            <a:spLocks noGrp="1"/>
          </p:cNvSpPr>
          <p:nvPr>
            <p:ph type="sldNum" sz="quarter" idx="5"/>
          </p:nvPr>
        </p:nvSpPr>
        <p:spPr/>
        <p:txBody>
          <a:bodyPr/>
          <a:lstStyle/>
          <a:p>
            <a:fld id="{A56D7FE9-6F40-4F10-AB10-3295585D7AFA}" type="slidenum">
              <a:rPr lang="en-GB" smtClean="0"/>
              <a:t>23</a:t>
            </a:fld>
            <a:endParaRPr lang="en-GB"/>
          </a:p>
        </p:txBody>
      </p:sp>
    </p:spTree>
    <p:extLst>
      <p:ext uri="{BB962C8B-B14F-4D97-AF65-F5344CB8AC3E}">
        <p14:creationId xmlns:p14="http://schemas.microsoft.com/office/powerpoint/2010/main" val="801952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A few things to think about before you set up this new functionality.</a:t>
            </a:r>
          </a:p>
          <a:p>
            <a:endParaRPr lang="en-US" b="1"/>
          </a:p>
          <a:p>
            <a:r>
              <a:rPr lang="en-US" b="1"/>
              <a:t>Nominate GP registration champions in your team</a:t>
            </a:r>
            <a:endParaRPr lang="en-US"/>
          </a:p>
          <a:p>
            <a:r>
              <a:rPr lang="en-US"/>
              <a:t>Select two or three champions in your team to advocate for online registrations and be responsible for reviewing the applications. </a:t>
            </a:r>
          </a:p>
          <a:p>
            <a:endParaRPr lang="en-US" b="1"/>
          </a:p>
          <a:p>
            <a:r>
              <a:rPr lang="en-US" b="1"/>
              <a:t>Manage the service through NHS Profile Manager </a:t>
            </a:r>
            <a:endParaRPr lang="en-US"/>
          </a:p>
          <a:p>
            <a:r>
              <a:rPr lang="en-US"/>
              <a:t>You can change your GP surgery shared inbox, turn on questions and review your services in here.  </a:t>
            </a:r>
          </a:p>
          <a:p>
            <a:endParaRPr lang="en-US" b="1"/>
          </a:p>
          <a:p>
            <a:r>
              <a:rPr lang="en-US" b="1"/>
              <a:t>Update and manage your catchment area</a:t>
            </a:r>
            <a:r>
              <a:rPr lang="en-US"/>
              <a:t>  </a:t>
            </a:r>
          </a:p>
          <a:p>
            <a:r>
              <a:rPr lang="en-US"/>
              <a:t>Check that the catchment area for your surgery is correct and make minor changes if necessary. </a:t>
            </a:r>
            <a:r>
              <a:rPr lang="en-GB" sz="1200" kern="1200">
                <a:solidFill>
                  <a:schemeClr val="tx1"/>
                </a:solidFill>
                <a:effectLst/>
                <a:latin typeface="+mn-lt"/>
                <a:ea typeface="+mn-ea"/>
                <a:cs typeface="+mn-cs"/>
              </a:rPr>
              <a:t>Remember that any bigger changes in the boundary/catchment area must be approved in advance by the ICB.</a:t>
            </a:r>
            <a:r>
              <a:rPr lang="en-US"/>
              <a:t> Learn how catchment works using the link on this slide. </a:t>
            </a:r>
          </a:p>
          <a:p>
            <a:endParaRPr lang="en-US" b="1"/>
          </a:p>
          <a:p>
            <a:r>
              <a:rPr lang="en-US" b="1"/>
              <a:t>Use PRF1 form for paper applications</a:t>
            </a:r>
            <a:endParaRPr lang="en-US"/>
          </a:p>
          <a:p>
            <a:r>
              <a:rPr lang="en-US"/>
              <a:t>Replace all copies of the old GMS1 with PRF1 and remove legacy web forms and outdated downloadable PDFs from your website.</a:t>
            </a:r>
          </a:p>
        </p:txBody>
      </p:sp>
      <p:sp>
        <p:nvSpPr>
          <p:cNvPr id="4" name="Slide Number Placeholder 3"/>
          <p:cNvSpPr>
            <a:spLocks noGrp="1"/>
          </p:cNvSpPr>
          <p:nvPr>
            <p:ph type="sldNum" sz="quarter" idx="5"/>
          </p:nvPr>
        </p:nvSpPr>
        <p:spPr/>
        <p:txBody>
          <a:bodyPr/>
          <a:lstStyle/>
          <a:p>
            <a:fld id="{A56D7FE9-6F40-4F10-AB10-3295585D7AFA}" type="slidenum">
              <a:rPr lang="en-GB" smtClean="0"/>
              <a:t>24</a:t>
            </a:fld>
            <a:endParaRPr lang="en-GB"/>
          </a:p>
        </p:txBody>
      </p:sp>
    </p:spTree>
    <p:extLst>
      <p:ext uri="{BB962C8B-B14F-4D97-AF65-F5344CB8AC3E}">
        <p14:creationId xmlns:p14="http://schemas.microsoft.com/office/powerpoint/2010/main" val="19088015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When a patient fills out the online form they are presented with a set of questions, these are structured into four categories: Mandatory, Optional Health, Extra, and Customised questions.</a:t>
            </a:r>
          </a:p>
          <a:p>
            <a:r>
              <a:rPr lang="en-GB"/>
              <a:t> </a:t>
            </a:r>
            <a:endParaRPr lang="en-GB">
              <a:ea typeface="Calibri"/>
              <a:cs typeface="Calibri"/>
            </a:endParaRPr>
          </a:p>
          <a:p>
            <a:r>
              <a:rPr lang="en-GB"/>
              <a:t>(CLICK) The Mandatory category contains questions that all patients must answer in order to complete their registration. These questions align with the PRF1 form requirements.</a:t>
            </a:r>
            <a:endParaRPr lang="en-GB">
              <a:ea typeface="Calibri"/>
              <a:cs typeface="Calibri"/>
            </a:endParaRPr>
          </a:p>
          <a:p>
            <a:r>
              <a:rPr lang="en-GB"/>
              <a:t> </a:t>
            </a:r>
            <a:endParaRPr lang="en-GB">
              <a:ea typeface="Calibri"/>
              <a:cs typeface="Calibri"/>
            </a:endParaRPr>
          </a:p>
          <a:p>
            <a:r>
              <a:rPr lang="en-GB"/>
              <a:t>(CLICK) Following this, patients are presented with a series of Optional Health questions. Patients can choose whether or not to answer them.</a:t>
            </a:r>
            <a:endParaRPr lang="en-GB">
              <a:ea typeface="Calibri"/>
              <a:cs typeface="Calibri"/>
            </a:endParaRPr>
          </a:p>
          <a:p>
            <a:r>
              <a:rPr lang="en-GB"/>
              <a:t> </a:t>
            </a:r>
            <a:endParaRPr lang="en-GB">
              <a:ea typeface="Calibri"/>
              <a:cs typeface="Calibri"/>
            </a:endParaRPr>
          </a:p>
          <a:p>
            <a:r>
              <a:rPr lang="en-GB"/>
              <a:t>If a patient is transferring from another GP surgery in England, is completing the form on behalf of someone else or are coming or returning from abroad, patients may be presented with additional Extra questions. (CLICK) These allow patients to provide further information and expand on specific answers where relevant.</a:t>
            </a:r>
          </a:p>
          <a:p>
            <a:r>
              <a:rPr lang="en-GB"/>
              <a:t> </a:t>
            </a:r>
            <a:endParaRPr lang="en-GB">
              <a:ea typeface="Calibri"/>
              <a:cs typeface="Calibri"/>
            </a:endParaRPr>
          </a:p>
          <a:p>
            <a:r>
              <a:rPr lang="en-GB"/>
              <a:t>Each practice also has access to a number of Customised questions. (CLICK) These questions can be enabled or disabled by the practice, depending on their registration requirements. The customised questions relate specifically to interpreter needs and the patient's nominated pharmacy preferences, including additional dispensing-related information for dispensing practices. Along with specific TB and student questions.</a:t>
            </a:r>
            <a:endParaRPr lang="en-US"/>
          </a:p>
          <a:p>
            <a:endParaRPr lang="en-US"/>
          </a:p>
          <a:p>
            <a:r>
              <a:rPr lang="en-US"/>
              <a:t>By having these questions in the online form, practices can reduce duplication and avoid asking patients to complete both the online form and separate paper forms.</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25</a:t>
            </a:fld>
            <a:endParaRPr lang="en-GB"/>
          </a:p>
        </p:txBody>
      </p:sp>
    </p:spTree>
    <p:extLst>
      <p:ext uri="{BB962C8B-B14F-4D97-AF65-F5344CB8AC3E}">
        <p14:creationId xmlns:p14="http://schemas.microsoft.com/office/powerpoint/2010/main" val="3407135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all information submitted through the online registration form is automatically SNOMED coded into the clinical record. Any non-coded or free text responses provided by the patient will be captured within a PDF attachment.</a:t>
            </a:r>
          </a:p>
          <a:p>
            <a:endParaRPr lang="en-US"/>
          </a:p>
          <a:p>
            <a:r>
              <a:rPr lang="en-US"/>
              <a:t>This PDF is stored in the ‘Recorded Attachments’ section within </a:t>
            </a:r>
            <a:r>
              <a:rPr lang="en-US" err="1"/>
              <a:t>SystmOne</a:t>
            </a:r>
            <a:r>
              <a:rPr lang="en-US"/>
              <a:t> and should be reviewed by the practice as part of the registration process.</a:t>
            </a:r>
            <a:endParaRPr lang="en-US">
              <a:ea typeface="Calibri"/>
              <a:cs typeface="Calibri"/>
            </a:endParaRPr>
          </a:p>
          <a:p>
            <a:endParaRPr lang="en-US"/>
          </a:p>
          <a:p>
            <a:r>
              <a:rPr lang="en-US"/>
              <a:t>Practices may still need to manually enter certain details into the patient record, such as emergency contact information, previous GP details, or free text information like pre-existing medical conditions.  Also, depending on your own internal registration process, you may wish to obtain and record additional information than what is already recorded within the online registration form.  Practices could </a:t>
            </a:r>
            <a:r>
              <a:rPr lang="en-US" err="1"/>
              <a:t>utilise</a:t>
            </a:r>
            <a:r>
              <a:rPr lang="en-US"/>
              <a:t> other existing digital tools such as </a:t>
            </a:r>
            <a:r>
              <a:rPr lang="en-US" err="1"/>
              <a:t>floreys</a:t>
            </a:r>
            <a:r>
              <a:rPr lang="en-US"/>
              <a:t> and health forms to obtain this information as part of their post-registration process. </a:t>
            </a:r>
            <a:endParaRPr lang="en-US">
              <a:ea typeface="Calibri"/>
              <a:cs typeface="Calibri"/>
            </a:endParaRPr>
          </a:p>
          <a:p>
            <a:endParaRPr lang="en-GB"/>
          </a:p>
          <a:p>
            <a:r>
              <a:rPr lang="en-US"/>
              <a:t>Patients are automatically assigned a named GP which you will set up in the </a:t>
            </a:r>
            <a:r>
              <a:rPr lang="en-US" err="1"/>
              <a:t>SystmOne</a:t>
            </a:r>
            <a:r>
              <a:rPr lang="en-US"/>
              <a:t> config, but you still have the ability to change this after the registration has been processed if necessary.</a:t>
            </a:r>
            <a:endParaRPr lang="en-US">
              <a:ea typeface="Calibri"/>
              <a:cs typeface="Calibri"/>
            </a:endParaRPr>
          </a:p>
          <a:p>
            <a:endParaRPr lang="en-US"/>
          </a:p>
          <a:p>
            <a:r>
              <a:rPr lang="en-US"/>
              <a:t>This can be updated within the patient record using the Named GP template in the Record section of TPP/</a:t>
            </a:r>
            <a:r>
              <a:rPr lang="en-US" err="1"/>
              <a:t>SystmOne</a:t>
            </a:r>
            <a:r>
              <a:rPr lang="en-US"/>
              <a:t>.</a:t>
            </a:r>
            <a:endParaRPr lang="en-US">
              <a:ea typeface="Calibri"/>
              <a:cs typeface="Calibri"/>
            </a:endParaRP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26</a:t>
            </a:fld>
            <a:endParaRPr lang="en-GB"/>
          </a:p>
        </p:txBody>
      </p:sp>
    </p:spTree>
    <p:extLst>
      <p:ext uri="{BB962C8B-B14F-4D97-AF65-F5344CB8AC3E}">
        <p14:creationId xmlns:p14="http://schemas.microsoft.com/office/powerpoint/2010/main" val="459790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get the full benefit from MPR, practices may need to adapt their internal processes. </a:t>
            </a:r>
          </a:p>
          <a:p>
            <a:endParaRPr lang="en-US"/>
          </a:p>
          <a:p>
            <a:r>
              <a:rPr lang="en-US"/>
              <a:t>Rather than one person reviewing registrations once a week, many practices move to shared ownership with registrations checked daily by the registration champions.</a:t>
            </a:r>
          </a:p>
          <a:p>
            <a:endParaRPr lang="en-US"/>
          </a:p>
          <a:p>
            <a:r>
              <a:rPr lang="en-US"/>
              <a:t>Having one agreed process and clear ownership is key, including who monitors the online registrations and who covers when those staff are away.</a:t>
            </a:r>
          </a:p>
          <a:p>
            <a:endParaRPr lang="en-US"/>
          </a:p>
          <a:p>
            <a:r>
              <a:rPr lang="en-US"/>
              <a:t>Practices embedding these changes consistently save around 10 minutes per new patient registration.</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27</a:t>
            </a:fld>
            <a:endParaRPr lang="en-GB"/>
          </a:p>
        </p:txBody>
      </p:sp>
    </p:spTree>
    <p:extLst>
      <p:ext uri="{BB962C8B-B14F-4D97-AF65-F5344CB8AC3E}">
        <p14:creationId xmlns:p14="http://schemas.microsoft.com/office/powerpoint/2010/main" val="808108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This is often a concern for staff, but also one of the most important points. MPR doesn’t remove the need for admin teams — it changes how their time is used.</a:t>
            </a:r>
          </a:p>
          <a:p>
            <a:endParaRPr lang="en-US"/>
          </a:p>
          <a:p>
            <a:r>
              <a:rPr lang="en-US"/>
              <a:t>When MPR is working well, some manual tasks no longer need to happen, such as re-entering information or manually processing every registration. That doesn’t mean admin work disappears, it means time is released for higher-value activities.</a:t>
            </a:r>
          </a:p>
          <a:p>
            <a:endParaRPr lang="en-US"/>
          </a:p>
          <a:p>
            <a:r>
              <a:rPr lang="en-US"/>
              <a:t>That time can be redirected into areas like proactive recalls, QOF work, patient messaging and follow-ups — all areas where admin teams already add huge value but often don’t have enough capacity.</a:t>
            </a:r>
          </a:p>
          <a:p>
            <a:endParaRPr lang="en-US"/>
          </a:p>
          <a:p>
            <a:r>
              <a:rPr lang="en-US"/>
              <a:t>The key is making sure roles evolve alongside the technology by agreeing which tasks can stop, being clear where time should be reinvested, and supporting teams through the change.</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E31AF0-9129-482E-8653-3BD0BE8FBC4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7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Think about this. Registration is one of the few moments where a patient is actively engaged, making it the ideal opportunity to set expectations and support digital onboarding from day one.</a:t>
            </a:r>
          </a:p>
          <a:p>
            <a:endParaRPr lang="en-US"/>
          </a:p>
          <a:p>
            <a:r>
              <a:rPr lang="en-US"/>
              <a:t>Practices can use welcome messages after registration confirmation to direct patients to key information on the practice website, including how you would prefer them to contact the practice, request appointments, order repeat prescriptions and use online services. You can also signpost patients to the NHS App and encourage them to turn on notifications. </a:t>
            </a:r>
          </a:p>
          <a:p>
            <a:endParaRPr lang="en-US"/>
          </a:p>
          <a:p>
            <a:r>
              <a:rPr lang="en-US"/>
              <a:t>Using registration in this way helps guide patient </a:t>
            </a:r>
            <a:r>
              <a:rPr lang="en-US" err="1"/>
              <a:t>behaviour</a:t>
            </a:r>
            <a:r>
              <a:rPr lang="en-US"/>
              <a:t> early, reducing avoidable inbound calls and helping patients understand the best ways to access support and services.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E31AF0-9129-482E-8653-3BD0BE8FBC4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741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3</a:t>
            </a:fld>
            <a:endParaRPr lang="en-GB"/>
          </a:p>
        </p:txBody>
      </p:sp>
    </p:spTree>
    <p:extLst>
      <p:ext uri="{BB962C8B-B14F-4D97-AF65-F5344CB8AC3E}">
        <p14:creationId xmlns:p14="http://schemas.microsoft.com/office/powerpoint/2010/main" val="31366715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Registration works best when patients already understand how the process works before they contact the practice. Clear information on the practice website, social media and community information can help shape patient expectations and support smoother registration processes without creating extra work for staff.</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E31AF0-9129-482E-8653-3BD0BE8FBC4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5390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some examples of how practices can make the registration process easy to find and access from their website. Having a clear and visible “Register with us” section helps guide patients directly to the online registration process.</a:t>
            </a:r>
          </a:p>
          <a:p>
            <a:endParaRPr lang="en-US"/>
          </a:p>
          <a:p>
            <a:r>
              <a:rPr lang="en-US"/>
              <a:t>Registration pages should clearly explain how the process works, how long it may take and what patients can expect next. Practices should also consider including information for parents registering children, non-English speaking patients and patients living outside the catchment area.</a:t>
            </a:r>
          </a:p>
          <a:p>
            <a:endParaRPr lang="en-US"/>
          </a:p>
          <a:p>
            <a:r>
              <a:rPr lang="en-US"/>
              <a:t>Simple improvements such as clear navigation, prominent website links and a catchment map can help reduce confusion, improve patient experience and reduce avoidable calls to the practice.</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31</a:t>
            </a:fld>
            <a:endParaRPr lang="en-GB"/>
          </a:p>
        </p:txBody>
      </p:sp>
    </p:spTree>
    <p:extLst>
      <p:ext uri="{BB962C8B-B14F-4D97-AF65-F5344CB8AC3E}">
        <p14:creationId xmlns:p14="http://schemas.microsoft.com/office/powerpoint/2010/main" val="1320348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examples of social media assets available through the GPREG website that practices can use to promote online registration to patients.</a:t>
            </a:r>
          </a:p>
          <a:p>
            <a:endParaRPr lang="en-US"/>
          </a:p>
          <a:p>
            <a:r>
              <a:rPr lang="en-US"/>
              <a:t>Simple posts like these help raise awareness that patients can register online. They also help reassure patients that ID, proof of address or immigration status are not required to start the registration process.</a:t>
            </a:r>
          </a:p>
          <a:p>
            <a:endParaRPr lang="en-US"/>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32</a:t>
            </a:fld>
            <a:endParaRPr lang="en-GB"/>
          </a:p>
        </p:txBody>
      </p:sp>
    </p:spTree>
    <p:extLst>
      <p:ext uri="{BB962C8B-B14F-4D97-AF65-F5344CB8AC3E}">
        <p14:creationId xmlns:p14="http://schemas.microsoft.com/office/powerpoint/2010/main" val="943768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examples of community posters also available through the GPREG website that practices can use to promote online registration in local settings.</a:t>
            </a:r>
          </a:p>
          <a:p>
            <a:endParaRPr lang="en-US"/>
          </a:p>
          <a:p>
            <a:r>
              <a:rPr lang="en-US"/>
              <a:t>Practices should think about where these messages are most likely to reach potential new patients. For example, posters about registering a new baby could be displayed in community </a:t>
            </a:r>
            <a:r>
              <a:rPr lang="en-US" err="1"/>
              <a:t>centres</a:t>
            </a:r>
            <a:r>
              <a:rPr lang="en-US"/>
              <a:t> running antenatal classes, while student-focused posters may work well on university or college information boards.</a:t>
            </a:r>
          </a:p>
          <a:p>
            <a:endParaRPr lang="en-US"/>
          </a:p>
          <a:p>
            <a:r>
              <a:rPr lang="en-US"/>
              <a:t>Other useful locations could include pharmacies, libraries or council buildings. Including a QR code on these posters means patients have instant access to the online form, there is guidance on how to create a QR code for your own practice alongside these assets on the website.</a:t>
            </a:r>
          </a:p>
        </p:txBody>
      </p:sp>
      <p:sp>
        <p:nvSpPr>
          <p:cNvPr id="4" name="Slide Number Placeholder 3"/>
          <p:cNvSpPr>
            <a:spLocks noGrp="1"/>
          </p:cNvSpPr>
          <p:nvPr>
            <p:ph type="sldNum" sz="quarter" idx="5"/>
          </p:nvPr>
        </p:nvSpPr>
        <p:spPr/>
        <p:txBody>
          <a:bodyPr/>
          <a:lstStyle/>
          <a:p>
            <a:fld id="{A56D7FE9-6F40-4F10-AB10-3295585D7AFA}" type="slidenum">
              <a:rPr lang="en-GB" smtClean="0"/>
              <a:t>33</a:t>
            </a:fld>
            <a:endParaRPr lang="en-GB"/>
          </a:p>
        </p:txBody>
      </p:sp>
    </p:spTree>
    <p:extLst>
      <p:ext uri="{BB962C8B-B14F-4D97-AF65-F5344CB8AC3E}">
        <p14:creationId xmlns:p14="http://schemas.microsoft.com/office/powerpoint/2010/main" val="1886768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will always be patients who either cannot or do not want to use digital services, so practices should make sure alternative support is available alongside GPREG.</a:t>
            </a:r>
          </a:p>
          <a:p>
            <a:endParaRPr lang="en-US"/>
          </a:p>
          <a:p>
            <a:r>
              <a:rPr lang="en-US"/>
              <a:t>Practices can encourage digital registration by displaying QR codes at reception so staff can support patients to complete the online form on their own device of on a practice owned device if available.</a:t>
            </a:r>
          </a:p>
          <a:p>
            <a:endParaRPr lang="en-US"/>
          </a:p>
          <a:p>
            <a:r>
              <a:rPr lang="en-US"/>
              <a:t>For patients who prefer paper forms, practices can provide a link to the PRF1 paper form on the website and have a quick desktop link available so forms can be printed when needed, rather than storing large numbers of paper copies.</a:t>
            </a:r>
          </a:p>
          <a:p>
            <a:endParaRPr lang="en-US"/>
          </a:p>
          <a:p>
            <a:r>
              <a:rPr lang="en-US"/>
              <a:t>The PRF1 form should be viewed as a supportive alternative for patients who are unable to use digital routes, while practices continue to encourage online registration wherever possible. </a:t>
            </a:r>
          </a:p>
          <a:p>
            <a:endParaRPr lang="en-US"/>
          </a:p>
          <a:p>
            <a:r>
              <a:rPr lang="en-US"/>
              <a:t>As Manage Patient Registrations becomes embedded into practice workflows, this will help support the wider move towards a more consistent digital registration process.</a:t>
            </a:r>
          </a:p>
          <a:p>
            <a:endParaRPr lang="en-US"/>
          </a:p>
          <a:p>
            <a:endParaRPr lang="en-US"/>
          </a:p>
        </p:txBody>
      </p:sp>
      <p:sp>
        <p:nvSpPr>
          <p:cNvPr id="4" name="Slide Number Placeholder 3"/>
          <p:cNvSpPr>
            <a:spLocks noGrp="1"/>
          </p:cNvSpPr>
          <p:nvPr>
            <p:ph type="sldNum" sz="quarter" idx="5"/>
          </p:nvPr>
        </p:nvSpPr>
        <p:spPr/>
        <p:txBody>
          <a:bodyPr/>
          <a:lstStyle/>
          <a:p>
            <a:fld id="{A56D7FE9-6F40-4F10-AB10-3295585D7AFA}" type="slidenum">
              <a:rPr lang="en-GB" smtClean="0"/>
              <a:t>34</a:t>
            </a:fld>
            <a:endParaRPr lang="en-GB"/>
          </a:p>
        </p:txBody>
      </p:sp>
    </p:spTree>
    <p:extLst>
      <p:ext uri="{BB962C8B-B14F-4D97-AF65-F5344CB8AC3E}">
        <p14:creationId xmlns:p14="http://schemas.microsoft.com/office/powerpoint/2010/main" val="18955288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All of the information contained in this webinar along with resources, other webinars, drop-in sessions and one-to-one support information can be found on this webpage.</a:t>
            </a:r>
          </a:p>
          <a:p>
            <a:endParaRPr lang="en-GB"/>
          </a:p>
          <a:p>
            <a:r>
              <a:rPr lang="en-GB"/>
              <a:t>If you would like any further support to get started, please use this link or email our support team.</a:t>
            </a:r>
          </a:p>
        </p:txBody>
      </p:sp>
      <p:sp>
        <p:nvSpPr>
          <p:cNvPr id="4" name="Slide Number Placeholder 3"/>
          <p:cNvSpPr>
            <a:spLocks noGrp="1"/>
          </p:cNvSpPr>
          <p:nvPr>
            <p:ph type="sldNum" sz="quarter" idx="5"/>
          </p:nvPr>
        </p:nvSpPr>
        <p:spPr/>
        <p:txBody>
          <a:bodyPr/>
          <a:lstStyle/>
          <a:p>
            <a:fld id="{A56D7FE9-6F40-4F10-AB10-3295585D7AFA}" type="slidenum">
              <a:rPr lang="en-GB" smtClean="0"/>
              <a:t>35</a:t>
            </a:fld>
            <a:endParaRPr lang="en-GB"/>
          </a:p>
        </p:txBody>
      </p:sp>
    </p:spTree>
    <p:extLst>
      <p:ext uri="{BB962C8B-B14F-4D97-AF65-F5344CB8AC3E}">
        <p14:creationId xmlns:p14="http://schemas.microsoft.com/office/powerpoint/2010/main" val="14839078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summarise, if you already have Auto Reg switched on in practice, you will just need to turn on Manage Patient Registrations in NHS Profile Manager and use the link to the portal to access the registrations coming through.</a:t>
            </a:r>
          </a:p>
          <a:p>
            <a:endParaRPr lang="en-GB"/>
          </a:p>
          <a:p>
            <a:r>
              <a:rPr lang="en-GB"/>
              <a:t>If you haven’t got anything at the moment, you will need to turn on Manage Patient Registrations in NHS Profile Manager, set up the tasks in the configuration of SystmOne and then use the link to the portal to access the registrations coming in.</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36</a:t>
            </a:fld>
            <a:endParaRPr lang="en-GB"/>
          </a:p>
        </p:txBody>
      </p:sp>
    </p:spTree>
    <p:extLst>
      <p:ext uri="{BB962C8B-B14F-4D97-AF65-F5344CB8AC3E}">
        <p14:creationId xmlns:p14="http://schemas.microsoft.com/office/powerpoint/2010/main" val="2343224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E63A5-A69C-F436-47A3-FD8F3BCE9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F10358-21FF-15FB-849A-DFA6EAC8E4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691BA-2A90-731F-E6BB-C57B64BD43FF}"/>
              </a:ext>
            </a:extLst>
          </p:cNvPr>
          <p:cNvSpPr>
            <a:spLocks noGrp="1"/>
          </p:cNvSpPr>
          <p:nvPr>
            <p:ph type="body" idx="1"/>
          </p:nvPr>
        </p:nvSpPr>
        <p:spPr/>
        <p:txBody>
          <a:bodyPr/>
          <a:lstStyle/>
          <a:p>
            <a:r>
              <a:rPr lang="en-GB"/>
              <a:t>Just before we move on to any questions, we would be grateful if you could fill out our feedback form for today’s session.</a:t>
            </a:r>
          </a:p>
          <a:p>
            <a:endParaRPr lang="en-GB"/>
          </a:p>
          <a:p>
            <a:r>
              <a:rPr lang="en-GB"/>
              <a:t>This helps us to make sure we are sharing the right information, making it valuable for practices to attend.</a:t>
            </a:r>
          </a:p>
          <a:p>
            <a:endParaRPr lang="en-GB"/>
          </a:p>
          <a:p>
            <a:r>
              <a:rPr lang="en-GB"/>
              <a:t>If you fill it in, you will go in the draw to win a £25 Amazon voucher!</a:t>
            </a:r>
          </a:p>
          <a:p>
            <a:endParaRPr lang="en-GB"/>
          </a:p>
          <a:p>
            <a:r>
              <a:rPr lang="en-GB"/>
              <a:t>https://wkf.ms/3EgVmdM</a:t>
            </a:r>
          </a:p>
          <a:p>
            <a:endParaRPr lang="en-GB"/>
          </a:p>
        </p:txBody>
      </p:sp>
      <p:sp>
        <p:nvSpPr>
          <p:cNvPr id="4" name="Slide Number Placeholder 3">
            <a:extLst>
              <a:ext uri="{FF2B5EF4-FFF2-40B4-BE49-F238E27FC236}">
                <a16:creationId xmlns:a16="http://schemas.microsoft.com/office/drawing/2014/main" id="{61A0BCD8-F054-D4EF-E7FC-ED0D99EFADB7}"/>
              </a:ext>
            </a:extLst>
          </p:cNvPr>
          <p:cNvSpPr>
            <a:spLocks noGrp="1"/>
          </p:cNvSpPr>
          <p:nvPr>
            <p:ph type="sldNum" sz="quarter" idx="5"/>
          </p:nvPr>
        </p:nvSpPr>
        <p:spPr/>
        <p:txBody>
          <a:bodyPr/>
          <a:lstStyle/>
          <a:p>
            <a:fld id="{A56D7FE9-6F40-4F10-AB10-3295585D7AFA}" type="slidenum">
              <a:rPr lang="en-GB" smtClean="0"/>
              <a:t>37</a:t>
            </a:fld>
            <a:endParaRPr lang="en-GB"/>
          </a:p>
        </p:txBody>
      </p:sp>
    </p:spTree>
    <p:extLst>
      <p:ext uri="{BB962C8B-B14F-4D97-AF65-F5344CB8AC3E}">
        <p14:creationId xmlns:p14="http://schemas.microsoft.com/office/powerpoint/2010/main" val="2639884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38</a:t>
            </a:fld>
            <a:endParaRPr lang="en-GB"/>
          </a:p>
        </p:txBody>
      </p:sp>
    </p:spTree>
    <p:extLst>
      <p:ext uri="{BB962C8B-B14F-4D97-AF65-F5344CB8AC3E}">
        <p14:creationId xmlns:p14="http://schemas.microsoft.com/office/powerpoint/2010/main" val="2473880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Manage Patient Registrations, or MPR, is a new NHS England service designed to simplify and speed up patient registrations for practices.</a:t>
            </a:r>
          </a:p>
          <a:p>
            <a:endParaRPr lang="en-US"/>
          </a:p>
          <a:p>
            <a:r>
              <a:rPr lang="en-US"/>
              <a:t>It works hand in hand with Auto Registration and 3rd party applications such as Healthtech1 and GP Automate, allowing straightforward registrations to be processed automatically, while giving practices a managed route to review registrations that need additional checks or input.</a:t>
            </a:r>
            <a:endParaRPr lang="en-US">
              <a:ea typeface="Calibri"/>
              <a:cs typeface="Calibri"/>
            </a:endParaRPr>
          </a:p>
          <a:p>
            <a:endParaRPr lang="en-US"/>
          </a:p>
          <a:p>
            <a:r>
              <a:rPr lang="en-US"/>
              <a:t>The portal allows practices to:</a:t>
            </a:r>
          </a:p>
          <a:p>
            <a:r>
              <a:rPr lang="en-US"/>
              <a:t>view incoming registrations </a:t>
            </a:r>
          </a:p>
          <a:p>
            <a:r>
              <a:rPr lang="en-US"/>
              <a:t>review the information submitted by patients </a:t>
            </a:r>
          </a:p>
          <a:p>
            <a:r>
              <a:rPr lang="en-US"/>
              <a:t>approve or reject registrations </a:t>
            </a:r>
          </a:p>
          <a:p>
            <a:r>
              <a:rPr lang="en-US"/>
              <a:t>and view registration activity from the previous 90 days. </a:t>
            </a:r>
          </a:p>
          <a:p>
            <a:endParaRPr lang="en-US"/>
          </a:p>
          <a:p>
            <a:r>
              <a:rPr lang="en-US"/>
              <a:t>Once approved, the patient record is automatically created in the clinical system, and they are sent a message to confirm registration.</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4</a:t>
            </a:fld>
            <a:endParaRPr lang="en-GB"/>
          </a:p>
        </p:txBody>
      </p:sp>
    </p:spTree>
    <p:extLst>
      <p:ext uri="{BB962C8B-B14F-4D97-AF65-F5344CB8AC3E}">
        <p14:creationId xmlns:p14="http://schemas.microsoft.com/office/powerpoint/2010/main" val="3411199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8B7F0-F4E7-7E02-D5C5-AE693F544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BC42D-3A9A-F44C-A55A-850750F8F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9FBF83-CE90-73FB-8143-22FDBFABB47B}"/>
              </a:ext>
            </a:extLst>
          </p:cNvPr>
          <p:cNvSpPr>
            <a:spLocks noGrp="1"/>
          </p:cNvSpPr>
          <p:nvPr>
            <p:ph type="body" idx="1"/>
          </p:nvPr>
        </p:nvSpPr>
        <p:spPr/>
        <p:txBody>
          <a:bodyPr/>
          <a:lstStyle/>
          <a:p>
            <a:r>
              <a:rPr lang="en-GB"/>
              <a:t>There are specific criteria set for both MPR and auto registration, these details are picked up from the information a patient submits online.</a:t>
            </a:r>
          </a:p>
          <a:p>
            <a:endParaRPr lang="en-GB"/>
          </a:p>
          <a:p>
            <a:r>
              <a:rPr lang="en-GB"/>
              <a:t>For MPR patients must – read list.</a:t>
            </a:r>
          </a:p>
          <a:p>
            <a:endParaRPr lang="en-GB"/>
          </a:p>
          <a:p>
            <a:r>
              <a:rPr lang="en-GB"/>
              <a:t>For auto registration patients must meet the MPR criteria plus – read list.</a:t>
            </a:r>
          </a:p>
          <a:p>
            <a:endParaRPr lang="en-GB"/>
          </a:p>
          <a:p>
            <a:r>
              <a:rPr lang="en-GB"/>
              <a:t>Any registrations that do not meet these should go through the practice’s standard registration process.</a:t>
            </a:r>
          </a:p>
          <a:p>
            <a:endParaRPr lang="en-GB"/>
          </a:p>
          <a:p>
            <a:r>
              <a:rPr lang="en-GB"/>
              <a:t>Patients who fill out the online form will be automatically directed to either Auto Registration, the MPR portal or be sent to your practice through the standard route.</a:t>
            </a:r>
          </a:p>
          <a:p>
            <a:endParaRPr lang="en-GB"/>
          </a:p>
          <a:p>
            <a:r>
              <a:rPr lang="en-GB"/>
              <a:t>This will depend on which criteria a patient hits.</a:t>
            </a:r>
          </a:p>
          <a:p>
            <a:endParaRPr lang="en-GB"/>
          </a:p>
          <a:p>
            <a:r>
              <a:rPr lang="en-GB"/>
              <a:t>At the moment, around 30% of registrations will flow through auto registration, while MPR is able to pick up another 20-35% of patients on top of that meaning 50-65% of registrations need minimal practice intervention.</a:t>
            </a:r>
          </a:p>
          <a:p>
            <a:endParaRPr lang="en-GB"/>
          </a:p>
        </p:txBody>
      </p:sp>
      <p:sp>
        <p:nvSpPr>
          <p:cNvPr id="4" name="Slide Number Placeholder 3">
            <a:extLst>
              <a:ext uri="{FF2B5EF4-FFF2-40B4-BE49-F238E27FC236}">
                <a16:creationId xmlns:a16="http://schemas.microsoft.com/office/drawing/2014/main" id="{974140CC-B47D-4E8F-78CA-65B065455571}"/>
              </a:ext>
            </a:extLst>
          </p:cNvPr>
          <p:cNvSpPr>
            <a:spLocks noGrp="1"/>
          </p:cNvSpPr>
          <p:nvPr>
            <p:ph type="sldNum" sz="quarter" idx="5"/>
          </p:nvPr>
        </p:nvSpPr>
        <p:spPr/>
        <p:txBody>
          <a:bodyPr/>
          <a:lstStyle/>
          <a:p>
            <a:fld id="{A56D7FE9-6F40-4F10-AB10-3295585D7AFA}" type="slidenum">
              <a:rPr lang="en-GB" smtClean="0"/>
              <a:t>5</a:t>
            </a:fld>
            <a:endParaRPr lang="en-GB"/>
          </a:p>
        </p:txBody>
      </p:sp>
    </p:spTree>
    <p:extLst>
      <p:ext uri="{BB962C8B-B14F-4D97-AF65-F5344CB8AC3E}">
        <p14:creationId xmlns:p14="http://schemas.microsoft.com/office/powerpoint/2010/main" val="1002469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Patients can register via the GPREG service through the NHS website, the NHS App or through links on the GP practice website.</a:t>
            </a:r>
          </a:p>
          <a:p>
            <a:endParaRPr lang="en-US"/>
          </a:p>
          <a:p>
            <a:r>
              <a:rPr lang="en-US"/>
              <a:t>GPREG then automatically checks catchment area, attempts NHS number matching and can pre-populate details using NHS login information.</a:t>
            </a:r>
          </a:p>
          <a:p>
            <a:endParaRPr lang="en-US"/>
          </a:p>
          <a:p>
            <a:r>
              <a:rPr lang="en-US"/>
              <a:t>(CLICK) If a patient meets the national Auto Registration criteria, the registration flows directly into the clinical system automatically. These are generally straightforward registrations and can often be completed within around 30 minutes.</a:t>
            </a:r>
          </a:p>
          <a:p>
            <a:endParaRPr lang="en-US"/>
          </a:p>
          <a:p>
            <a:r>
              <a:rPr lang="en-US"/>
              <a:t>(CLICK) If a patient meets MPR registration criteria, it is sent to the MPR portal for practice review and approval or rejection.</a:t>
            </a:r>
          </a:p>
          <a:p>
            <a:endParaRPr lang="en-US"/>
          </a:p>
          <a:p>
            <a:r>
              <a:rPr lang="en-US"/>
              <a:t>For both Auto registration and MPR, if approved, the patient record is automatically created in the clinical system, assigned a GP and the de-registration and record transfer process is initiated. The patient is then notified of their approval via NHS Notify.</a:t>
            </a:r>
          </a:p>
          <a:p>
            <a:endParaRPr lang="en-US"/>
          </a:p>
          <a:p>
            <a:r>
              <a:rPr lang="en-US"/>
              <a:t>(CLICK) Once registered, good practice is to use this as an opportunity to send a welcome message to explain what happens next and signpost the patient to practice information and the NHS App.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E31AF0-9129-482E-8653-3BD0BE8FBC4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4230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talk about increasing digital uptake as it’s key to getting the full benefit of GPREG and MPR.</a:t>
            </a:r>
          </a:p>
          <a:p>
            <a:endParaRPr lang="en-US"/>
          </a:p>
          <a:p>
            <a:r>
              <a:rPr lang="en-US"/>
              <a:t>The more patients who use the online registration route, the greater the reduction in manual administration for practices.</a:t>
            </a:r>
          </a:p>
          <a:p>
            <a:endParaRPr lang="en-US"/>
          </a:p>
          <a:p>
            <a:r>
              <a:rPr lang="en-US"/>
              <a:t>It also supports faster onboarding for patients and can help reduce avoidable 111 or practice enquiries about the registration progress.</a:t>
            </a:r>
          </a:p>
          <a:p>
            <a:endParaRPr lang="en-US"/>
          </a:p>
          <a:p>
            <a:r>
              <a:rPr lang="en-US"/>
              <a:t>Digital uptake is measured by comparing GPREG online submissions against total registrations from all channels.</a:t>
            </a:r>
          </a:p>
          <a:p>
            <a:endParaRPr lang="en-US"/>
          </a:p>
          <a:p>
            <a:r>
              <a:rPr lang="en-US"/>
              <a:t>Adopting Manage Patient Registrations supports the wider national direction of travel towards fully digital patient registration processes. As practices embed the service into day-to-day workflows and make full use of the functionality, registrations submitted outside of digital routes can also be added manually into GPREG, helping to support this. </a:t>
            </a:r>
          </a:p>
          <a:p>
            <a:endParaRPr lang="en-US"/>
          </a:p>
          <a:p>
            <a:r>
              <a:rPr lang="en-US"/>
              <a:t>This approach helps create a more consistent and efficient registration process, improves data quality and enables practices to benefit from a single, streamlined pathway.</a:t>
            </a:r>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7</a:t>
            </a:fld>
            <a:endParaRPr lang="en-GB"/>
          </a:p>
        </p:txBody>
      </p:sp>
    </p:spTree>
    <p:extLst>
      <p:ext uri="{BB962C8B-B14F-4D97-AF65-F5344CB8AC3E}">
        <p14:creationId xmlns:p14="http://schemas.microsoft.com/office/powerpoint/2010/main" val="348121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MPR provides a number of benefits for both practices and patients.</a:t>
            </a:r>
          </a:p>
          <a:p>
            <a:endParaRPr lang="en-US"/>
          </a:p>
          <a:p>
            <a:r>
              <a:rPr lang="en-US"/>
              <a:t>It is free for practices and can currently support 50-65% of patient registrations through a more automated process, and the aim is for this percentage to increase further with improvements made over the coming months.</a:t>
            </a:r>
          </a:p>
          <a:p>
            <a:endParaRPr lang="en-US"/>
          </a:p>
          <a:p>
            <a:r>
              <a:rPr lang="en-US"/>
              <a:t>This reduces manual admin, speeds up registration times and creates a more consistent experience for patients. Many registrations can be completed in under 30 minutes.</a:t>
            </a:r>
          </a:p>
          <a:p>
            <a:endParaRPr lang="en-US"/>
          </a:p>
          <a:p>
            <a:r>
              <a:rPr lang="en-GB"/>
              <a:t>As you can see from the feedback, it’s been very well received by practice staff.</a:t>
            </a:r>
          </a:p>
        </p:txBody>
      </p:sp>
      <p:sp>
        <p:nvSpPr>
          <p:cNvPr id="4" name="Slide Number Placeholder 3"/>
          <p:cNvSpPr>
            <a:spLocks noGrp="1"/>
          </p:cNvSpPr>
          <p:nvPr>
            <p:ph type="sldNum" sz="quarter" idx="5"/>
          </p:nvPr>
        </p:nvSpPr>
        <p:spPr/>
        <p:txBody>
          <a:bodyPr/>
          <a:lstStyle/>
          <a:p>
            <a:fld id="{A56D7FE9-6F40-4F10-AB10-3295585D7AFA}" type="slidenum">
              <a:rPr lang="en-GB" smtClean="0"/>
              <a:t>8</a:t>
            </a:fld>
            <a:endParaRPr lang="en-GB"/>
          </a:p>
        </p:txBody>
      </p:sp>
    </p:spTree>
    <p:extLst>
      <p:ext uri="{BB962C8B-B14F-4D97-AF65-F5344CB8AC3E}">
        <p14:creationId xmlns:p14="http://schemas.microsoft.com/office/powerpoint/2010/main" val="1527624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GPREG as a whole provides a number of wider core service benefits alongside MPR.</a:t>
            </a:r>
          </a:p>
          <a:p>
            <a:endParaRPr lang="en-US"/>
          </a:p>
          <a:p>
            <a:r>
              <a:rPr lang="en-US"/>
              <a:t>It improves data quality through NHS login verification and high NHS number matching success rates.</a:t>
            </a:r>
          </a:p>
          <a:p>
            <a:endParaRPr lang="en-US"/>
          </a:p>
          <a:p>
            <a:r>
              <a:rPr lang="en-US"/>
              <a:t>The service integrates with national NHS services, including the NHS App and Find a GP.</a:t>
            </a:r>
          </a:p>
          <a:p>
            <a:endParaRPr lang="en-US"/>
          </a:p>
          <a:p>
            <a:r>
              <a:rPr lang="en-US"/>
              <a:t>It also supports catchment area checks through </a:t>
            </a:r>
            <a:r>
              <a:rPr lang="en-US" err="1"/>
              <a:t>eDEC</a:t>
            </a:r>
            <a:r>
              <a:rPr lang="en-US"/>
              <a:t>, while still allowing practices to remain in control of accepting or rejecting registrations where appropriate.</a:t>
            </a:r>
          </a:p>
          <a:p>
            <a:endParaRPr lang="en-US"/>
          </a:p>
          <a:p>
            <a:r>
              <a:rPr lang="en-US"/>
              <a:t>The service promotes accessibility by meeting web accessibility standards, supporting browser translation tools and replacing the older GMS1 form with the PRF1.</a:t>
            </a:r>
          </a:p>
          <a:p>
            <a:endParaRPr lang="en-US"/>
          </a:p>
          <a:p>
            <a:r>
              <a:rPr lang="en-US"/>
              <a:t>Overall, GPREG helps reduce administration, lower processing time and reduce costs for practices, while remaining free to use through NHS England.</a:t>
            </a:r>
          </a:p>
          <a:p>
            <a:endParaRPr lang="en-GB"/>
          </a:p>
        </p:txBody>
      </p:sp>
      <p:sp>
        <p:nvSpPr>
          <p:cNvPr id="4" name="Slide Number Placeholder 3"/>
          <p:cNvSpPr>
            <a:spLocks noGrp="1"/>
          </p:cNvSpPr>
          <p:nvPr>
            <p:ph type="sldNum" sz="quarter" idx="5"/>
          </p:nvPr>
        </p:nvSpPr>
        <p:spPr/>
        <p:txBody>
          <a:bodyPr/>
          <a:lstStyle/>
          <a:p>
            <a:fld id="{A56D7FE9-6F40-4F10-AB10-3295585D7AFA}" type="slidenum">
              <a:rPr lang="en-GB" smtClean="0"/>
              <a:t>9</a:t>
            </a:fld>
            <a:endParaRPr lang="en-GB"/>
          </a:p>
        </p:txBody>
      </p:sp>
    </p:spTree>
    <p:extLst>
      <p:ext uri="{BB962C8B-B14F-4D97-AF65-F5344CB8AC3E}">
        <p14:creationId xmlns:p14="http://schemas.microsoft.com/office/powerpoint/2010/main" val="2851502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7.sv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E51475-52E6-45F5-91CB-167A5AEE51A1}"/>
              </a:ext>
            </a:extLst>
          </p:cNvPr>
          <p:cNvSpPr>
            <a:spLocks noGrp="1"/>
          </p:cNvSpPr>
          <p:nvPr>
            <p:ph type="dt" sz="half" idx="10"/>
          </p:nvPr>
        </p:nvSpPr>
        <p:spPr/>
        <p:txBody>
          <a:bodyPr/>
          <a:lstStyle/>
          <a:p>
            <a:fld id="{761F27F5-96F0-8945-AE57-A8B4EB944936}" type="datetimeFigureOut">
              <a:rPr lang="en-GB" smtClean="0"/>
              <a:t>14/07/2026</a:t>
            </a:fld>
            <a:endParaRPr lang="en-GB"/>
          </a:p>
        </p:txBody>
      </p:sp>
      <p:sp>
        <p:nvSpPr>
          <p:cNvPr id="3" name="Footer Placeholder 2">
            <a:extLst>
              <a:ext uri="{FF2B5EF4-FFF2-40B4-BE49-F238E27FC236}">
                <a16:creationId xmlns:a16="http://schemas.microsoft.com/office/drawing/2014/main" id="{FD39CAD4-1E37-4F7B-8F41-D5C84888DC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E004306-2593-44F0-8C75-1F7BEF96C0CA}"/>
              </a:ext>
            </a:extLst>
          </p:cNvPr>
          <p:cNvSpPr>
            <a:spLocks noGrp="1"/>
          </p:cNvSpPr>
          <p:nvPr>
            <p:ph type="sldNum" sz="quarter" idx="12"/>
          </p:nvPr>
        </p:nvSpPr>
        <p:spPr/>
        <p:txBody>
          <a:bodyPr/>
          <a:lstStyle/>
          <a:p>
            <a:fld id="{B8B67EA4-DCE3-FB49-A794-A4595EF638BC}" type="slidenum">
              <a:rPr lang="en-GB" smtClean="0"/>
              <a:t>‹#›</a:t>
            </a:fld>
            <a:endParaRPr lang="en-GB"/>
          </a:p>
        </p:txBody>
      </p:sp>
    </p:spTree>
    <p:extLst>
      <p:ext uri="{BB962C8B-B14F-4D97-AF65-F5344CB8AC3E}">
        <p14:creationId xmlns:p14="http://schemas.microsoft.com/office/powerpoint/2010/main" val="3960941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7D40B8-7E8F-FE02-B9ED-00329E05A1C2}"/>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cxnSp>
        <p:nvCxnSpPr>
          <p:cNvPr id="8" name="Straight Connector 7">
            <a:extLst>
              <a:ext uri="{FF2B5EF4-FFF2-40B4-BE49-F238E27FC236}">
                <a16:creationId xmlns:a16="http://schemas.microsoft.com/office/drawing/2014/main" id="{AE1D7D3C-8AA7-9442-97E6-34307200AA45}"/>
              </a:ext>
            </a:extLst>
          </p:cNvPr>
          <p:cNvCxnSpPr/>
          <p:nvPr userDrawn="1"/>
        </p:nvCxnSpPr>
        <p:spPr>
          <a:xfrm>
            <a:off x="432000" y="1632779"/>
            <a:ext cx="612000"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B06D692B-FFF5-4D49-9FA9-99654C91C914}"/>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34479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boxes x 4">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3">
            <a:extLst>
              <a:ext uri="{FF2B5EF4-FFF2-40B4-BE49-F238E27FC236}">
                <a16:creationId xmlns:a16="http://schemas.microsoft.com/office/drawing/2014/main" id="{B540671A-ED56-3548-A508-080ABBDB5E58}"/>
              </a:ext>
            </a:extLst>
          </p:cNvPr>
          <p:cNvSpPr/>
          <p:nvPr userDrawn="1"/>
        </p:nvSpPr>
        <p:spPr>
          <a:xfrm>
            <a:off x="412708"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66871"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24">
            <a:extLst>
              <a:ext uri="{FF2B5EF4-FFF2-40B4-BE49-F238E27FC236}">
                <a16:creationId xmlns:a16="http://schemas.microsoft.com/office/drawing/2014/main" id="{8FD6A08D-6DD3-C845-8B17-CC9297B607DC}"/>
              </a:ext>
            </a:extLst>
          </p:cNvPr>
          <p:cNvSpPr/>
          <p:nvPr userDrawn="1"/>
        </p:nvSpPr>
        <p:spPr>
          <a:xfrm>
            <a:off x="412708" y="3749267"/>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7" name="Rectangle 26">
            <a:extLst>
              <a:ext uri="{FF2B5EF4-FFF2-40B4-BE49-F238E27FC236}">
                <a16:creationId xmlns:a16="http://schemas.microsoft.com/office/drawing/2014/main" id="{B5A7277B-59DD-844A-A364-77AED24CBAC1}"/>
              </a:ext>
            </a:extLst>
          </p:cNvPr>
          <p:cNvSpPr/>
          <p:nvPr userDrawn="1"/>
        </p:nvSpPr>
        <p:spPr>
          <a:xfrm>
            <a:off x="4374434" y="3752201"/>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4" name="Straight Connector 13">
            <a:extLst>
              <a:ext uri="{FF2B5EF4-FFF2-40B4-BE49-F238E27FC236}">
                <a16:creationId xmlns:a16="http://schemas.microsoft.com/office/drawing/2014/main" id="{FE607158-F838-5F43-8F6F-8B092DD009F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66A4515-2835-F24D-A4DB-EAC1C3397C26}"/>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6" name="Picture 15" descr="Icon&#10;&#10;Description automatically generated with medium confidence">
            <a:extLst>
              <a:ext uri="{FF2B5EF4-FFF2-40B4-BE49-F238E27FC236}">
                <a16:creationId xmlns:a16="http://schemas.microsoft.com/office/drawing/2014/main" id="{073DC931-8AF3-274A-A089-82AD5B5B6BE9}"/>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73699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text box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2" name="Rectangle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D8BFB8A6-A425-9342-B43C-7E23923EB61E}"/>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0015F33-A680-F740-A2CC-CC7C27E6A716}"/>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5D338DF8-9D89-8F49-989E-F86A172C82FF}"/>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149575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boxes, text titles x 4">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7" name="Rectangle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tx1"/>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tx1"/>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tx1"/>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tx1"/>
                </a:solidFill>
              </a:defRPr>
            </a:lvl1pPr>
          </a:lstStyle>
          <a:p>
            <a:pPr lvl="0"/>
            <a:r>
              <a:rPr lang="en-GB"/>
              <a:t>Insert title</a:t>
            </a:r>
          </a:p>
        </p:txBody>
      </p:sp>
      <p:cxnSp>
        <p:nvCxnSpPr>
          <p:cNvPr id="28" name="Straight Connector 27">
            <a:extLst>
              <a:ext uri="{FF2B5EF4-FFF2-40B4-BE49-F238E27FC236}">
                <a16:creationId xmlns:a16="http://schemas.microsoft.com/office/drawing/2014/main" id="{7581E90B-8139-E34D-9EA2-6EC171128EDC}"/>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0D9C208-1CD8-4342-9BCF-F55914989BB9}"/>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2" name="Picture 31" descr="Icon&#10;&#10;Description automatically generated with medium confidence">
            <a:extLst>
              <a:ext uri="{FF2B5EF4-FFF2-40B4-BE49-F238E27FC236}">
                <a16:creationId xmlns:a16="http://schemas.microsoft.com/office/drawing/2014/main" id="{DE52C2AD-41C8-0840-8752-45F99C8C285D}"/>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362389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42431" y="2736000"/>
            <a:ext cx="3564000" cy="348417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42431" y="1728000"/>
            <a:ext cx="3564000" cy="10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1"/>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5458431" y="1890000"/>
            <a:ext cx="2448000" cy="684000"/>
          </a:xfrm>
        </p:spPr>
        <p:txBody>
          <a:bodyPr anchor="ctr"/>
          <a:lstStyle>
            <a:lvl1pPr algn="l">
              <a:buNone/>
              <a:defRPr sz="2200" b="1">
                <a:solidFill>
                  <a:schemeClr val="tx1"/>
                </a:solidFill>
              </a:defRPr>
            </a:lvl1pPr>
          </a:lstStyle>
          <a:p>
            <a:pPr lvl="0"/>
            <a:r>
              <a:rPr lang="en-GB"/>
              <a:t>Insert title</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736000"/>
            <a:ext cx="3564000" cy="3481196"/>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728000"/>
            <a:ext cx="3564000" cy="10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548000" y="1890000"/>
            <a:ext cx="2448000" cy="684000"/>
          </a:xfrm>
        </p:spPr>
        <p:txBody>
          <a:bodyPr anchor="ctr"/>
          <a:lstStyle>
            <a:lvl1pPr algn="l">
              <a:buNone/>
              <a:defRPr sz="2200" b="1">
                <a:solidFill>
                  <a:schemeClr val="tx1"/>
                </a:solidFill>
              </a:defRPr>
            </a:lvl1pPr>
          </a:lstStyle>
          <a:p>
            <a:pPr lvl="0"/>
            <a:r>
              <a:rPr lang="en-GB"/>
              <a:t>Insert title</a:t>
            </a:r>
          </a:p>
        </p:txBody>
      </p:sp>
      <p:sp>
        <p:nvSpPr>
          <p:cNvPr id="27" name="Text Placeholder 7">
            <a:extLst>
              <a:ext uri="{FF2B5EF4-FFF2-40B4-BE49-F238E27FC236}">
                <a16:creationId xmlns:a16="http://schemas.microsoft.com/office/drawing/2014/main" id="{017CD2F3-C517-834C-A1C9-E6EA040C66A8}"/>
              </a:ext>
            </a:extLst>
          </p:cNvPr>
          <p:cNvSpPr>
            <a:spLocks noGrp="1"/>
          </p:cNvSpPr>
          <p:nvPr>
            <p:ph type="body" sz="quarter" idx="21"/>
          </p:nvPr>
        </p:nvSpPr>
        <p:spPr>
          <a:xfrm>
            <a:off x="8252862" y="2733018"/>
            <a:ext cx="3564000" cy="3484177"/>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Rectangle 27">
            <a:extLst>
              <a:ext uri="{FF2B5EF4-FFF2-40B4-BE49-F238E27FC236}">
                <a16:creationId xmlns:a16="http://schemas.microsoft.com/office/drawing/2014/main" id="{977A865E-5511-774B-A9F3-4C32CD56F798}"/>
              </a:ext>
            </a:extLst>
          </p:cNvPr>
          <p:cNvSpPr/>
          <p:nvPr userDrawn="1"/>
        </p:nvSpPr>
        <p:spPr>
          <a:xfrm>
            <a:off x="8252862" y="1728000"/>
            <a:ext cx="3564000" cy="10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9" name="Text Placeholder 2">
            <a:extLst>
              <a:ext uri="{FF2B5EF4-FFF2-40B4-BE49-F238E27FC236}">
                <a16:creationId xmlns:a16="http://schemas.microsoft.com/office/drawing/2014/main" id="{B9C9A1D2-F3A4-0448-91D0-01D8F1BB182A}"/>
              </a:ext>
            </a:extLst>
          </p:cNvPr>
          <p:cNvSpPr>
            <a:spLocks noGrp="1"/>
          </p:cNvSpPr>
          <p:nvPr>
            <p:ph type="body" sz="quarter" idx="22" hasCustomPrompt="1"/>
          </p:nvPr>
        </p:nvSpPr>
        <p:spPr>
          <a:xfrm>
            <a:off x="9368862" y="1890000"/>
            <a:ext cx="2448000" cy="684000"/>
          </a:xfrm>
        </p:spPr>
        <p:txBody>
          <a:bodyPr anchor="ctr"/>
          <a:lstStyle>
            <a:lvl1pPr algn="l">
              <a:buNone/>
              <a:defRPr sz="2200" b="1">
                <a:solidFill>
                  <a:schemeClr val="tx1"/>
                </a:solidFill>
              </a:defRPr>
            </a:lvl1pPr>
          </a:lstStyle>
          <a:p>
            <a:pPr lvl="0"/>
            <a:r>
              <a:rPr lang="en-GB"/>
              <a:t>Insert title</a:t>
            </a:r>
          </a:p>
        </p:txBody>
      </p:sp>
      <p:cxnSp>
        <p:nvCxnSpPr>
          <p:cNvPr id="16" name="Straight Connector 15">
            <a:extLst>
              <a:ext uri="{FF2B5EF4-FFF2-40B4-BE49-F238E27FC236}">
                <a16:creationId xmlns:a16="http://schemas.microsoft.com/office/drawing/2014/main" id="{4DFCE70B-0669-5049-91BF-34393CFF6585}"/>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193CCD7-276F-844F-B95E-98D524DA7EAA}"/>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101431FB-5CF2-674A-9A8C-023B60BB1D0E}"/>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20942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59999"/>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329747" y="1847726"/>
            <a:ext cx="1785881" cy="684000"/>
          </a:xfrm>
        </p:spPr>
        <p:txBody>
          <a:bodyPr anchor="ctr"/>
          <a:lstStyle>
            <a:lvl1pPr algn="l">
              <a:buNone/>
              <a:defRPr sz="2200" b="1">
                <a:solidFill>
                  <a:schemeClr val="tx1"/>
                </a:solidFill>
              </a:defRPr>
            </a:lvl1pPr>
          </a:lstStyle>
          <a:p>
            <a:pPr lvl="0"/>
            <a:r>
              <a:rPr lang="en-GB"/>
              <a:t>Insert title</a:t>
            </a:r>
          </a:p>
        </p:txBody>
      </p:sp>
      <p:sp>
        <p:nvSpPr>
          <p:cNvPr id="30" name="Text Placeholder 7">
            <a:extLst>
              <a:ext uri="{FF2B5EF4-FFF2-40B4-BE49-F238E27FC236}">
                <a16:creationId xmlns:a16="http://schemas.microsoft.com/office/drawing/2014/main" id="{C05A71E0-D2E2-6E47-A811-270DE6B73CC9}"/>
              </a:ext>
            </a:extLst>
          </p:cNvPr>
          <p:cNvSpPr>
            <a:spLocks noGrp="1"/>
          </p:cNvSpPr>
          <p:nvPr>
            <p:ph type="body" sz="quarter" idx="21"/>
          </p:nvPr>
        </p:nvSpPr>
        <p:spPr>
          <a:xfrm>
            <a:off x="3341100"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1" name="Rectangle 30">
            <a:extLst>
              <a:ext uri="{FF2B5EF4-FFF2-40B4-BE49-F238E27FC236}">
                <a16:creationId xmlns:a16="http://schemas.microsoft.com/office/drawing/2014/main" id="{50274B54-F737-494A-9A64-09BFF139B080}"/>
              </a:ext>
            </a:extLst>
          </p:cNvPr>
          <p:cNvSpPr/>
          <p:nvPr userDrawn="1"/>
        </p:nvSpPr>
        <p:spPr>
          <a:xfrm>
            <a:off x="3341100"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2" name="Text Placeholder 2">
            <a:extLst>
              <a:ext uri="{FF2B5EF4-FFF2-40B4-BE49-F238E27FC236}">
                <a16:creationId xmlns:a16="http://schemas.microsoft.com/office/drawing/2014/main" id="{B2E9BDCF-0C5A-5542-AF6F-231BEB82BEB4}"/>
              </a:ext>
            </a:extLst>
          </p:cNvPr>
          <p:cNvSpPr>
            <a:spLocks noGrp="1"/>
          </p:cNvSpPr>
          <p:nvPr>
            <p:ph type="body" sz="quarter" idx="22" hasCustomPrompt="1"/>
          </p:nvPr>
        </p:nvSpPr>
        <p:spPr>
          <a:xfrm>
            <a:off x="4232212" y="1847726"/>
            <a:ext cx="1800000" cy="684000"/>
          </a:xfrm>
        </p:spPr>
        <p:txBody>
          <a:bodyPr anchor="ctr"/>
          <a:lstStyle>
            <a:lvl1pPr algn="l">
              <a:buNone/>
              <a:defRPr sz="2200" b="1">
                <a:solidFill>
                  <a:schemeClr val="tx1"/>
                </a:solidFill>
              </a:defRPr>
            </a:lvl1pPr>
          </a:lstStyle>
          <a:p>
            <a:pPr lvl="0"/>
            <a:r>
              <a:rPr lang="en-GB"/>
              <a:t>Insert title</a:t>
            </a:r>
          </a:p>
        </p:txBody>
      </p:sp>
      <p:sp>
        <p:nvSpPr>
          <p:cNvPr id="33" name="Text Placeholder 7">
            <a:extLst>
              <a:ext uri="{FF2B5EF4-FFF2-40B4-BE49-F238E27FC236}">
                <a16:creationId xmlns:a16="http://schemas.microsoft.com/office/drawing/2014/main" id="{D4790A76-E9C0-C247-8A64-ABFA6FEED644}"/>
              </a:ext>
            </a:extLst>
          </p:cNvPr>
          <p:cNvSpPr>
            <a:spLocks noGrp="1"/>
          </p:cNvSpPr>
          <p:nvPr>
            <p:ph type="body" sz="quarter" idx="23"/>
          </p:nvPr>
        </p:nvSpPr>
        <p:spPr>
          <a:xfrm>
            <a:off x="6234183"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4" name="Rectangle 33">
            <a:extLst>
              <a:ext uri="{FF2B5EF4-FFF2-40B4-BE49-F238E27FC236}">
                <a16:creationId xmlns:a16="http://schemas.microsoft.com/office/drawing/2014/main" id="{56196165-DE19-6240-8277-0F03784A61F8}"/>
              </a:ext>
            </a:extLst>
          </p:cNvPr>
          <p:cNvSpPr/>
          <p:nvPr userDrawn="1"/>
        </p:nvSpPr>
        <p:spPr>
          <a:xfrm>
            <a:off x="6234183"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5" name="Text Placeholder 2">
            <a:extLst>
              <a:ext uri="{FF2B5EF4-FFF2-40B4-BE49-F238E27FC236}">
                <a16:creationId xmlns:a16="http://schemas.microsoft.com/office/drawing/2014/main" id="{9CBE608D-BD0B-9D40-A3EC-278E95A08629}"/>
              </a:ext>
            </a:extLst>
          </p:cNvPr>
          <p:cNvSpPr>
            <a:spLocks noGrp="1"/>
          </p:cNvSpPr>
          <p:nvPr>
            <p:ph type="body" sz="quarter" idx="24" hasCustomPrompt="1"/>
          </p:nvPr>
        </p:nvSpPr>
        <p:spPr>
          <a:xfrm>
            <a:off x="7143829" y="1847726"/>
            <a:ext cx="1800000" cy="684000"/>
          </a:xfrm>
        </p:spPr>
        <p:txBody>
          <a:bodyPr anchor="ctr"/>
          <a:lstStyle>
            <a:lvl1pPr algn="l">
              <a:buNone/>
              <a:defRPr sz="2200" b="1">
                <a:solidFill>
                  <a:schemeClr val="tx1"/>
                </a:solidFill>
              </a:defRPr>
            </a:lvl1pPr>
          </a:lstStyle>
          <a:p>
            <a:pPr lvl="0"/>
            <a:r>
              <a:rPr lang="en-GB"/>
              <a:t>Insert title</a:t>
            </a:r>
          </a:p>
        </p:txBody>
      </p:sp>
      <p:sp>
        <p:nvSpPr>
          <p:cNvPr id="36" name="Text Placeholder 7">
            <a:extLst>
              <a:ext uri="{FF2B5EF4-FFF2-40B4-BE49-F238E27FC236}">
                <a16:creationId xmlns:a16="http://schemas.microsoft.com/office/drawing/2014/main" id="{A1085E51-5463-214B-AD38-C5955F214996}"/>
              </a:ext>
            </a:extLst>
          </p:cNvPr>
          <p:cNvSpPr>
            <a:spLocks noGrp="1"/>
          </p:cNvSpPr>
          <p:nvPr>
            <p:ph type="body" sz="quarter" idx="25"/>
          </p:nvPr>
        </p:nvSpPr>
        <p:spPr>
          <a:xfrm>
            <a:off x="9136154"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7" name="Rectangle 36">
            <a:extLst>
              <a:ext uri="{FF2B5EF4-FFF2-40B4-BE49-F238E27FC236}">
                <a16:creationId xmlns:a16="http://schemas.microsoft.com/office/drawing/2014/main" id="{B59219A1-1A8B-B241-A132-B18EECB61F19}"/>
              </a:ext>
            </a:extLst>
          </p:cNvPr>
          <p:cNvSpPr/>
          <p:nvPr userDrawn="1"/>
        </p:nvSpPr>
        <p:spPr>
          <a:xfrm>
            <a:off x="9136154"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9" name="Text Placeholder 2">
            <a:extLst>
              <a:ext uri="{FF2B5EF4-FFF2-40B4-BE49-F238E27FC236}">
                <a16:creationId xmlns:a16="http://schemas.microsoft.com/office/drawing/2014/main" id="{C2DF9998-6500-1948-8C08-E51B2F7D13BE}"/>
              </a:ext>
            </a:extLst>
          </p:cNvPr>
          <p:cNvSpPr>
            <a:spLocks noGrp="1"/>
          </p:cNvSpPr>
          <p:nvPr>
            <p:ph type="body" sz="quarter" idx="26" hasCustomPrompt="1"/>
          </p:nvPr>
        </p:nvSpPr>
        <p:spPr>
          <a:xfrm>
            <a:off x="10064960" y="1847726"/>
            <a:ext cx="1800000" cy="684000"/>
          </a:xfrm>
        </p:spPr>
        <p:txBody>
          <a:bodyPr anchor="ctr"/>
          <a:lstStyle>
            <a:lvl1pPr algn="l">
              <a:buNone/>
              <a:defRPr sz="2200" b="1">
                <a:solidFill>
                  <a:schemeClr val="tx1"/>
                </a:solidFill>
              </a:defRPr>
            </a:lvl1pPr>
          </a:lstStyle>
          <a:p>
            <a:pPr lvl="0"/>
            <a:r>
              <a:rPr lang="en-GB"/>
              <a:t>Insert title</a:t>
            </a:r>
          </a:p>
        </p:txBody>
      </p:sp>
      <p:cxnSp>
        <p:nvCxnSpPr>
          <p:cNvPr id="19" name="Straight Connector 18">
            <a:extLst>
              <a:ext uri="{FF2B5EF4-FFF2-40B4-BE49-F238E27FC236}">
                <a16:creationId xmlns:a16="http://schemas.microsoft.com/office/drawing/2014/main" id="{599AEBAA-5DF4-E846-9733-C1D449EBA2C8}"/>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AF3E2F-F4D0-B546-9DA5-8F05288F48D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1586E32B-0EA0-8949-B760-627CB6BFB62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41229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icon boxes with detail, colours">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42431" y="2683331"/>
            <a:ext cx="3564000" cy="353684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61723" y="1675331"/>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5495827" y="1853812"/>
            <a:ext cx="2410604" cy="684000"/>
          </a:xfrm>
        </p:spPr>
        <p:txBody>
          <a:bodyPr anchor="ctr"/>
          <a:lstStyle>
            <a:lvl1pPr algn="l">
              <a:buNone/>
              <a:defRPr sz="2200" b="1">
                <a:solidFill>
                  <a:schemeClr val="tx1"/>
                </a:solidFill>
              </a:defRPr>
            </a:lvl1pPr>
          </a:lstStyle>
          <a:p>
            <a:pPr lvl="0"/>
            <a:r>
              <a:rPr lang="en-GB"/>
              <a:t>Insert title</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80349"/>
            <a:ext cx="3564000" cy="3536847"/>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51292" y="1675331"/>
            <a:ext cx="3564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585396" y="1853812"/>
            <a:ext cx="2410604" cy="684000"/>
          </a:xfrm>
        </p:spPr>
        <p:txBody>
          <a:bodyPr anchor="ctr"/>
          <a:lstStyle>
            <a:lvl1pPr algn="l">
              <a:buNone/>
              <a:defRPr sz="2200" b="1">
                <a:solidFill>
                  <a:schemeClr val="tx1"/>
                </a:solidFill>
              </a:defRPr>
            </a:lvl1pPr>
          </a:lstStyle>
          <a:p>
            <a:pPr lvl="0"/>
            <a:r>
              <a:rPr lang="en-GB"/>
              <a:t>Insert title</a:t>
            </a:r>
          </a:p>
        </p:txBody>
      </p:sp>
      <p:sp>
        <p:nvSpPr>
          <p:cNvPr id="27" name="Text Placeholder 7">
            <a:extLst>
              <a:ext uri="{FF2B5EF4-FFF2-40B4-BE49-F238E27FC236}">
                <a16:creationId xmlns:a16="http://schemas.microsoft.com/office/drawing/2014/main" id="{017CD2F3-C517-834C-A1C9-E6EA040C66A8}"/>
              </a:ext>
            </a:extLst>
          </p:cNvPr>
          <p:cNvSpPr>
            <a:spLocks noGrp="1"/>
          </p:cNvSpPr>
          <p:nvPr>
            <p:ph type="body" sz="quarter" idx="21"/>
          </p:nvPr>
        </p:nvSpPr>
        <p:spPr>
          <a:xfrm>
            <a:off x="8252862" y="2680348"/>
            <a:ext cx="3564000" cy="3536847"/>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Rectangle 27">
            <a:extLst>
              <a:ext uri="{FF2B5EF4-FFF2-40B4-BE49-F238E27FC236}">
                <a16:creationId xmlns:a16="http://schemas.microsoft.com/office/drawing/2014/main" id="{977A865E-5511-774B-A9F3-4C32CD56F798}"/>
              </a:ext>
            </a:extLst>
          </p:cNvPr>
          <p:cNvSpPr/>
          <p:nvPr userDrawn="1"/>
        </p:nvSpPr>
        <p:spPr>
          <a:xfrm>
            <a:off x="8272154" y="1675331"/>
            <a:ext cx="3564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9" name="Text Placeholder 2">
            <a:extLst>
              <a:ext uri="{FF2B5EF4-FFF2-40B4-BE49-F238E27FC236}">
                <a16:creationId xmlns:a16="http://schemas.microsoft.com/office/drawing/2014/main" id="{B9C9A1D2-F3A4-0448-91D0-01D8F1BB182A}"/>
              </a:ext>
            </a:extLst>
          </p:cNvPr>
          <p:cNvSpPr>
            <a:spLocks noGrp="1"/>
          </p:cNvSpPr>
          <p:nvPr>
            <p:ph type="body" sz="quarter" idx="22" hasCustomPrompt="1"/>
          </p:nvPr>
        </p:nvSpPr>
        <p:spPr>
          <a:xfrm>
            <a:off x="9406258" y="1853812"/>
            <a:ext cx="2410604" cy="684000"/>
          </a:xfrm>
        </p:spPr>
        <p:txBody>
          <a:bodyPr anchor="ctr"/>
          <a:lstStyle>
            <a:lvl1pPr algn="l">
              <a:buNone/>
              <a:defRPr sz="2200" b="1">
                <a:solidFill>
                  <a:schemeClr val="tx1"/>
                </a:solidFill>
              </a:defRPr>
            </a:lvl1pPr>
          </a:lstStyle>
          <a:p>
            <a:pPr lvl="0"/>
            <a:r>
              <a:rPr lang="en-GB"/>
              <a:t>Insert title</a:t>
            </a:r>
          </a:p>
        </p:txBody>
      </p:sp>
      <p:cxnSp>
        <p:nvCxnSpPr>
          <p:cNvPr id="16" name="Straight Connector 15">
            <a:extLst>
              <a:ext uri="{FF2B5EF4-FFF2-40B4-BE49-F238E27FC236}">
                <a16:creationId xmlns:a16="http://schemas.microsoft.com/office/drawing/2014/main" id="{05DD8AE3-7903-C348-B384-E8DD5B682337}"/>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196A7C-EC13-574E-AA21-B423B51E419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88194B80-7F9D-A648-8FF0-7EDB1187587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82308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lumn icon boxes with detail, colours">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64000"/>
            <a:ext cx="2700000" cy="3553196"/>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656000"/>
            <a:ext cx="2700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329746" y="1836000"/>
            <a:ext cx="1800000" cy="684000"/>
          </a:xfrm>
        </p:spPr>
        <p:txBody>
          <a:bodyPr anchor="ctr"/>
          <a:lstStyle>
            <a:lvl1pPr algn="l">
              <a:buNone/>
              <a:defRPr sz="2200" b="1">
                <a:solidFill>
                  <a:schemeClr val="tx1"/>
                </a:solidFill>
              </a:defRPr>
            </a:lvl1pPr>
          </a:lstStyle>
          <a:p>
            <a:pPr lvl="0"/>
            <a:r>
              <a:rPr lang="en-GB"/>
              <a:t>Insert title</a:t>
            </a:r>
          </a:p>
        </p:txBody>
      </p:sp>
      <p:sp>
        <p:nvSpPr>
          <p:cNvPr id="30" name="Text Placeholder 7">
            <a:extLst>
              <a:ext uri="{FF2B5EF4-FFF2-40B4-BE49-F238E27FC236}">
                <a16:creationId xmlns:a16="http://schemas.microsoft.com/office/drawing/2014/main" id="{C05A71E0-D2E2-6E47-A811-270DE6B73CC9}"/>
              </a:ext>
            </a:extLst>
          </p:cNvPr>
          <p:cNvSpPr>
            <a:spLocks noGrp="1"/>
          </p:cNvSpPr>
          <p:nvPr>
            <p:ph type="body" sz="quarter" idx="21"/>
          </p:nvPr>
        </p:nvSpPr>
        <p:spPr>
          <a:xfrm>
            <a:off x="3341100" y="2664000"/>
            <a:ext cx="2700000" cy="3553196"/>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1" name="Rectangle 30">
            <a:extLst>
              <a:ext uri="{FF2B5EF4-FFF2-40B4-BE49-F238E27FC236}">
                <a16:creationId xmlns:a16="http://schemas.microsoft.com/office/drawing/2014/main" id="{50274B54-F737-494A-9A64-09BFF139B080}"/>
              </a:ext>
            </a:extLst>
          </p:cNvPr>
          <p:cNvSpPr/>
          <p:nvPr userDrawn="1"/>
        </p:nvSpPr>
        <p:spPr>
          <a:xfrm>
            <a:off x="3341100" y="1656000"/>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2" name="Text Placeholder 2">
            <a:extLst>
              <a:ext uri="{FF2B5EF4-FFF2-40B4-BE49-F238E27FC236}">
                <a16:creationId xmlns:a16="http://schemas.microsoft.com/office/drawing/2014/main" id="{B2E9BDCF-0C5A-5542-AF6F-231BEB82BEB4}"/>
              </a:ext>
            </a:extLst>
          </p:cNvPr>
          <p:cNvSpPr>
            <a:spLocks noGrp="1"/>
          </p:cNvSpPr>
          <p:nvPr>
            <p:ph type="body" sz="quarter" idx="22" hasCustomPrompt="1"/>
          </p:nvPr>
        </p:nvSpPr>
        <p:spPr>
          <a:xfrm>
            <a:off x="4232212" y="1836000"/>
            <a:ext cx="1800000" cy="684000"/>
          </a:xfrm>
        </p:spPr>
        <p:txBody>
          <a:bodyPr anchor="ctr"/>
          <a:lstStyle>
            <a:lvl1pPr algn="l">
              <a:buNone/>
              <a:defRPr sz="2200" b="1">
                <a:solidFill>
                  <a:schemeClr val="tx1"/>
                </a:solidFill>
              </a:defRPr>
            </a:lvl1pPr>
          </a:lstStyle>
          <a:p>
            <a:pPr lvl="0"/>
            <a:r>
              <a:rPr lang="en-GB"/>
              <a:t>Insert title</a:t>
            </a:r>
          </a:p>
        </p:txBody>
      </p:sp>
      <p:sp>
        <p:nvSpPr>
          <p:cNvPr id="33" name="Text Placeholder 7">
            <a:extLst>
              <a:ext uri="{FF2B5EF4-FFF2-40B4-BE49-F238E27FC236}">
                <a16:creationId xmlns:a16="http://schemas.microsoft.com/office/drawing/2014/main" id="{D4790A76-E9C0-C247-8A64-ABFA6FEED644}"/>
              </a:ext>
            </a:extLst>
          </p:cNvPr>
          <p:cNvSpPr>
            <a:spLocks noGrp="1"/>
          </p:cNvSpPr>
          <p:nvPr>
            <p:ph type="body" sz="quarter" idx="23"/>
          </p:nvPr>
        </p:nvSpPr>
        <p:spPr>
          <a:xfrm>
            <a:off x="6234183" y="2664000"/>
            <a:ext cx="2700000" cy="3553196"/>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4" name="Rectangle 33">
            <a:extLst>
              <a:ext uri="{FF2B5EF4-FFF2-40B4-BE49-F238E27FC236}">
                <a16:creationId xmlns:a16="http://schemas.microsoft.com/office/drawing/2014/main" id="{56196165-DE19-6240-8277-0F03784A61F8}"/>
              </a:ext>
            </a:extLst>
          </p:cNvPr>
          <p:cNvSpPr/>
          <p:nvPr userDrawn="1"/>
        </p:nvSpPr>
        <p:spPr>
          <a:xfrm>
            <a:off x="6234183" y="1656000"/>
            <a:ext cx="2700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5" name="Text Placeholder 2">
            <a:extLst>
              <a:ext uri="{FF2B5EF4-FFF2-40B4-BE49-F238E27FC236}">
                <a16:creationId xmlns:a16="http://schemas.microsoft.com/office/drawing/2014/main" id="{9CBE608D-BD0B-9D40-A3EC-278E95A08629}"/>
              </a:ext>
            </a:extLst>
          </p:cNvPr>
          <p:cNvSpPr>
            <a:spLocks noGrp="1"/>
          </p:cNvSpPr>
          <p:nvPr>
            <p:ph type="body" sz="quarter" idx="24" hasCustomPrompt="1"/>
          </p:nvPr>
        </p:nvSpPr>
        <p:spPr>
          <a:xfrm>
            <a:off x="7134183" y="1836000"/>
            <a:ext cx="1800000" cy="684000"/>
          </a:xfrm>
        </p:spPr>
        <p:txBody>
          <a:bodyPr anchor="ctr"/>
          <a:lstStyle>
            <a:lvl1pPr algn="l">
              <a:buNone/>
              <a:defRPr sz="2200" b="1">
                <a:solidFill>
                  <a:schemeClr val="tx1"/>
                </a:solidFill>
              </a:defRPr>
            </a:lvl1pPr>
          </a:lstStyle>
          <a:p>
            <a:pPr lvl="0"/>
            <a:r>
              <a:rPr lang="en-GB"/>
              <a:t>Insert title</a:t>
            </a:r>
          </a:p>
        </p:txBody>
      </p:sp>
      <p:sp>
        <p:nvSpPr>
          <p:cNvPr id="36" name="Text Placeholder 7">
            <a:extLst>
              <a:ext uri="{FF2B5EF4-FFF2-40B4-BE49-F238E27FC236}">
                <a16:creationId xmlns:a16="http://schemas.microsoft.com/office/drawing/2014/main" id="{A1085E51-5463-214B-AD38-C5955F214996}"/>
              </a:ext>
            </a:extLst>
          </p:cNvPr>
          <p:cNvSpPr>
            <a:spLocks noGrp="1"/>
          </p:cNvSpPr>
          <p:nvPr>
            <p:ph type="body" sz="quarter" idx="25"/>
          </p:nvPr>
        </p:nvSpPr>
        <p:spPr>
          <a:xfrm>
            <a:off x="9136154" y="2664000"/>
            <a:ext cx="2700000" cy="3553196"/>
          </a:xfrm>
          <a:prstGeom prst="rect">
            <a:avLst/>
          </a:prstGeom>
          <a:solidFill>
            <a:schemeClr val="accent2">
              <a:lumMod val="20000"/>
              <a:lumOff val="80000"/>
              <a:alpha val="5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7" name="Rectangle 36">
            <a:extLst>
              <a:ext uri="{FF2B5EF4-FFF2-40B4-BE49-F238E27FC236}">
                <a16:creationId xmlns:a16="http://schemas.microsoft.com/office/drawing/2014/main" id="{B59219A1-1A8B-B241-A132-B18EECB61F19}"/>
              </a:ext>
            </a:extLst>
          </p:cNvPr>
          <p:cNvSpPr/>
          <p:nvPr userDrawn="1"/>
        </p:nvSpPr>
        <p:spPr>
          <a:xfrm>
            <a:off x="9136154" y="1656000"/>
            <a:ext cx="2700000" cy="100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9" name="Text Placeholder 2">
            <a:extLst>
              <a:ext uri="{FF2B5EF4-FFF2-40B4-BE49-F238E27FC236}">
                <a16:creationId xmlns:a16="http://schemas.microsoft.com/office/drawing/2014/main" id="{C2DF9998-6500-1948-8C08-E51B2F7D13BE}"/>
              </a:ext>
            </a:extLst>
          </p:cNvPr>
          <p:cNvSpPr>
            <a:spLocks noGrp="1"/>
          </p:cNvSpPr>
          <p:nvPr>
            <p:ph type="body" sz="quarter" idx="26" hasCustomPrompt="1"/>
          </p:nvPr>
        </p:nvSpPr>
        <p:spPr>
          <a:xfrm>
            <a:off x="10036154" y="1836000"/>
            <a:ext cx="1800000" cy="684000"/>
          </a:xfrm>
        </p:spPr>
        <p:txBody>
          <a:bodyPr anchor="ctr"/>
          <a:lstStyle>
            <a:lvl1pPr algn="l">
              <a:buNone/>
              <a:defRPr sz="2200" b="1">
                <a:solidFill>
                  <a:schemeClr val="tx1"/>
                </a:solidFill>
              </a:defRPr>
            </a:lvl1pPr>
          </a:lstStyle>
          <a:p>
            <a:pPr lvl="0"/>
            <a:r>
              <a:rPr lang="en-GB"/>
              <a:t>Insert title</a:t>
            </a:r>
          </a:p>
        </p:txBody>
      </p:sp>
      <p:cxnSp>
        <p:nvCxnSpPr>
          <p:cNvPr id="19" name="Straight Connector 18">
            <a:extLst>
              <a:ext uri="{FF2B5EF4-FFF2-40B4-BE49-F238E27FC236}">
                <a16:creationId xmlns:a16="http://schemas.microsoft.com/office/drawing/2014/main" id="{5EB83965-A252-2F47-A8CD-D5736FD97B06}"/>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FDF3C3D-B1DF-8147-B326-C24834A5E2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EAC2E4BC-DA81-D448-AA7D-F5CF9D80906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841464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42431" y="2683331"/>
            <a:ext cx="3564000" cy="353684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61723" y="1675331"/>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5495827" y="1853812"/>
            <a:ext cx="2410604" cy="684000"/>
          </a:xfrm>
        </p:spPr>
        <p:txBody>
          <a:bodyPr anchor="ctr"/>
          <a:lstStyle>
            <a:lvl1pPr algn="l">
              <a:buNone/>
              <a:defRPr sz="2200" b="1">
                <a:solidFill>
                  <a:schemeClr val="tx1"/>
                </a:solidFill>
              </a:defRPr>
            </a:lvl1pPr>
          </a:lstStyle>
          <a:p>
            <a:pPr lvl="0"/>
            <a:r>
              <a:rPr lang="en-GB"/>
              <a:t>Insert title</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80349"/>
            <a:ext cx="3564000" cy="3536847"/>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51292" y="1675331"/>
            <a:ext cx="3564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585396" y="1853812"/>
            <a:ext cx="2410604" cy="684000"/>
          </a:xfrm>
        </p:spPr>
        <p:txBody>
          <a:bodyPr anchor="ctr"/>
          <a:lstStyle>
            <a:lvl1pPr algn="l">
              <a:buNone/>
              <a:defRPr sz="2200" b="1">
                <a:solidFill>
                  <a:schemeClr val="tx1"/>
                </a:solidFill>
              </a:defRPr>
            </a:lvl1pPr>
          </a:lstStyle>
          <a:p>
            <a:pPr lvl="0"/>
            <a:r>
              <a:rPr lang="en-GB"/>
              <a:t>Insert title</a:t>
            </a:r>
          </a:p>
        </p:txBody>
      </p:sp>
      <p:sp>
        <p:nvSpPr>
          <p:cNvPr id="27" name="Text Placeholder 7">
            <a:extLst>
              <a:ext uri="{FF2B5EF4-FFF2-40B4-BE49-F238E27FC236}">
                <a16:creationId xmlns:a16="http://schemas.microsoft.com/office/drawing/2014/main" id="{017CD2F3-C517-834C-A1C9-E6EA040C66A8}"/>
              </a:ext>
            </a:extLst>
          </p:cNvPr>
          <p:cNvSpPr>
            <a:spLocks noGrp="1"/>
          </p:cNvSpPr>
          <p:nvPr>
            <p:ph type="body" sz="quarter" idx="21"/>
          </p:nvPr>
        </p:nvSpPr>
        <p:spPr>
          <a:xfrm>
            <a:off x="8252862" y="2680348"/>
            <a:ext cx="3564000" cy="3536847"/>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Rectangle 27">
            <a:extLst>
              <a:ext uri="{FF2B5EF4-FFF2-40B4-BE49-F238E27FC236}">
                <a16:creationId xmlns:a16="http://schemas.microsoft.com/office/drawing/2014/main" id="{977A865E-5511-774B-A9F3-4C32CD56F798}"/>
              </a:ext>
            </a:extLst>
          </p:cNvPr>
          <p:cNvSpPr/>
          <p:nvPr userDrawn="1"/>
        </p:nvSpPr>
        <p:spPr>
          <a:xfrm>
            <a:off x="8272154" y="1675331"/>
            <a:ext cx="3564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9" name="Text Placeholder 2">
            <a:extLst>
              <a:ext uri="{FF2B5EF4-FFF2-40B4-BE49-F238E27FC236}">
                <a16:creationId xmlns:a16="http://schemas.microsoft.com/office/drawing/2014/main" id="{B9C9A1D2-F3A4-0448-91D0-01D8F1BB182A}"/>
              </a:ext>
            </a:extLst>
          </p:cNvPr>
          <p:cNvSpPr>
            <a:spLocks noGrp="1"/>
          </p:cNvSpPr>
          <p:nvPr>
            <p:ph type="body" sz="quarter" idx="22" hasCustomPrompt="1"/>
          </p:nvPr>
        </p:nvSpPr>
        <p:spPr>
          <a:xfrm>
            <a:off x="9406258" y="1853812"/>
            <a:ext cx="2410604" cy="684000"/>
          </a:xfrm>
        </p:spPr>
        <p:txBody>
          <a:bodyPr anchor="ctr"/>
          <a:lstStyle>
            <a:lvl1pPr algn="l">
              <a:buNone/>
              <a:defRPr sz="2200" b="1">
                <a:solidFill>
                  <a:schemeClr val="tx1"/>
                </a:solidFill>
              </a:defRPr>
            </a:lvl1pPr>
          </a:lstStyle>
          <a:p>
            <a:pPr lvl="0"/>
            <a:r>
              <a:rPr lang="en-GB"/>
              <a:t>Insert title</a:t>
            </a:r>
          </a:p>
        </p:txBody>
      </p:sp>
      <p:cxnSp>
        <p:nvCxnSpPr>
          <p:cNvPr id="16" name="Straight Connector 15">
            <a:extLst>
              <a:ext uri="{FF2B5EF4-FFF2-40B4-BE49-F238E27FC236}">
                <a16:creationId xmlns:a16="http://schemas.microsoft.com/office/drawing/2014/main" id="{05DD8AE3-7903-C348-B384-E8DD5B682337}"/>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196A7C-EC13-574E-AA21-B423B51E419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88194B80-7F9D-A648-8FF0-7EDB1187587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3021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64000"/>
            <a:ext cx="2700000" cy="3553196"/>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656000"/>
            <a:ext cx="2700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329746" y="1836000"/>
            <a:ext cx="1800000" cy="684000"/>
          </a:xfrm>
        </p:spPr>
        <p:txBody>
          <a:bodyPr anchor="ctr"/>
          <a:lstStyle>
            <a:lvl1pPr algn="l">
              <a:buNone/>
              <a:defRPr sz="2200" b="1">
                <a:solidFill>
                  <a:schemeClr val="tx1"/>
                </a:solidFill>
              </a:defRPr>
            </a:lvl1pPr>
          </a:lstStyle>
          <a:p>
            <a:pPr lvl="0"/>
            <a:r>
              <a:rPr lang="en-GB"/>
              <a:t>Insert title</a:t>
            </a:r>
          </a:p>
        </p:txBody>
      </p:sp>
      <p:sp>
        <p:nvSpPr>
          <p:cNvPr id="30" name="Text Placeholder 7">
            <a:extLst>
              <a:ext uri="{FF2B5EF4-FFF2-40B4-BE49-F238E27FC236}">
                <a16:creationId xmlns:a16="http://schemas.microsoft.com/office/drawing/2014/main" id="{C05A71E0-D2E2-6E47-A811-270DE6B73CC9}"/>
              </a:ext>
            </a:extLst>
          </p:cNvPr>
          <p:cNvSpPr>
            <a:spLocks noGrp="1"/>
          </p:cNvSpPr>
          <p:nvPr>
            <p:ph type="body" sz="quarter" idx="21"/>
          </p:nvPr>
        </p:nvSpPr>
        <p:spPr>
          <a:xfrm>
            <a:off x="3341100" y="2664000"/>
            <a:ext cx="2700000" cy="3553196"/>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1" name="Rectangle 30">
            <a:extLst>
              <a:ext uri="{FF2B5EF4-FFF2-40B4-BE49-F238E27FC236}">
                <a16:creationId xmlns:a16="http://schemas.microsoft.com/office/drawing/2014/main" id="{50274B54-F737-494A-9A64-09BFF139B080}"/>
              </a:ext>
            </a:extLst>
          </p:cNvPr>
          <p:cNvSpPr/>
          <p:nvPr userDrawn="1"/>
        </p:nvSpPr>
        <p:spPr>
          <a:xfrm>
            <a:off x="3341100" y="1656000"/>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2" name="Text Placeholder 2">
            <a:extLst>
              <a:ext uri="{FF2B5EF4-FFF2-40B4-BE49-F238E27FC236}">
                <a16:creationId xmlns:a16="http://schemas.microsoft.com/office/drawing/2014/main" id="{B2E9BDCF-0C5A-5542-AF6F-231BEB82BEB4}"/>
              </a:ext>
            </a:extLst>
          </p:cNvPr>
          <p:cNvSpPr>
            <a:spLocks noGrp="1"/>
          </p:cNvSpPr>
          <p:nvPr>
            <p:ph type="body" sz="quarter" idx="22" hasCustomPrompt="1"/>
          </p:nvPr>
        </p:nvSpPr>
        <p:spPr>
          <a:xfrm>
            <a:off x="4232212" y="1836000"/>
            <a:ext cx="1800000" cy="684000"/>
          </a:xfrm>
        </p:spPr>
        <p:txBody>
          <a:bodyPr anchor="ctr"/>
          <a:lstStyle>
            <a:lvl1pPr algn="l">
              <a:buNone/>
              <a:defRPr sz="2200" b="1">
                <a:solidFill>
                  <a:schemeClr val="tx1"/>
                </a:solidFill>
              </a:defRPr>
            </a:lvl1pPr>
          </a:lstStyle>
          <a:p>
            <a:pPr lvl="0"/>
            <a:r>
              <a:rPr lang="en-GB"/>
              <a:t>Insert title</a:t>
            </a:r>
          </a:p>
        </p:txBody>
      </p:sp>
      <p:sp>
        <p:nvSpPr>
          <p:cNvPr id="33" name="Text Placeholder 7">
            <a:extLst>
              <a:ext uri="{FF2B5EF4-FFF2-40B4-BE49-F238E27FC236}">
                <a16:creationId xmlns:a16="http://schemas.microsoft.com/office/drawing/2014/main" id="{D4790A76-E9C0-C247-8A64-ABFA6FEED644}"/>
              </a:ext>
            </a:extLst>
          </p:cNvPr>
          <p:cNvSpPr>
            <a:spLocks noGrp="1"/>
          </p:cNvSpPr>
          <p:nvPr>
            <p:ph type="body" sz="quarter" idx="23"/>
          </p:nvPr>
        </p:nvSpPr>
        <p:spPr>
          <a:xfrm>
            <a:off x="6234183" y="2664000"/>
            <a:ext cx="2700000" cy="3553196"/>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4" name="Rectangle 33">
            <a:extLst>
              <a:ext uri="{FF2B5EF4-FFF2-40B4-BE49-F238E27FC236}">
                <a16:creationId xmlns:a16="http://schemas.microsoft.com/office/drawing/2014/main" id="{56196165-DE19-6240-8277-0F03784A61F8}"/>
              </a:ext>
            </a:extLst>
          </p:cNvPr>
          <p:cNvSpPr/>
          <p:nvPr userDrawn="1"/>
        </p:nvSpPr>
        <p:spPr>
          <a:xfrm>
            <a:off x="6234183" y="1656000"/>
            <a:ext cx="2700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5" name="Text Placeholder 2">
            <a:extLst>
              <a:ext uri="{FF2B5EF4-FFF2-40B4-BE49-F238E27FC236}">
                <a16:creationId xmlns:a16="http://schemas.microsoft.com/office/drawing/2014/main" id="{9CBE608D-BD0B-9D40-A3EC-278E95A08629}"/>
              </a:ext>
            </a:extLst>
          </p:cNvPr>
          <p:cNvSpPr>
            <a:spLocks noGrp="1"/>
          </p:cNvSpPr>
          <p:nvPr>
            <p:ph type="body" sz="quarter" idx="24" hasCustomPrompt="1"/>
          </p:nvPr>
        </p:nvSpPr>
        <p:spPr>
          <a:xfrm>
            <a:off x="7134183" y="1836000"/>
            <a:ext cx="1800000" cy="684000"/>
          </a:xfrm>
        </p:spPr>
        <p:txBody>
          <a:bodyPr anchor="ctr"/>
          <a:lstStyle>
            <a:lvl1pPr algn="l">
              <a:buNone/>
              <a:defRPr sz="2200" b="1">
                <a:solidFill>
                  <a:schemeClr val="tx1"/>
                </a:solidFill>
              </a:defRPr>
            </a:lvl1pPr>
          </a:lstStyle>
          <a:p>
            <a:pPr lvl="0"/>
            <a:r>
              <a:rPr lang="en-GB"/>
              <a:t>Insert title</a:t>
            </a:r>
          </a:p>
        </p:txBody>
      </p:sp>
      <p:sp>
        <p:nvSpPr>
          <p:cNvPr id="36" name="Text Placeholder 7">
            <a:extLst>
              <a:ext uri="{FF2B5EF4-FFF2-40B4-BE49-F238E27FC236}">
                <a16:creationId xmlns:a16="http://schemas.microsoft.com/office/drawing/2014/main" id="{A1085E51-5463-214B-AD38-C5955F214996}"/>
              </a:ext>
            </a:extLst>
          </p:cNvPr>
          <p:cNvSpPr>
            <a:spLocks noGrp="1"/>
          </p:cNvSpPr>
          <p:nvPr>
            <p:ph type="body" sz="quarter" idx="25"/>
          </p:nvPr>
        </p:nvSpPr>
        <p:spPr>
          <a:xfrm>
            <a:off x="9136154" y="2664000"/>
            <a:ext cx="2700000" cy="3553196"/>
          </a:xfrm>
          <a:prstGeom prst="rect">
            <a:avLst/>
          </a:prstGeom>
          <a:solidFill>
            <a:schemeClr val="accent2">
              <a:lumMod val="20000"/>
              <a:lumOff val="80000"/>
              <a:alpha val="5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7" name="Rectangle 36">
            <a:extLst>
              <a:ext uri="{FF2B5EF4-FFF2-40B4-BE49-F238E27FC236}">
                <a16:creationId xmlns:a16="http://schemas.microsoft.com/office/drawing/2014/main" id="{B59219A1-1A8B-B241-A132-B18EECB61F19}"/>
              </a:ext>
            </a:extLst>
          </p:cNvPr>
          <p:cNvSpPr/>
          <p:nvPr userDrawn="1"/>
        </p:nvSpPr>
        <p:spPr>
          <a:xfrm>
            <a:off x="9136154" y="1656000"/>
            <a:ext cx="2700000" cy="100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9" name="Text Placeholder 2">
            <a:extLst>
              <a:ext uri="{FF2B5EF4-FFF2-40B4-BE49-F238E27FC236}">
                <a16:creationId xmlns:a16="http://schemas.microsoft.com/office/drawing/2014/main" id="{C2DF9998-6500-1948-8C08-E51B2F7D13BE}"/>
              </a:ext>
            </a:extLst>
          </p:cNvPr>
          <p:cNvSpPr>
            <a:spLocks noGrp="1"/>
          </p:cNvSpPr>
          <p:nvPr>
            <p:ph type="body" sz="quarter" idx="26" hasCustomPrompt="1"/>
          </p:nvPr>
        </p:nvSpPr>
        <p:spPr>
          <a:xfrm>
            <a:off x="10036154" y="1836000"/>
            <a:ext cx="1800000" cy="684000"/>
          </a:xfrm>
        </p:spPr>
        <p:txBody>
          <a:bodyPr anchor="ctr"/>
          <a:lstStyle>
            <a:lvl1pPr algn="l">
              <a:buNone/>
              <a:defRPr sz="2200" b="1">
                <a:solidFill>
                  <a:schemeClr val="tx1"/>
                </a:solidFill>
              </a:defRPr>
            </a:lvl1pPr>
          </a:lstStyle>
          <a:p>
            <a:pPr lvl="0"/>
            <a:r>
              <a:rPr lang="en-GB"/>
              <a:t>Insert title</a:t>
            </a:r>
          </a:p>
        </p:txBody>
      </p:sp>
      <p:cxnSp>
        <p:nvCxnSpPr>
          <p:cNvPr id="19" name="Straight Connector 18">
            <a:extLst>
              <a:ext uri="{FF2B5EF4-FFF2-40B4-BE49-F238E27FC236}">
                <a16:creationId xmlns:a16="http://schemas.microsoft.com/office/drawing/2014/main" id="{5EB83965-A252-2F47-A8CD-D5736FD97B06}"/>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FDF3C3D-B1DF-8147-B326-C24834A5E2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EAC2E4BC-DA81-D448-AA7D-F5CF9D80906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22879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ALT">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9F646EF1-A854-D948-8B35-3629377E56C8}"/>
              </a:ext>
            </a:extLst>
          </p:cNvPr>
          <p:cNvSpPr/>
          <p:nvPr userDrawn="1"/>
        </p:nvSpPr>
        <p:spPr>
          <a:xfrm>
            <a:off x="1" y="-1"/>
            <a:ext cx="12201359" cy="6874203"/>
          </a:xfrm>
          <a:custGeom>
            <a:avLst/>
            <a:gdLst>
              <a:gd name="connsiteX0" fmla="*/ 3013279 w 12201359"/>
              <a:gd name="connsiteY0" fmla="*/ 0 h 6874203"/>
              <a:gd name="connsiteX1" fmla="*/ 6369358 w 12201359"/>
              <a:gd name="connsiteY1" fmla="*/ 0 h 6874203"/>
              <a:gd name="connsiteX2" fmla="*/ 6369358 w 12201359"/>
              <a:gd name="connsiteY2" fmla="*/ 1 h 6874203"/>
              <a:gd name="connsiteX3" fmla="*/ 6687400 w 12201359"/>
              <a:gd name="connsiteY3" fmla="*/ 1 h 6874203"/>
              <a:gd name="connsiteX4" fmla="*/ 12201359 w 12201359"/>
              <a:gd name="connsiteY4" fmla="*/ 3274124 h 6874203"/>
              <a:gd name="connsiteX5" fmla="*/ 12201359 w 12201359"/>
              <a:gd name="connsiteY5" fmla="*/ 3453757 h 6874203"/>
              <a:gd name="connsiteX6" fmla="*/ 6642906 w 12201359"/>
              <a:gd name="connsiteY6" fmla="*/ 6874201 h 6874203"/>
              <a:gd name="connsiteX7" fmla="*/ 6169181 w 12201359"/>
              <a:gd name="connsiteY7" fmla="*/ 6874201 h 6874203"/>
              <a:gd name="connsiteX8" fmla="*/ 6169181 w 12201359"/>
              <a:gd name="connsiteY8" fmla="*/ 6874200 h 6874203"/>
              <a:gd name="connsiteX9" fmla="*/ 3013282 w 12201359"/>
              <a:gd name="connsiteY9" fmla="*/ 6874200 h 6874203"/>
              <a:gd name="connsiteX10" fmla="*/ 3013282 w 12201359"/>
              <a:gd name="connsiteY10" fmla="*/ 6874203 h 6874203"/>
              <a:gd name="connsiteX11" fmla="*/ 0 w 12201359"/>
              <a:gd name="connsiteY11" fmla="*/ 5158862 h 6874203"/>
              <a:gd name="connsiteX12" fmla="*/ 0 w 12201359"/>
              <a:gd name="connsiteY12" fmla="*/ 1715343 h 6874203"/>
              <a:gd name="connsiteX13" fmla="*/ 3013279 w 12201359"/>
              <a:gd name="connsiteY13" fmla="*/ 3 h 687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01359" h="6874203">
                <a:moveTo>
                  <a:pt x="3013279" y="0"/>
                </a:moveTo>
                <a:lnTo>
                  <a:pt x="6369358" y="0"/>
                </a:lnTo>
                <a:lnTo>
                  <a:pt x="6369358" y="1"/>
                </a:lnTo>
                <a:lnTo>
                  <a:pt x="6687400" y="1"/>
                </a:lnTo>
                <a:lnTo>
                  <a:pt x="12201359" y="3274124"/>
                </a:lnTo>
                <a:lnTo>
                  <a:pt x="12201359" y="3453757"/>
                </a:lnTo>
                <a:lnTo>
                  <a:pt x="6642906" y="6874201"/>
                </a:lnTo>
                <a:lnTo>
                  <a:pt x="6169181" y="6874201"/>
                </a:lnTo>
                <a:lnTo>
                  <a:pt x="6169181" y="6874200"/>
                </a:lnTo>
                <a:lnTo>
                  <a:pt x="3013282" y="6874200"/>
                </a:lnTo>
                <a:lnTo>
                  <a:pt x="3013282" y="6874203"/>
                </a:lnTo>
                <a:lnTo>
                  <a:pt x="0" y="5158862"/>
                </a:lnTo>
                <a:lnTo>
                  <a:pt x="0" y="1715343"/>
                </a:lnTo>
                <a:lnTo>
                  <a:pt x="3013279" y="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1068206" y="2523484"/>
            <a:ext cx="6948488" cy="2988316"/>
          </a:xfrm>
          <a:prstGeom prst="rect">
            <a:avLst/>
          </a:prstGeom>
        </p:spPr>
        <p:txBody>
          <a:bodyPr lIns="0" tIns="0" rIns="0" bIns="0">
            <a:normAutofit/>
          </a:bodyPr>
          <a:lstStyle>
            <a:lvl1pPr marL="0" indent="0">
              <a:buNone/>
              <a:defRPr sz="2400">
                <a:solidFill>
                  <a:schemeClr val="bg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1068206" y="1687335"/>
            <a:ext cx="86510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1068206" y="1741335"/>
            <a:ext cx="6948488" cy="728149"/>
          </a:xfrm>
          <a:prstGeom prst="rect">
            <a:avLst/>
          </a:prstGeom>
        </p:spPr>
        <p:txBody>
          <a:bodyPr lIns="0" tIns="0" rIns="0" bIns="0">
            <a:noAutofit/>
          </a:bodyPr>
          <a:lstStyle>
            <a:lvl1pPr marL="0" indent="0">
              <a:buNone/>
              <a:defRPr sz="42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
        <p:nvSpPr>
          <p:cNvPr id="6" name="Triangle 5">
            <a:extLst>
              <a:ext uri="{FF2B5EF4-FFF2-40B4-BE49-F238E27FC236}">
                <a16:creationId xmlns:a16="http://schemas.microsoft.com/office/drawing/2014/main" id="{BC9D35F3-F38A-4B48-B445-8B71C27BBB05}"/>
              </a:ext>
            </a:extLst>
          </p:cNvPr>
          <p:cNvSpPr/>
          <p:nvPr userDrawn="1"/>
        </p:nvSpPr>
        <p:spPr>
          <a:xfrm>
            <a:off x="0" y="5116665"/>
            <a:ext cx="3013281" cy="1741335"/>
          </a:xfrm>
          <a:prstGeom prst="triangle">
            <a:avLst>
              <a:gd name="adj" fmla="val 204"/>
            </a:avLst>
          </a:prstGeom>
          <a:solidFill>
            <a:srgbClr val="1D6D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riangle 10">
            <a:extLst>
              <a:ext uri="{FF2B5EF4-FFF2-40B4-BE49-F238E27FC236}">
                <a16:creationId xmlns:a16="http://schemas.microsoft.com/office/drawing/2014/main" id="{49CEB0A3-C9DB-A645-9ABD-D36ED51A0FA4}"/>
              </a:ext>
            </a:extLst>
          </p:cNvPr>
          <p:cNvSpPr/>
          <p:nvPr userDrawn="1"/>
        </p:nvSpPr>
        <p:spPr>
          <a:xfrm rot="10800000" flipH="1">
            <a:off x="0" y="0"/>
            <a:ext cx="3155902" cy="1825819"/>
          </a:xfrm>
          <a:prstGeom prst="triangle">
            <a:avLst>
              <a:gd name="adj" fmla="val 20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riangle 11">
            <a:extLst>
              <a:ext uri="{FF2B5EF4-FFF2-40B4-BE49-F238E27FC236}">
                <a16:creationId xmlns:a16="http://schemas.microsoft.com/office/drawing/2014/main" id="{0C338501-D6A2-404C-B5AE-898883EAAC0E}"/>
              </a:ext>
            </a:extLst>
          </p:cNvPr>
          <p:cNvSpPr/>
          <p:nvPr userDrawn="1"/>
        </p:nvSpPr>
        <p:spPr>
          <a:xfrm flipH="1">
            <a:off x="6369360" y="3428999"/>
            <a:ext cx="5832000" cy="3445200"/>
          </a:xfrm>
          <a:prstGeom prst="triangle">
            <a:avLst>
              <a:gd name="adj" fmla="val 9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riangle 12">
            <a:extLst>
              <a:ext uri="{FF2B5EF4-FFF2-40B4-BE49-F238E27FC236}">
                <a16:creationId xmlns:a16="http://schemas.microsoft.com/office/drawing/2014/main" id="{E85AD8FB-F082-4548-935A-2C5B222A8524}"/>
              </a:ext>
            </a:extLst>
          </p:cNvPr>
          <p:cNvSpPr/>
          <p:nvPr userDrawn="1"/>
        </p:nvSpPr>
        <p:spPr>
          <a:xfrm rot="10800000">
            <a:off x="6511981" y="0"/>
            <a:ext cx="5689379" cy="3429000"/>
          </a:xfrm>
          <a:prstGeom prst="triangl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292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boxes, text titles x 6">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7E9D4B3-DA8A-7161-AC77-F3D9789D2F29}"/>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75571" y="3028529"/>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157571" y="1406634"/>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7938434" y="1406634"/>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7938434" y="3023982"/>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175571" y="4650425"/>
            <a:ext cx="3564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7956434" y="4650425"/>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0" name="Title 1">
            <a:extLst>
              <a:ext uri="{FF2B5EF4-FFF2-40B4-BE49-F238E27FC236}">
                <a16:creationId xmlns:a16="http://schemas.microsoft.com/office/drawing/2014/main" id="{5FEA82EC-5F70-2C43-B773-938E8FCB9FD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Hex diagram</a:t>
            </a:r>
          </a:p>
        </p:txBody>
      </p:sp>
      <p:cxnSp>
        <p:nvCxnSpPr>
          <p:cNvPr id="12" name="Straight Connector 11">
            <a:extLst>
              <a:ext uri="{FF2B5EF4-FFF2-40B4-BE49-F238E27FC236}">
                <a16:creationId xmlns:a16="http://schemas.microsoft.com/office/drawing/2014/main" id="{97FB89C5-0C7E-5D4C-B0F4-0FA6073DEFC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A99C4E-1B91-AF41-B276-ED3AFE7EFD4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8D2E1F76-549A-B343-8FAE-A03B283BD70B}"/>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53976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6CCC8E-2258-2086-B88A-9897FCA7840F}"/>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37224" y="720488"/>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2" name="Straight Connector 1">
            <a:extLst>
              <a:ext uri="{FF2B5EF4-FFF2-40B4-BE49-F238E27FC236}">
                <a16:creationId xmlns:a16="http://schemas.microsoft.com/office/drawing/2014/main" id="{9A013B27-372F-4E28-D7C1-05A6F616C06C}"/>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descr="Icon&#10;&#10;Description automatically generated with medium confidence">
            <a:extLst>
              <a:ext uri="{FF2B5EF4-FFF2-40B4-BE49-F238E27FC236}">
                <a16:creationId xmlns:a16="http://schemas.microsoft.com/office/drawing/2014/main" id="{AD973661-1385-EBD0-3227-59CA4735F30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527690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and image 3">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02B2AFD7-4763-4945-98B2-A61CB49D6A22}"/>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FDB5F59B-0C3D-DF40-B199-A44391FFF98F}"/>
              </a:ext>
            </a:extLst>
          </p:cNvPr>
          <p:cNvCxnSpPr/>
          <p:nvPr userDrawn="1"/>
        </p:nvCxnSpPr>
        <p:spPr>
          <a:xfrm>
            <a:off x="10724056" y="516181"/>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1" name="Picture Placeholder 20">
            <a:extLst>
              <a:ext uri="{FF2B5EF4-FFF2-40B4-BE49-F238E27FC236}">
                <a16:creationId xmlns:a16="http://schemas.microsoft.com/office/drawing/2014/main" id="{5F028685-F054-4DD8-8293-CE85C7CFC1C3}"/>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a:solidFill>
            <a:srgbClr val="F6F8F8"/>
          </a:solidFill>
        </p:spPr>
        <p:txBody>
          <a:bodyPr wrap="square" lIns="720000" tIns="1080000" rIns="2880000" bIns="2880000" anchor="ctr">
            <a:noAutofit/>
          </a:bodyPr>
          <a:lstStyle>
            <a:lvl1pPr marL="0" indent="0" algn="l">
              <a:buNone/>
              <a:defRPr/>
            </a:lvl1pPr>
          </a:lstStyle>
          <a:p>
            <a:r>
              <a:rPr lang="en-GB"/>
              <a:t>Click on icon to insert image (include Alt Text)</a:t>
            </a:r>
          </a:p>
        </p:txBody>
      </p:sp>
      <p:sp>
        <p:nvSpPr>
          <p:cNvPr id="14" name="Text Placeholder 3">
            <a:extLst>
              <a:ext uri="{FF2B5EF4-FFF2-40B4-BE49-F238E27FC236}">
                <a16:creationId xmlns:a16="http://schemas.microsoft.com/office/drawing/2014/main" id="{5D2FB892-A0F4-4B49-946B-F27A170AFB4E}"/>
              </a:ext>
            </a:extLst>
          </p:cNvPr>
          <p:cNvSpPr>
            <a:spLocks noGrp="1"/>
          </p:cNvSpPr>
          <p:nvPr>
            <p:ph type="body" sz="quarter" idx="16" hasCustomPrompt="1"/>
          </p:nvPr>
        </p:nvSpPr>
        <p:spPr>
          <a:xfrm>
            <a:off x="8412933" y="612000"/>
            <a:ext cx="3217820" cy="508000"/>
          </a:xfrm>
        </p:spPr>
        <p:txBody>
          <a:bodyPr lIns="0" tIns="0" rIns="0" bIns="0"/>
          <a:lstStyle>
            <a:lvl1pPr algn="r">
              <a:buNone/>
              <a:defRPr sz="2400" b="1">
                <a:solidFill>
                  <a:schemeClr val="tx1"/>
                </a:solidFill>
              </a:defRPr>
            </a:lvl1pPr>
          </a:lstStyle>
          <a:p>
            <a:pPr lvl="0"/>
            <a:r>
              <a:rPr lang="en-GB"/>
              <a:t>Heading label</a:t>
            </a:r>
          </a:p>
        </p:txBody>
      </p:sp>
      <p:sp>
        <p:nvSpPr>
          <p:cNvPr id="15" name="Text Placeholder 7">
            <a:extLst>
              <a:ext uri="{FF2B5EF4-FFF2-40B4-BE49-F238E27FC236}">
                <a16:creationId xmlns:a16="http://schemas.microsoft.com/office/drawing/2014/main" id="{BC3F5774-42F5-8F4D-BDAC-F15EC1784EEC}"/>
              </a:ext>
            </a:extLst>
          </p:cNvPr>
          <p:cNvSpPr>
            <a:spLocks noGrp="1"/>
          </p:cNvSpPr>
          <p:nvPr>
            <p:ph type="body" sz="quarter" idx="14" hasCustomPrompt="1"/>
          </p:nvPr>
        </p:nvSpPr>
        <p:spPr>
          <a:xfrm>
            <a:off x="7202605" y="1928217"/>
            <a:ext cx="4428148" cy="3001565"/>
          </a:xfrm>
          <a:prstGeom prst="rect">
            <a:avLst/>
          </a:prstGeom>
        </p:spPr>
        <p:txBody>
          <a:bodyPr lIns="0" tIns="0" rIns="0" bIns="0">
            <a:noAutofit/>
          </a:bodyPr>
          <a:lstStyle>
            <a:lvl1pPr marL="216000" indent="-216000">
              <a:buNone/>
              <a:defRPr sz="3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“quote text here, quote text here, quote text here, keep it short across 6 lines maximum”</a:t>
            </a:r>
          </a:p>
        </p:txBody>
      </p:sp>
      <p:pic>
        <p:nvPicPr>
          <p:cNvPr id="17" name="Picture 16" descr="Icon&#10;&#10;Description automatically generated with medium confidence">
            <a:extLst>
              <a:ext uri="{FF2B5EF4-FFF2-40B4-BE49-F238E27FC236}">
                <a16:creationId xmlns:a16="http://schemas.microsoft.com/office/drawing/2014/main" id="{D84188C9-C943-FE4F-9659-FE8757B56134}"/>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93351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02B2AFD7-4763-4945-98B2-A61CB49D6A22}"/>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FDB5F59B-0C3D-DF40-B199-A44391FFF98F}"/>
              </a:ext>
            </a:extLst>
          </p:cNvPr>
          <p:cNvCxnSpPr/>
          <p:nvPr userDrawn="1"/>
        </p:nvCxnSpPr>
        <p:spPr>
          <a:xfrm>
            <a:off x="10724056"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1" name="Picture Placeholder 20">
            <a:extLst>
              <a:ext uri="{FF2B5EF4-FFF2-40B4-BE49-F238E27FC236}">
                <a16:creationId xmlns:a16="http://schemas.microsoft.com/office/drawing/2014/main" id="{5F028685-F054-4DD8-8293-CE85C7CFC1C3}"/>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a:solidFill>
            <a:srgbClr val="F6F8F8"/>
          </a:solidFill>
        </p:spPr>
        <p:txBody>
          <a:bodyPr wrap="square" lIns="720000" tIns="1080000" rIns="2880000" bIns="2880000" anchor="ctr">
            <a:noAutofit/>
          </a:bodyPr>
          <a:lstStyle>
            <a:lvl1pPr algn="l">
              <a:buNone/>
              <a:defRPr/>
            </a:lvl1pPr>
          </a:lstStyle>
          <a:p>
            <a:r>
              <a:rPr lang="en-GB"/>
              <a:t>Click on icon to insert image (include Alt Text)</a:t>
            </a:r>
          </a:p>
        </p:txBody>
      </p:sp>
      <p:sp>
        <p:nvSpPr>
          <p:cNvPr id="14" name="Text Placeholder 3">
            <a:extLst>
              <a:ext uri="{FF2B5EF4-FFF2-40B4-BE49-F238E27FC236}">
                <a16:creationId xmlns:a16="http://schemas.microsoft.com/office/drawing/2014/main" id="{5D2FB892-A0F4-4B49-946B-F27A170AFB4E}"/>
              </a:ext>
            </a:extLst>
          </p:cNvPr>
          <p:cNvSpPr>
            <a:spLocks noGrp="1"/>
          </p:cNvSpPr>
          <p:nvPr>
            <p:ph type="body" sz="quarter" idx="16" hasCustomPrompt="1"/>
          </p:nvPr>
        </p:nvSpPr>
        <p:spPr>
          <a:xfrm>
            <a:off x="8412933" y="612000"/>
            <a:ext cx="3217820" cy="508000"/>
          </a:xfrm>
        </p:spPr>
        <p:txBody>
          <a:bodyPr lIns="0" tIns="0" rIns="0" bIns="0"/>
          <a:lstStyle>
            <a:lvl1pPr algn="r">
              <a:buNone/>
              <a:defRPr sz="2400" b="1">
                <a:solidFill>
                  <a:schemeClr val="tx1"/>
                </a:solidFill>
              </a:defRPr>
            </a:lvl1pPr>
          </a:lstStyle>
          <a:p>
            <a:pPr lvl="0"/>
            <a:r>
              <a:rPr lang="en-GB"/>
              <a:t>Heading label</a:t>
            </a:r>
          </a:p>
        </p:txBody>
      </p:sp>
      <p:sp>
        <p:nvSpPr>
          <p:cNvPr id="15" name="Text Placeholder 7">
            <a:extLst>
              <a:ext uri="{FF2B5EF4-FFF2-40B4-BE49-F238E27FC236}">
                <a16:creationId xmlns:a16="http://schemas.microsoft.com/office/drawing/2014/main" id="{BC3F5774-42F5-8F4D-BDAC-F15EC1784EEC}"/>
              </a:ext>
            </a:extLst>
          </p:cNvPr>
          <p:cNvSpPr>
            <a:spLocks noGrp="1"/>
          </p:cNvSpPr>
          <p:nvPr>
            <p:ph type="body" sz="quarter" idx="14" hasCustomPrompt="1"/>
          </p:nvPr>
        </p:nvSpPr>
        <p:spPr>
          <a:xfrm>
            <a:off x="7202605" y="1928217"/>
            <a:ext cx="4428148" cy="3001565"/>
          </a:xfrm>
          <a:prstGeom prst="rect">
            <a:avLst/>
          </a:prstGeom>
        </p:spPr>
        <p:txBody>
          <a:bodyPr lIns="0" tIns="0" rIns="0" bIns="0">
            <a:noAutofit/>
          </a:bodyPr>
          <a:lstStyle>
            <a:lvl1pPr marL="216000" indent="-216000">
              <a:buNone/>
              <a:defRPr sz="3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“quote text here, quote text here, quote text here, keep it short across 6 lines maximum”</a:t>
            </a:r>
          </a:p>
        </p:txBody>
      </p:sp>
      <p:pic>
        <p:nvPicPr>
          <p:cNvPr id="17" name="Picture 16" descr="Icon&#10;&#10;Description automatically generated with medium confidence">
            <a:extLst>
              <a:ext uri="{FF2B5EF4-FFF2-40B4-BE49-F238E27FC236}">
                <a16:creationId xmlns:a16="http://schemas.microsoft.com/office/drawing/2014/main" id="{E90ECFCD-0A99-F247-88C9-2C9BC550036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72185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line and image with header 1">
    <p:spTree>
      <p:nvGrpSpPr>
        <p:cNvPr id="1" name=""/>
        <p:cNvGrpSpPr/>
        <p:nvPr/>
      </p:nvGrpSpPr>
      <p:grpSpPr>
        <a:xfrm>
          <a:off x="0" y="0"/>
          <a:ext cx="0" cy="0"/>
          <a:chOff x="0" y="0"/>
          <a:chExt cx="0" cy="0"/>
        </a:xfrm>
      </p:grpSpPr>
      <p:sp>
        <p:nvSpPr>
          <p:cNvPr id="16" name="Hexagon 3">
            <a:extLst>
              <a:ext uri="{FF2B5EF4-FFF2-40B4-BE49-F238E27FC236}">
                <a16:creationId xmlns:a16="http://schemas.microsoft.com/office/drawing/2014/main" id="{916CD9E2-0E59-E54B-A342-1439CC94F98C}"/>
              </a:ext>
            </a:extLst>
          </p:cNvPr>
          <p:cNvSpPr/>
          <p:nvPr userDrawn="1"/>
        </p:nvSpPr>
        <p:spPr>
          <a:xfrm rot="16200000">
            <a:off x="-605612" y="596720"/>
            <a:ext cx="6864922" cy="5671482"/>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566227 w 6872006"/>
              <a:gd name="connsiteY3" fmla="*/ 325796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1210"/>
              <a:gd name="connsiteX1" fmla="*/ 0 w 6872006"/>
              <a:gd name="connsiteY1" fmla="*/ 0 h 5661210"/>
              <a:gd name="connsiteX2" fmla="*/ 6872006 w 6872006"/>
              <a:gd name="connsiteY2" fmla="*/ 5938 h 5661210"/>
              <a:gd name="connsiteX3" fmla="*/ 6861860 w 6872006"/>
              <a:gd name="connsiteY3" fmla="*/ 3443591 h 5661210"/>
              <a:gd name="connsiteX4" fmla="*/ 4973453 w 6872006"/>
              <a:gd name="connsiteY4" fmla="*/ 5089632 h 5661210"/>
              <a:gd name="connsiteX5" fmla="*/ 1300348 w 6872006"/>
              <a:gd name="connsiteY5" fmla="*/ 5661210 h 5661210"/>
              <a:gd name="connsiteX6" fmla="*/ 4209 w 6872006"/>
              <a:gd name="connsiteY6" fmla="*/ 3462966 h 5661210"/>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462966 h 5667148"/>
              <a:gd name="connsiteX0" fmla="*/ 4209 w 6872006"/>
              <a:gd name="connsiteY0" fmla="*/ 3861727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861727 h 5667148"/>
              <a:gd name="connsiteX0" fmla="*/ 0 w 6889363"/>
              <a:gd name="connsiteY0" fmla="*/ 3844474 h 5667148"/>
              <a:gd name="connsiteX1" fmla="*/ 17357 w 6889363"/>
              <a:gd name="connsiteY1" fmla="*/ 0 h 5667148"/>
              <a:gd name="connsiteX2" fmla="*/ 6889363 w 6889363"/>
              <a:gd name="connsiteY2" fmla="*/ 5938 h 5667148"/>
              <a:gd name="connsiteX3" fmla="*/ 6879217 w 6889363"/>
              <a:gd name="connsiteY3" fmla="*/ 3443591 h 5667148"/>
              <a:gd name="connsiteX4" fmla="*/ 5588952 w 6889363"/>
              <a:gd name="connsiteY4" fmla="*/ 5667148 h 5667148"/>
              <a:gd name="connsiteX5" fmla="*/ 1035823 w 6889363"/>
              <a:gd name="connsiteY5" fmla="*/ 5661210 h 5667148"/>
              <a:gd name="connsiteX6" fmla="*/ 0 w 6889363"/>
              <a:gd name="connsiteY6" fmla="*/ 3844474 h 5667148"/>
              <a:gd name="connsiteX0" fmla="*/ 0 w 6910929"/>
              <a:gd name="connsiteY0" fmla="*/ 3831537 h 5667148"/>
              <a:gd name="connsiteX1" fmla="*/ 38923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31537 h 5667148"/>
              <a:gd name="connsiteX1" fmla="*/ 13042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25962 h 5661573"/>
              <a:gd name="connsiteX1" fmla="*/ 7423 w 6910929"/>
              <a:gd name="connsiteY1" fmla="*/ 0 h 5661573"/>
              <a:gd name="connsiteX2" fmla="*/ 6910929 w 6910929"/>
              <a:gd name="connsiteY2" fmla="*/ 363 h 5661573"/>
              <a:gd name="connsiteX3" fmla="*/ 6900783 w 6910929"/>
              <a:gd name="connsiteY3" fmla="*/ 3438016 h 5661573"/>
              <a:gd name="connsiteX4" fmla="*/ 5610518 w 6910929"/>
              <a:gd name="connsiteY4" fmla="*/ 5661573 h 5661573"/>
              <a:gd name="connsiteX5" fmla="*/ 1057389 w 6910929"/>
              <a:gd name="connsiteY5" fmla="*/ 5655635 h 5661573"/>
              <a:gd name="connsiteX6" fmla="*/ 0 w 6910929"/>
              <a:gd name="connsiteY6" fmla="*/ 3825962 h 5661573"/>
              <a:gd name="connsiteX0" fmla="*/ 56137 w 6967066"/>
              <a:gd name="connsiteY0" fmla="*/ 3832564 h 5668175"/>
              <a:gd name="connsiteX1" fmla="*/ 352 w 6967066"/>
              <a:gd name="connsiteY1" fmla="*/ 0 h 5668175"/>
              <a:gd name="connsiteX2" fmla="*/ 6967066 w 6967066"/>
              <a:gd name="connsiteY2" fmla="*/ 6965 h 5668175"/>
              <a:gd name="connsiteX3" fmla="*/ 6956920 w 6967066"/>
              <a:gd name="connsiteY3" fmla="*/ 3444618 h 5668175"/>
              <a:gd name="connsiteX4" fmla="*/ 5666655 w 6967066"/>
              <a:gd name="connsiteY4" fmla="*/ 5668175 h 5668175"/>
              <a:gd name="connsiteX5" fmla="*/ 1113526 w 6967066"/>
              <a:gd name="connsiteY5" fmla="*/ 5662237 h 5668175"/>
              <a:gd name="connsiteX6" fmla="*/ 56137 w 6967066"/>
              <a:gd name="connsiteY6" fmla="*/ 3832564 h 5668175"/>
              <a:gd name="connsiteX0" fmla="*/ 0 w 6910929"/>
              <a:gd name="connsiteY0" fmla="*/ 3825599 h 5661210"/>
              <a:gd name="connsiteX1" fmla="*/ 44012 w 6910929"/>
              <a:gd name="connsiteY1" fmla="*/ 45852 h 5661210"/>
              <a:gd name="connsiteX2" fmla="*/ 6910929 w 6910929"/>
              <a:gd name="connsiteY2" fmla="*/ 0 h 5661210"/>
              <a:gd name="connsiteX3" fmla="*/ 6900783 w 6910929"/>
              <a:gd name="connsiteY3" fmla="*/ 3437653 h 5661210"/>
              <a:gd name="connsiteX4" fmla="*/ 5610518 w 6910929"/>
              <a:gd name="connsiteY4" fmla="*/ 5661210 h 5661210"/>
              <a:gd name="connsiteX5" fmla="*/ 1057389 w 6910929"/>
              <a:gd name="connsiteY5" fmla="*/ 5655272 h 5661210"/>
              <a:gd name="connsiteX6" fmla="*/ 0 w 6910929"/>
              <a:gd name="connsiteY6" fmla="*/ 3825599 h 5661210"/>
              <a:gd name="connsiteX0" fmla="*/ 996 w 6911925"/>
              <a:gd name="connsiteY0" fmla="*/ 3829263 h 5664874"/>
              <a:gd name="connsiteX1" fmla="*/ 1763 w 6911925"/>
              <a:gd name="connsiteY1" fmla="*/ 0 h 5664874"/>
              <a:gd name="connsiteX2" fmla="*/ 6911925 w 6911925"/>
              <a:gd name="connsiteY2" fmla="*/ 3664 h 5664874"/>
              <a:gd name="connsiteX3" fmla="*/ 6901779 w 6911925"/>
              <a:gd name="connsiteY3" fmla="*/ 3441317 h 5664874"/>
              <a:gd name="connsiteX4" fmla="*/ 5611514 w 6911925"/>
              <a:gd name="connsiteY4" fmla="*/ 5664874 h 5664874"/>
              <a:gd name="connsiteX5" fmla="*/ 1058385 w 6911925"/>
              <a:gd name="connsiteY5" fmla="*/ 5658936 h 5664874"/>
              <a:gd name="connsiteX6" fmla="*/ 996 w 6911925"/>
              <a:gd name="connsiteY6" fmla="*/ 3829263 h 5664874"/>
              <a:gd name="connsiteX0" fmla="*/ 3982 w 6914911"/>
              <a:gd name="connsiteY0" fmla="*/ 3835865 h 5671476"/>
              <a:gd name="connsiteX1" fmla="*/ 1421 w 6914911"/>
              <a:gd name="connsiteY1" fmla="*/ 0 h 5671476"/>
              <a:gd name="connsiteX2" fmla="*/ 6914911 w 6914911"/>
              <a:gd name="connsiteY2" fmla="*/ 10266 h 5671476"/>
              <a:gd name="connsiteX3" fmla="*/ 6904765 w 6914911"/>
              <a:gd name="connsiteY3" fmla="*/ 3447919 h 5671476"/>
              <a:gd name="connsiteX4" fmla="*/ 5614500 w 6914911"/>
              <a:gd name="connsiteY4" fmla="*/ 5671476 h 5671476"/>
              <a:gd name="connsiteX5" fmla="*/ 1061371 w 6914911"/>
              <a:gd name="connsiteY5" fmla="*/ 5665538 h 5671476"/>
              <a:gd name="connsiteX6" fmla="*/ 3982 w 6914911"/>
              <a:gd name="connsiteY6" fmla="*/ 3835865 h 5671476"/>
              <a:gd name="connsiteX0" fmla="*/ 3982 w 6904765"/>
              <a:gd name="connsiteY0" fmla="*/ 3835865 h 5671476"/>
              <a:gd name="connsiteX1" fmla="*/ 1421 w 6904765"/>
              <a:gd name="connsiteY1" fmla="*/ 0 h 5671476"/>
              <a:gd name="connsiteX2" fmla="*/ 6815114 w 6904765"/>
              <a:gd name="connsiteY2" fmla="*/ 49879 h 5671476"/>
              <a:gd name="connsiteX3" fmla="*/ 6904765 w 6904765"/>
              <a:gd name="connsiteY3" fmla="*/ 3447919 h 5671476"/>
              <a:gd name="connsiteX4" fmla="*/ 5614500 w 6904765"/>
              <a:gd name="connsiteY4" fmla="*/ 5671476 h 5671476"/>
              <a:gd name="connsiteX5" fmla="*/ 1061371 w 6904765"/>
              <a:gd name="connsiteY5" fmla="*/ 5665538 h 5671476"/>
              <a:gd name="connsiteX6" fmla="*/ 3982 w 6904765"/>
              <a:gd name="connsiteY6" fmla="*/ 3835865 h 5671476"/>
              <a:gd name="connsiteX0" fmla="*/ 3982 w 6914914"/>
              <a:gd name="connsiteY0" fmla="*/ 3835865 h 5671476"/>
              <a:gd name="connsiteX1" fmla="*/ 1421 w 6914914"/>
              <a:gd name="connsiteY1" fmla="*/ 0 h 5671476"/>
              <a:gd name="connsiteX2" fmla="*/ 6914914 w 6914914"/>
              <a:gd name="connsiteY2" fmla="*/ 6965 h 5671476"/>
              <a:gd name="connsiteX3" fmla="*/ 6904765 w 6914914"/>
              <a:gd name="connsiteY3" fmla="*/ 3447919 h 5671476"/>
              <a:gd name="connsiteX4" fmla="*/ 5614500 w 6914914"/>
              <a:gd name="connsiteY4" fmla="*/ 5671476 h 5671476"/>
              <a:gd name="connsiteX5" fmla="*/ 1061371 w 6914914"/>
              <a:gd name="connsiteY5" fmla="*/ 5665538 h 5671476"/>
              <a:gd name="connsiteX6" fmla="*/ 3982 w 6914914"/>
              <a:gd name="connsiteY6" fmla="*/ 3835865 h 5671476"/>
              <a:gd name="connsiteX0" fmla="*/ 3982 w 6917563"/>
              <a:gd name="connsiteY0" fmla="*/ 3835865 h 5671476"/>
              <a:gd name="connsiteX1" fmla="*/ 1421 w 6917563"/>
              <a:gd name="connsiteY1" fmla="*/ 0 h 5671476"/>
              <a:gd name="connsiteX2" fmla="*/ 6914914 w 6917563"/>
              <a:gd name="connsiteY2" fmla="*/ 696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3982 w 6917563"/>
              <a:gd name="connsiteY0" fmla="*/ 3835865 h 5671476"/>
              <a:gd name="connsiteX1" fmla="*/ 1421 w 6917563"/>
              <a:gd name="connsiteY1" fmla="*/ 0 h 5671476"/>
              <a:gd name="connsiteX2" fmla="*/ 6914917 w 6917563"/>
              <a:gd name="connsiteY2" fmla="*/ 61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61713 w 6917905"/>
              <a:gd name="connsiteY5" fmla="*/ 5665538 h 5671476"/>
              <a:gd name="connsiteX6" fmla="*/ 998 w 6917905"/>
              <a:gd name="connsiteY6" fmla="*/ 3862276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45081 w 6917905"/>
              <a:gd name="connsiteY5" fmla="*/ 5668839 h 5671476"/>
              <a:gd name="connsiteX6" fmla="*/ 998 w 6917905"/>
              <a:gd name="connsiteY6" fmla="*/ 3862276 h 5671476"/>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511718 w 6917905"/>
              <a:gd name="connsiteY4" fmla="*/ 5588948 h 5668839"/>
              <a:gd name="connsiteX5" fmla="*/ 1045081 w 6917905"/>
              <a:gd name="connsiteY5" fmla="*/ 5668839 h 5668839"/>
              <a:gd name="connsiteX6" fmla="*/ 998 w 6917905"/>
              <a:gd name="connsiteY6" fmla="*/ 3862276 h 5668839"/>
              <a:gd name="connsiteX0" fmla="*/ 998 w 6917905"/>
              <a:gd name="connsiteY0" fmla="*/ 3862276 h 5674780"/>
              <a:gd name="connsiteX1" fmla="*/ 1763 w 6917905"/>
              <a:gd name="connsiteY1" fmla="*/ 0 h 5674780"/>
              <a:gd name="connsiteX2" fmla="*/ 6915259 w 6917905"/>
              <a:gd name="connsiteY2" fmla="*/ 615 h 5674780"/>
              <a:gd name="connsiteX3" fmla="*/ 6917905 w 6917905"/>
              <a:gd name="connsiteY3" fmla="*/ 3435219 h 5674780"/>
              <a:gd name="connsiteX4" fmla="*/ 5614843 w 6917905"/>
              <a:gd name="connsiteY4" fmla="*/ 5674780 h 5674780"/>
              <a:gd name="connsiteX5" fmla="*/ 1045081 w 6917905"/>
              <a:gd name="connsiteY5" fmla="*/ 5668839 h 5674780"/>
              <a:gd name="connsiteX6" fmla="*/ 998 w 6917905"/>
              <a:gd name="connsiteY6" fmla="*/ 3862276 h 5674780"/>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608190 w 6917905"/>
              <a:gd name="connsiteY4" fmla="*/ 5645070 h 5668839"/>
              <a:gd name="connsiteX5" fmla="*/ 1045081 w 6917905"/>
              <a:gd name="connsiteY5" fmla="*/ 5668839 h 5668839"/>
              <a:gd name="connsiteX6" fmla="*/ 998 w 6917905"/>
              <a:gd name="connsiteY6" fmla="*/ 3862276 h 5668839"/>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45081 w 6917905"/>
              <a:gd name="connsiteY5" fmla="*/ 5668839 h 5671482"/>
              <a:gd name="connsiteX6" fmla="*/ 998 w 6917905"/>
              <a:gd name="connsiteY6" fmla="*/ 3862276 h 5671482"/>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38428 w 6917905"/>
              <a:gd name="connsiteY5" fmla="*/ 5668839 h 5671482"/>
              <a:gd name="connsiteX6" fmla="*/ 998 w 6917905"/>
              <a:gd name="connsiteY6" fmla="*/ 3862276 h 567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17905" h="5671482">
                <a:moveTo>
                  <a:pt x="998" y="3862276"/>
                </a:moveTo>
                <a:cubicBezTo>
                  <a:pt x="6784" y="2580785"/>
                  <a:pt x="-4023" y="1281491"/>
                  <a:pt x="1763" y="0"/>
                </a:cubicBezTo>
                <a:lnTo>
                  <a:pt x="6915259" y="615"/>
                </a:lnTo>
                <a:lnTo>
                  <a:pt x="6917905" y="3435219"/>
                </a:lnTo>
                <a:lnTo>
                  <a:pt x="5614844" y="5671482"/>
                </a:lnTo>
                <a:lnTo>
                  <a:pt x="1038428" y="5668839"/>
                </a:lnTo>
                <a:lnTo>
                  <a:pt x="998" y="386227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icture Placeholder 16">
            <a:extLst>
              <a:ext uri="{FF2B5EF4-FFF2-40B4-BE49-F238E27FC236}">
                <a16:creationId xmlns:a16="http://schemas.microsoft.com/office/drawing/2014/main" id="{05B32A22-FAFC-364D-99CB-B22D6ABBBFB9}"/>
              </a:ext>
            </a:extLst>
          </p:cNvPr>
          <p:cNvSpPr>
            <a:spLocks noGrp="1"/>
          </p:cNvSpPr>
          <p:nvPr>
            <p:ph type="pic" sz="quarter" idx="15" hasCustomPrompt="1"/>
          </p:nvPr>
        </p:nvSpPr>
        <p:spPr>
          <a:xfrm>
            <a:off x="3302000" y="-3175"/>
            <a:ext cx="8890000" cy="6861175"/>
          </a:xfrm>
          <a:custGeom>
            <a:avLst/>
            <a:gdLst>
              <a:gd name="connsiteX0" fmla="*/ 0 w 8890000"/>
              <a:gd name="connsiteY0" fmla="*/ 0 h 6861175"/>
              <a:gd name="connsiteX1" fmla="*/ 8890000 w 8890000"/>
              <a:gd name="connsiteY1" fmla="*/ 0 h 6861175"/>
              <a:gd name="connsiteX2" fmla="*/ 8890000 w 8890000"/>
              <a:gd name="connsiteY2" fmla="*/ 6861175 h 6861175"/>
              <a:gd name="connsiteX3" fmla="*/ 561739 w 8890000"/>
              <a:gd name="connsiteY3" fmla="*/ 6861175 h 6861175"/>
              <a:gd name="connsiteX4" fmla="*/ 2362512 w 8890000"/>
              <a:gd name="connsiteY4" fmla="*/ 5834990 h 6861175"/>
              <a:gd name="connsiteX5" fmla="*/ 2365155 w 8890000"/>
              <a:gd name="connsiteY5" fmla="*/ 1293624 h 6861175"/>
              <a:gd name="connsiteX6" fmla="*/ 128892 w 8890000"/>
              <a:gd name="connsiteY6" fmla="*/ 543 h 6861175"/>
              <a:gd name="connsiteX7" fmla="*/ 0 w 8890000"/>
              <a:gd name="connsiteY7" fmla="*/ 642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0" h="6861175">
                <a:moveTo>
                  <a:pt x="0" y="0"/>
                </a:moveTo>
                <a:lnTo>
                  <a:pt x="8890000" y="0"/>
                </a:lnTo>
                <a:lnTo>
                  <a:pt x="8890000" y="6861175"/>
                </a:lnTo>
                <a:lnTo>
                  <a:pt x="561739" y="6861175"/>
                </a:lnTo>
                <a:lnTo>
                  <a:pt x="2362512" y="5834990"/>
                </a:lnTo>
                <a:lnTo>
                  <a:pt x="2365155" y="1293624"/>
                </a:lnTo>
                <a:lnTo>
                  <a:pt x="128892" y="543"/>
                </a:lnTo>
                <a:lnTo>
                  <a:pt x="0" y="642"/>
                </a:lnTo>
                <a:close/>
              </a:path>
            </a:pathLst>
          </a:custGeom>
          <a:solidFill>
            <a:srgbClr val="F6F8F8"/>
          </a:solidFill>
        </p:spPr>
        <p:txBody>
          <a:bodyPr wrap="square" lIns="2160000" tIns="720000" rIns="1080000" bIns="2880000" anchor="ctr">
            <a:noAutofit/>
          </a:bodyPr>
          <a:lstStyle>
            <a:lvl1pPr algn="ctr">
              <a:buNone/>
              <a:defRPr/>
            </a:lvl1pPr>
          </a:lstStyle>
          <a:p>
            <a:r>
              <a:rPr lang="en-GB"/>
              <a:t>Click on icon to insert image (include Alt Text)</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516181"/>
            <a:ext cx="86510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612775" y="2519999"/>
            <a:ext cx="4428148" cy="3001565"/>
          </a:xfrm>
          <a:prstGeom prst="rect">
            <a:avLst/>
          </a:prstGeom>
        </p:spPr>
        <p:txBody>
          <a:bodyPr lIns="0" tIns="0" rIns="0" bIns="0">
            <a:noAutofit/>
          </a:bodyPr>
          <a:lstStyle>
            <a:lvl1pPr marL="0" indent="0">
              <a:buNone/>
              <a:defRPr sz="36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text across multiple lines, keep to max 3 or 4 lines</a:t>
            </a: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4" name="Text Placeholder 3">
            <a:extLst>
              <a:ext uri="{FF2B5EF4-FFF2-40B4-BE49-F238E27FC236}">
                <a16:creationId xmlns:a16="http://schemas.microsoft.com/office/drawing/2014/main" id="{F33A0CEB-1ADA-CA42-8099-765250B64F2E}"/>
              </a:ext>
            </a:extLst>
          </p:cNvPr>
          <p:cNvSpPr>
            <a:spLocks noGrp="1"/>
          </p:cNvSpPr>
          <p:nvPr>
            <p:ph type="body" sz="quarter" idx="16" hasCustomPrompt="1"/>
          </p:nvPr>
        </p:nvSpPr>
        <p:spPr>
          <a:xfrm>
            <a:off x="612775" y="604838"/>
            <a:ext cx="3217820" cy="508000"/>
          </a:xfrm>
        </p:spPr>
        <p:txBody>
          <a:bodyPr lIns="0" tIns="0" rIns="0" bIns="0"/>
          <a:lstStyle>
            <a:lvl1pPr>
              <a:buNone/>
              <a:defRPr sz="2400" b="1">
                <a:solidFill>
                  <a:schemeClr val="bg1"/>
                </a:solidFill>
              </a:defRPr>
            </a:lvl1pPr>
          </a:lstStyle>
          <a:p>
            <a:pPr lvl="0"/>
            <a:r>
              <a:rPr lang="en-GB"/>
              <a:t>Heading label</a:t>
            </a:r>
          </a:p>
        </p:txBody>
      </p:sp>
      <p:pic>
        <p:nvPicPr>
          <p:cNvPr id="14" name="Picture 13" descr="Icon&#10;&#10;Description automatically generated with medium confidence">
            <a:extLst>
              <a:ext uri="{FF2B5EF4-FFF2-40B4-BE49-F238E27FC236}">
                <a16:creationId xmlns:a16="http://schemas.microsoft.com/office/drawing/2014/main" id="{7A3EBEC3-DDD4-7E4A-A639-94F1BC0535D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14318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line and image with Header 2">
    <p:spTree>
      <p:nvGrpSpPr>
        <p:cNvPr id="1" name=""/>
        <p:cNvGrpSpPr/>
        <p:nvPr/>
      </p:nvGrpSpPr>
      <p:grpSpPr>
        <a:xfrm>
          <a:off x="0" y="0"/>
          <a:ext cx="0" cy="0"/>
          <a:chOff x="0" y="0"/>
          <a:chExt cx="0" cy="0"/>
        </a:xfrm>
      </p:grpSpPr>
      <p:sp>
        <p:nvSpPr>
          <p:cNvPr id="16" name="Hexagon 3">
            <a:extLst>
              <a:ext uri="{FF2B5EF4-FFF2-40B4-BE49-F238E27FC236}">
                <a16:creationId xmlns:a16="http://schemas.microsoft.com/office/drawing/2014/main" id="{916CD9E2-0E59-E54B-A342-1439CC94F98C}"/>
              </a:ext>
            </a:extLst>
          </p:cNvPr>
          <p:cNvSpPr/>
          <p:nvPr userDrawn="1"/>
        </p:nvSpPr>
        <p:spPr>
          <a:xfrm rot="16200000">
            <a:off x="-605612" y="596720"/>
            <a:ext cx="6864922" cy="5671482"/>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566227 w 6872006"/>
              <a:gd name="connsiteY3" fmla="*/ 325796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1210"/>
              <a:gd name="connsiteX1" fmla="*/ 0 w 6872006"/>
              <a:gd name="connsiteY1" fmla="*/ 0 h 5661210"/>
              <a:gd name="connsiteX2" fmla="*/ 6872006 w 6872006"/>
              <a:gd name="connsiteY2" fmla="*/ 5938 h 5661210"/>
              <a:gd name="connsiteX3" fmla="*/ 6861860 w 6872006"/>
              <a:gd name="connsiteY3" fmla="*/ 3443591 h 5661210"/>
              <a:gd name="connsiteX4" fmla="*/ 4973453 w 6872006"/>
              <a:gd name="connsiteY4" fmla="*/ 5089632 h 5661210"/>
              <a:gd name="connsiteX5" fmla="*/ 1300348 w 6872006"/>
              <a:gd name="connsiteY5" fmla="*/ 5661210 h 5661210"/>
              <a:gd name="connsiteX6" fmla="*/ 4209 w 6872006"/>
              <a:gd name="connsiteY6" fmla="*/ 3462966 h 5661210"/>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462966 h 5667148"/>
              <a:gd name="connsiteX0" fmla="*/ 4209 w 6872006"/>
              <a:gd name="connsiteY0" fmla="*/ 3861727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861727 h 5667148"/>
              <a:gd name="connsiteX0" fmla="*/ 0 w 6889363"/>
              <a:gd name="connsiteY0" fmla="*/ 3844474 h 5667148"/>
              <a:gd name="connsiteX1" fmla="*/ 17357 w 6889363"/>
              <a:gd name="connsiteY1" fmla="*/ 0 h 5667148"/>
              <a:gd name="connsiteX2" fmla="*/ 6889363 w 6889363"/>
              <a:gd name="connsiteY2" fmla="*/ 5938 h 5667148"/>
              <a:gd name="connsiteX3" fmla="*/ 6879217 w 6889363"/>
              <a:gd name="connsiteY3" fmla="*/ 3443591 h 5667148"/>
              <a:gd name="connsiteX4" fmla="*/ 5588952 w 6889363"/>
              <a:gd name="connsiteY4" fmla="*/ 5667148 h 5667148"/>
              <a:gd name="connsiteX5" fmla="*/ 1035823 w 6889363"/>
              <a:gd name="connsiteY5" fmla="*/ 5661210 h 5667148"/>
              <a:gd name="connsiteX6" fmla="*/ 0 w 6889363"/>
              <a:gd name="connsiteY6" fmla="*/ 3844474 h 5667148"/>
              <a:gd name="connsiteX0" fmla="*/ 0 w 6910929"/>
              <a:gd name="connsiteY0" fmla="*/ 3831537 h 5667148"/>
              <a:gd name="connsiteX1" fmla="*/ 38923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31537 h 5667148"/>
              <a:gd name="connsiteX1" fmla="*/ 13042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25962 h 5661573"/>
              <a:gd name="connsiteX1" fmla="*/ 7423 w 6910929"/>
              <a:gd name="connsiteY1" fmla="*/ 0 h 5661573"/>
              <a:gd name="connsiteX2" fmla="*/ 6910929 w 6910929"/>
              <a:gd name="connsiteY2" fmla="*/ 363 h 5661573"/>
              <a:gd name="connsiteX3" fmla="*/ 6900783 w 6910929"/>
              <a:gd name="connsiteY3" fmla="*/ 3438016 h 5661573"/>
              <a:gd name="connsiteX4" fmla="*/ 5610518 w 6910929"/>
              <a:gd name="connsiteY4" fmla="*/ 5661573 h 5661573"/>
              <a:gd name="connsiteX5" fmla="*/ 1057389 w 6910929"/>
              <a:gd name="connsiteY5" fmla="*/ 5655635 h 5661573"/>
              <a:gd name="connsiteX6" fmla="*/ 0 w 6910929"/>
              <a:gd name="connsiteY6" fmla="*/ 3825962 h 5661573"/>
              <a:gd name="connsiteX0" fmla="*/ 56137 w 6967066"/>
              <a:gd name="connsiteY0" fmla="*/ 3832564 h 5668175"/>
              <a:gd name="connsiteX1" fmla="*/ 352 w 6967066"/>
              <a:gd name="connsiteY1" fmla="*/ 0 h 5668175"/>
              <a:gd name="connsiteX2" fmla="*/ 6967066 w 6967066"/>
              <a:gd name="connsiteY2" fmla="*/ 6965 h 5668175"/>
              <a:gd name="connsiteX3" fmla="*/ 6956920 w 6967066"/>
              <a:gd name="connsiteY3" fmla="*/ 3444618 h 5668175"/>
              <a:gd name="connsiteX4" fmla="*/ 5666655 w 6967066"/>
              <a:gd name="connsiteY4" fmla="*/ 5668175 h 5668175"/>
              <a:gd name="connsiteX5" fmla="*/ 1113526 w 6967066"/>
              <a:gd name="connsiteY5" fmla="*/ 5662237 h 5668175"/>
              <a:gd name="connsiteX6" fmla="*/ 56137 w 6967066"/>
              <a:gd name="connsiteY6" fmla="*/ 3832564 h 5668175"/>
              <a:gd name="connsiteX0" fmla="*/ 0 w 6910929"/>
              <a:gd name="connsiteY0" fmla="*/ 3825599 h 5661210"/>
              <a:gd name="connsiteX1" fmla="*/ 44012 w 6910929"/>
              <a:gd name="connsiteY1" fmla="*/ 45852 h 5661210"/>
              <a:gd name="connsiteX2" fmla="*/ 6910929 w 6910929"/>
              <a:gd name="connsiteY2" fmla="*/ 0 h 5661210"/>
              <a:gd name="connsiteX3" fmla="*/ 6900783 w 6910929"/>
              <a:gd name="connsiteY3" fmla="*/ 3437653 h 5661210"/>
              <a:gd name="connsiteX4" fmla="*/ 5610518 w 6910929"/>
              <a:gd name="connsiteY4" fmla="*/ 5661210 h 5661210"/>
              <a:gd name="connsiteX5" fmla="*/ 1057389 w 6910929"/>
              <a:gd name="connsiteY5" fmla="*/ 5655272 h 5661210"/>
              <a:gd name="connsiteX6" fmla="*/ 0 w 6910929"/>
              <a:gd name="connsiteY6" fmla="*/ 3825599 h 5661210"/>
              <a:gd name="connsiteX0" fmla="*/ 996 w 6911925"/>
              <a:gd name="connsiteY0" fmla="*/ 3829263 h 5664874"/>
              <a:gd name="connsiteX1" fmla="*/ 1763 w 6911925"/>
              <a:gd name="connsiteY1" fmla="*/ 0 h 5664874"/>
              <a:gd name="connsiteX2" fmla="*/ 6911925 w 6911925"/>
              <a:gd name="connsiteY2" fmla="*/ 3664 h 5664874"/>
              <a:gd name="connsiteX3" fmla="*/ 6901779 w 6911925"/>
              <a:gd name="connsiteY3" fmla="*/ 3441317 h 5664874"/>
              <a:gd name="connsiteX4" fmla="*/ 5611514 w 6911925"/>
              <a:gd name="connsiteY4" fmla="*/ 5664874 h 5664874"/>
              <a:gd name="connsiteX5" fmla="*/ 1058385 w 6911925"/>
              <a:gd name="connsiteY5" fmla="*/ 5658936 h 5664874"/>
              <a:gd name="connsiteX6" fmla="*/ 996 w 6911925"/>
              <a:gd name="connsiteY6" fmla="*/ 3829263 h 5664874"/>
              <a:gd name="connsiteX0" fmla="*/ 3982 w 6914911"/>
              <a:gd name="connsiteY0" fmla="*/ 3835865 h 5671476"/>
              <a:gd name="connsiteX1" fmla="*/ 1421 w 6914911"/>
              <a:gd name="connsiteY1" fmla="*/ 0 h 5671476"/>
              <a:gd name="connsiteX2" fmla="*/ 6914911 w 6914911"/>
              <a:gd name="connsiteY2" fmla="*/ 10266 h 5671476"/>
              <a:gd name="connsiteX3" fmla="*/ 6904765 w 6914911"/>
              <a:gd name="connsiteY3" fmla="*/ 3447919 h 5671476"/>
              <a:gd name="connsiteX4" fmla="*/ 5614500 w 6914911"/>
              <a:gd name="connsiteY4" fmla="*/ 5671476 h 5671476"/>
              <a:gd name="connsiteX5" fmla="*/ 1061371 w 6914911"/>
              <a:gd name="connsiteY5" fmla="*/ 5665538 h 5671476"/>
              <a:gd name="connsiteX6" fmla="*/ 3982 w 6914911"/>
              <a:gd name="connsiteY6" fmla="*/ 3835865 h 5671476"/>
              <a:gd name="connsiteX0" fmla="*/ 3982 w 6904765"/>
              <a:gd name="connsiteY0" fmla="*/ 3835865 h 5671476"/>
              <a:gd name="connsiteX1" fmla="*/ 1421 w 6904765"/>
              <a:gd name="connsiteY1" fmla="*/ 0 h 5671476"/>
              <a:gd name="connsiteX2" fmla="*/ 6815114 w 6904765"/>
              <a:gd name="connsiteY2" fmla="*/ 49879 h 5671476"/>
              <a:gd name="connsiteX3" fmla="*/ 6904765 w 6904765"/>
              <a:gd name="connsiteY3" fmla="*/ 3447919 h 5671476"/>
              <a:gd name="connsiteX4" fmla="*/ 5614500 w 6904765"/>
              <a:gd name="connsiteY4" fmla="*/ 5671476 h 5671476"/>
              <a:gd name="connsiteX5" fmla="*/ 1061371 w 6904765"/>
              <a:gd name="connsiteY5" fmla="*/ 5665538 h 5671476"/>
              <a:gd name="connsiteX6" fmla="*/ 3982 w 6904765"/>
              <a:gd name="connsiteY6" fmla="*/ 3835865 h 5671476"/>
              <a:gd name="connsiteX0" fmla="*/ 3982 w 6914914"/>
              <a:gd name="connsiteY0" fmla="*/ 3835865 h 5671476"/>
              <a:gd name="connsiteX1" fmla="*/ 1421 w 6914914"/>
              <a:gd name="connsiteY1" fmla="*/ 0 h 5671476"/>
              <a:gd name="connsiteX2" fmla="*/ 6914914 w 6914914"/>
              <a:gd name="connsiteY2" fmla="*/ 6965 h 5671476"/>
              <a:gd name="connsiteX3" fmla="*/ 6904765 w 6914914"/>
              <a:gd name="connsiteY3" fmla="*/ 3447919 h 5671476"/>
              <a:gd name="connsiteX4" fmla="*/ 5614500 w 6914914"/>
              <a:gd name="connsiteY4" fmla="*/ 5671476 h 5671476"/>
              <a:gd name="connsiteX5" fmla="*/ 1061371 w 6914914"/>
              <a:gd name="connsiteY5" fmla="*/ 5665538 h 5671476"/>
              <a:gd name="connsiteX6" fmla="*/ 3982 w 6914914"/>
              <a:gd name="connsiteY6" fmla="*/ 3835865 h 5671476"/>
              <a:gd name="connsiteX0" fmla="*/ 3982 w 6917563"/>
              <a:gd name="connsiteY0" fmla="*/ 3835865 h 5671476"/>
              <a:gd name="connsiteX1" fmla="*/ 1421 w 6917563"/>
              <a:gd name="connsiteY1" fmla="*/ 0 h 5671476"/>
              <a:gd name="connsiteX2" fmla="*/ 6914914 w 6917563"/>
              <a:gd name="connsiteY2" fmla="*/ 696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3982 w 6917563"/>
              <a:gd name="connsiteY0" fmla="*/ 3835865 h 5671476"/>
              <a:gd name="connsiteX1" fmla="*/ 1421 w 6917563"/>
              <a:gd name="connsiteY1" fmla="*/ 0 h 5671476"/>
              <a:gd name="connsiteX2" fmla="*/ 6914917 w 6917563"/>
              <a:gd name="connsiteY2" fmla="*/ 61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61713 w 6917905"/>
              <a:gd name="connsiteY5" fmla="*/ 5665538 h 5671476"/>
              <a:gd name="connsiteX6" fmla="*/ 998 w 6917905"/>
              <a:gd name="connsiteY6" fmla="*/ 3862276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45081 w 6917905"/>
              <a:gd name="connsiteY5" fmla="*/ 5668839 h 5671476"/>
              <a:gd name="connsiteX6" fmla="*/ 998 w 6917905"/>
              <a:gd name="connsiteY6" fmla="*/ 3862276 h 5671476"/>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511718 w 6917905"/>
              <a:gd name="connsiteY4" fmla="*/ 5588948 h 5668839"/>
              <a:gd name="connsiteX5" fmla="*/ 1045081 w 6917905"/>
              <a:gd name="connsiteY5" fmla="*/ 5668839 h 5668839"/>
              <a:gd name="connsiteX6" fmla="*/ 998 w 6917905"/>
              <a:gd name="connsiteY6" fmla="*/ 3862276 h 5668839"/>
              <a:gd name="connsiteX0" fmla="*/ 998 w 6917905"/>
              <a:gd name="connsiteY0" fmla="*/ 3862276 h 5674780"/>
              <a:gd name="connsiteX1" fmla="*/ 1763 w 6917905"/>
              <a:gd name="connsiteY1" fmla="*/ 0 h 5674780"/>
              <a:gd name="connsiteX2" fmla="*/ 6915259 w 6917905"/>
              <a:gd name="connsiteY2" fmla="*/ 615 h 5674780"/>
              <a:gd name="connsiteX3" fmla="*/ 6917905 w 6917905"/>
              <a:gd name="connsiteY3" fmla="*/ 3435219 h 5674780"/>
              <a:gd name="connsiteX4" fmla="*/ 5614843 w 6917905"/>
              <a:gd name="connsiteY4" fmla="*/ 5674780 h 5674780"/>
              <a:gd name="connsiteX5" fmla="*/ 1045081 w 6917905"/>
              <a:gd name="connsiteY5" fmla="*/ 5668839 h 5674780"/>
              <a:gd name="connsiteX6" fmla="*/ 998 w 6917905"/>
              <a:gd name="connsiteY6" fmla="*/ 3862276 h 5674780"/>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608190 w 6917905"/>
              <a:gd name="connsiteY4" fmla="*/ 5645070 h 5668839"/>
              <a:gd name="connsiteX5" fmla="*/ 1045081 w 6917905"/>
              <a:gd name="connsiteY5" fmla="*/ 5668839 h 5668839"/>
              <a:gd name="connsiteX6" fmla="*/ 998 w 6917905"/>
              <a:gd name="connsiteY6" fmla="*/ 3862276 h 5668839"/>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45081 w 6917905"/>
              <a:gd name="connsiteY5" fmla="*/ 5668839 h 5671482"/>
              <a:gd name="connsiteX6" fmla="*/ 998 w 6917905"/>
              <a:gd name="connsiteY6" fmla="*/ 3862276 h 5671482"/>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38428 w 6917905"/>
              <a:gd name="connsiteY5" fmla="*/ 5668839 h 5671482"/>
              <a:gd name="connsiteX6" fmla="*/ 998 w 6917905"/>
              <a:gd name="connsiteY6" fmla="*/ 3862276 h 567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17905" h="5671482">
                <a:moveTo>
                  <a:pt x="998" y="3862276"/>
                </a:moveTo>
                <a:cubicBezTo>
                  <a:pt x="6784" y="2580785"/>
                  <a:pt x="-4023" y="1281491"/>
                  <a:pt x="1763" y="0"/>
                </a:cubicBezTo>
                <a:lnTo>
                  <a:pt x="6915259" y="615"/>
                </a:lnTo>
                <a:lnTo>
                  <a:pt x="6917905" y="3435219"/>
                </a:lnTo>
                <a:lnTo>
                  <a:pt x="5614844" y="5671482"/>
                </a:lnTo>
                <a:lnTo>
                  <a:pt x="1038428" y="5668839"/>
                </a:lnTo>
                <a:lnTo>
                  <a:pt x="998" y="3862276"/>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icture Placeholder 16">
            <a:extLst>
              <a:ext uri="{FF2B5EF4-FFF2-40B4-BE49-F238E27FC236}">
                <a16:creationId xmlns:a16="http://schemas.microsoft.com/office/drawing/2014/main" id="{05B32A22-FAFC-364D-99CB-B22D6ABBBFB9}"/>
              </a:ext>
            </a:extLst>
          </p:cNvPr>
          <p:cNvSpPr>
            <a:spLocks noGrp="1"/>
          </p:cNvSpPr>
          <p:nvPr>
            <p:ph type="pic" sz="quarter" idx="15" hasCustomPrompt="1"/>
          </p:nvPr>
        </p:nvSpPr>
        <p:spPr>
          <a:xfrm>
            <a:off x="3302000" y="-3175"/>
            <a:ext cx="8890000" cy="6861175"/>
          </a:xfrm>
          <a:custGeom>
            <a:avLst/>
            <a:gdLst>
              <a:gd name="connsiteX0" fmla="*/ 0 w 8890000"/>
              <a:gd name="connsiteY0" fmla="*/ 0 h 6861175"/>
              <a:gd name="connsiteX1" fmla="*/ 8890000 w 8890000"/>
              <a:gd name="connsiteY1" fmla="*/ 0 h 6861175"/>
              <a:gd name="connsiteX2" fmla="*/ 8890000 w 8890000"/>
              <a:gd name="connsiteY2" fmla="*/ 6861175 h 6861175"/>
              <a:gd name="connsiteX3" fmla="*/ 561739 w 8890000"/>
              <a:gd name="connsiteY3" fmla="*/ 6861175 h 6861175"/>
              <a:gd name="connsiteX4" fmla="*/ 2362512 w 8890000"/>
              <a:gd name="connsiteY4" fmla="*/ 5834990 h 6861175"/>
              <a:gd name="connsiteX5" fmla="*/ 2365155 w 8890000"/>
              <a:gd name="connsiteY5" fmla="*/ 1293624 h 6861175"/>
              <a:gd name="connsiteX6" fmla="*/ 128892 w 8890000"/>
              <a:gd name="connsiteY6" fmla="*/ 543 h 6861175"/>
              <a:gd name="connsiteX7" fmla="*/ 0 w 8890000"/>
              <a:gd name="connsiteY7" fmla="*/ 642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0" h="6861175">
                <a:moveTo>
                  <a:pt x="0" y="0"/>
                </a:moveTo>
                <a:lnTo>
                  <a:pt x="8890000" y="0"/>
                </a:lnTo>
                <a:lnTo>
                  <a:pt x="8890000" y="6861175"/>
                </a:lnTo>
                <a:lnTo>
                  <a:pt x="561739" y="6861175"/>
                </a:lnTo>
                <a:lnTo>
                  <a:pt x="2362512" y="5834990"/>
                </a:lnTo>
                <a:lnTo>
                  <a:pt x="2365155" y="1293624"/>
                </a:lnTo>
                <a:lnTo>
                  <a:pt x="128892" y="543"/>
                </a:lnTo>
                <a:lnTo>
                  <a:pt x="0" y="642"/>
                </a:lnTo>
                <a:close/>
              </a:path>
            </a:pathLst>
          </a:custGeom>
          <a:solidFill>
            <a:srgbClr val="F6F8F8"/>
          </a:solidFill>
        </p:spPr>
        <p:txBody>
          <a:bodyPr wrap="square" lIns="2160000" tIns="720000" rIns="1080000" bIns="2880000" anchor="ctr">
            <a:noAutofit/>
          </a:bodyPr>
          <a:lstStyle>
            <a:lvl1pPr algn="ctr">
              <a:buNone/>
              <a:defRPr/>
            </a:lvl1pPr>
          </a:lstStyle>
          <a:p>
            <a:r>
              <a:rPr lang="en-GB"/>
              <a:t>Click on icon to insert image (include Alt Text)</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612775" y="2519999"/>
            <a:ext cx="4428148" cy="3001565"/>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text across multiple lines, keep to max 3 or 4 lines</a:t>
            </a: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4" name="Text Placeholder 3">
            <a:extLst>
              <a:ext uri="{FF2B5EF4-FFF2-40B4-BE49-F238E27FC236}">
                <a16:creationId xmlns:a16="http://schemas.microsoft.com/office/drawing/2014/main" id="{F33A0CEB-1ADA-CA42-8099-765250B64F2E}"/>
              </a:ext>
            </a:extLst>
          </p:cNvPr>
          <p:cNvSpPr>
            <a:spLocks noGrp="1"/>
          </p:cNvSpPr>
          <p:nvPr>
            <p:ph type="body" sz="quarter" idx="16" hasCustomPrompt="1"/>
          </p:nvPr>
        </p:nvSpPr>
        <p:spPr>
          <a:xfrm>
            <a:off x="612775" y="604838"/>
            <a:ext cx="3217820" cy="508000"/>
          </a:xfrm>
        </p:spPr>
        <p:txBody>
          <a:bodyPr lIns="0" tIns="0" rIns="0" bIns="0"/>
          <a:lstStyle>
            <a:lvl1pPr>
              <a:buNone/>
              <a:defRPr sz="2400" b="1">
                <a:solidFill>
                  <a:schemeClr val="tx1"/>
                </a:solidFill>
              </a:defRPr>
            </a:lvl1pPr>
          </a:lstStyle>
          <a:p>
            <a:pPr lvl="0"/>
            <a:r>
              <a:rPr lang="en-GB"/>
              <a:t>Heading label</a:t>
            </a:r>
          </a:p>
        </p:txBody>
      </p:sp>
      <p:pic>
        <p:nvPicPr>
          <p:cNvPr id="14" name="Picture 13" descr="Icon&#10;&#10;Description automatically generated with medium confidence">
            <a:extLst>
              <a:ext uri="{FF2B5EF4-FFF2-40B4-BE49-F238E27FC236}">
                <a16:creationId xmlns:a16="http://schemas.microsoft.com/office/drawing/2014/main" id="{8C795D9F-C1A8-B44F-81AF-76A2B680F979}"/>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425013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02B2AFD7-4763-4945-98B2-A61CB49D6A22}"/>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FDB5F59B-0C3D-DF40-B199-A44391FFF98F}"/>
              </a:ext>
            </a:extLst>
          </p:cNvPr>
          <p:cNvCxnSpPr/>
          <p:nvPr userDrawn="1"/>
        </p:nvCxnSpPr>
        <p:spPr>
          <a:xfrm>
            <a:off x="10724056"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4" name="Text Placeholder 3">
            <a:extLst>
              <a:ext uri="{FF2B5EF4-FFF2-40B4-BE49-F238E27FC236}">
                <a16:creationId xmlns:a16="http://schemas.microsoft.com/office/drawing/2014/main" id="{5D2FB892-A0F4-4B49-946B-F27A170AFB4E}"/>
              </a:ext>
            </a:extLst>
          </p:cNvPr>
          <p:cNvSpPr>
            <a:spLocks noGrp="1"/>
          </p:cNvSpPr>
          <p:nvPr>
            <p:ph type="body" sz="quarter" idx="16" hasCustomPrompt="1"/>
          </p:nvPr>
        </p:nvSpPr>
        <p:spPr>
          <a:xfrm>
            <a:off x="8412933" y="612000"/>
            <a:ext cx="3217820" cy="508000"/>
          </a:xfrm>
        </p:spPr>
        <p:txBody>
          <a:bodyPr lIns="0" tIns="0" rIns="0" bIns="0"/>
          <a:lstStyle>
            <a:lvl1pPr algn="r">
              <a:buNone/>
              <a:defRPr sz="2400" b="1">
                <a:solidFill>
                  <a:schemeClr val="tx1"/>
                </a:solidFill>
              </a:defRPr>
            </a:lvl1pPr>
          </a:lstStyle>
          <a:p>
            <a:pPr lvl="0"/>
            <a:r>
              <a:rPr lang="en-GB"/>
              <a:t>Heading label</a:t>
            </a:r>
          </a:p>
        </p:txBody>
      </p:sp>
      <p:sp>
        <p:nvSpPr>
          <p:cNvPr id="15" name="Text Placeholder 7">
            <a:extLst>
              <a:ext uri="{FF2B5EF4-FFF2-40B4-BE49-F238E27FC236}">
                <a16:creationId xmlns:a16="http://schemas.microsoft.com/office/drawing/2014/main" id="{BC3F5774-42F5-8F4D-BDAC-F15EC1784EEC}"/>
              </a:ext>
            </a:extLst>
          </p:cNvPr>
          <p:cNvSpPr>
            <a:spLocks noGrp="1"/>
          </p:cNvSpPr>
          <p:nvPr>
            <p:ph type="body" sz="quarter" idx="14" hasCustomPrompt="1"/>
          </p:nvPr>
        </p:nvSpPr>
        <p:spPr>
          <a:xfrm>
            <a:off x="7202605" y="2358345"/>
            <a:ext cx="4428148" cy="3001565"/>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text across multiple lines, keep to max 3 or 4 lines</a:t>
            </a:r>
          </a:p>
        </p:txBody>
      </p:sp>
      <p:sp>
        <p:nvSpPr>
          <p:cNvPr id="11" name="Picture Placeholder 20">
            <a:extLst>
              <a:ext uri="{FF2B5EF4-FFF2-40B4-BE49-F238E27FC236}">
                <a16:creationId xmlns:a16="http://schemas.microsoft.com/office/drawing/2014/main" id="{021F5C52-2CE2-094A-8FAA-3C5C8B0D874B}"/>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a:solidFill>
            <a:srgbClr val="F6F8F8"/>
          </a:solidFill>
        </p:spPr>
        <p:txBody>
          <a:bodyPr wrap="square" lIns="720000" tIns="1080000" rIns="2880000" bIns="2880000" anchor="ctr">
            <a:noAutofit/>
          </a:bodyPr>
          <a:lstStyle>
            <a:lvl1pPr marL="0" indent="0" algn="l">
              <a:buNone/>
              <a:defRPr/>
            </a:lvl1pPr>
          </a:lstStyle>
          <a:p>
            <a:r>
              <a:rPr lang="en-GB"/>
              <a:t>Click on icon to insert image (include Alt Text)</a:t>
            </a:r>
          </a:p>
        </p:txBody>
      </p:sp>
      <p:pic>
        <p:nvPicPr>
          <p:cNvPr id="18" name="Picture 17" descr="Icon&#10;&#10;Description automatically generated with medium confidence">
            <a:extLst>
              <a:ext uri="{FF2B5EF4-FFF2-40B4-BE49-F238E27FC236}">
                <a16:creationId xmlns:a16="http://schemas.microsoft.com/office/drawing/2014/main" id="{57E530F0-478C-D742-82D7-BD35CB9F7D07}"/>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32827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Quote and image 5">
    <p:spTree>
      <p:nvGrpSpPr>
        <p:cNvPr id="1" name=""/>
        <p:cNvGrpSpPr/>
        <p:nvPr/>
      </p:nvGrpSpPr>
      <p:grpSpPr>
        <a:xfrm>
          <a:off x="0" y="0"/>
          <a:ext cx="0" cy="0"/>
          <a:chOff x="0" y="0"/>
          <a:chExt cx="0" cy="0"/>
        </a:xfrm>
      </p:grpSpPr>
      <p:sp>
        <p:nvSpPr>
          <p:cNvPr id="14" name="Hexagon 3">
            <a:extLst>
              <a:ext uri="{FF2B5EF4-FFF2-40B4-BE49-F238E27FC236}">
                <a16:creationId xmlns:a16="http://schemas.microsoft.com/office/drawing/2014/main" id="{15BF2317-F58F-4046-A84A-45857550CCA4}"/>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3" name="Text Placeholder 7">
            <a:extLst>
              <a:ext uri="{FF2B5EF4-FFF2-40B4-BE49-F238E27FC236}">
                <a16:creationId xmlns:a16="http://schemas.microsoft.com/office/drawing/2014/main" id="{F36C8D12-BE97-3843-92AC-2D29A889AACD}"/>
              </a:ext>
            </a:extLst>
          </p:cNvPr>
          <p:cNvSpPr>
            <a:spLocks noGrp="1"/>
          </p:cNvSpPr>
          <p:nvPr>
            <p:ph type="body" sz="quarter" idx="16" hasCustomPrompt="1"/>
          </p:nvPr>
        </p:nvSpPr>
        <p:spPr>
          <a:xfrm>
            <a:off x="7164000" y="2519999"/>
            <a:ext cx="4428148" cy="3001565"/>
          </a:xfrm>
          <a:prstGeom prst="rect">
            <a:avLst/>
          </a:prstGeom>
        </p:spPr>
        <p:txBody>
          <a:bodyPr>
            <a:noAutofit/>
          </a:bodyPr>
          <a:lstStyle>
            <a:lvl1pPr marL="216000" indent="-216000">
              <a:buNone/>
              <a:defRPr sz="24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	quote across 6 lines max”</a:t>
            </a:r>
          </a:p>
        </p:txBody>
      </p:sp>
      <p:sp>
        <p:nvSpPr>
          <p:cNvPr id="15" name="Rectangle 14">
            <a:extLst>
              <a:ext uri="{FF2B5EF4-FFF2-40B4-BE49-F238E27FC236}">
                <a16:creationId xmlns:a16="http://schemas.microsoft.com/office/drawing/2014/main" id="{3A493359-C561-854D-9A31-F4DCF4878ED2}"/>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cxnSp>
        <p:nvCxnSpPr>
          <p:cNvPr id="18" name="Straight Connector 17">
            <a:extLst>
              <a:ext uri="{FF2B5EF4-FFF2-40B4-BE49-F238E27FC236}">
                <a16:creationId xmlns:a16="http://schemas.microsoft.com/office/drawing/2014/main" id="{A5AA3C2E-FFC5-DA4B-A533-3AC606F6F96A}"/>
              </a:ext>
            </a:extLst>
          </p:cNvPr>
          <p:cNvCxnSpPr/>
          <p:nvPr userDrawn="1"/>
        </p:nvCxnSpPr>
        <p:spPr>
          <a:xfrm>
            <a:off x="10724056"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Picture Placeholder 20">
            <a:extLst>
              <a:ext uri="{FF2B5EF4-FFF2-40B4-BE49-F238E27FC236}">
                <a16:creationId xmlns:a16="http://schemas.microsoft.com/office/drawing/2014/main" id="{ADAAEE27-BDEF-9A4E-8C7C-9EFBD5BB8117}"/>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a:solidFill>
            <a:srgbClr val="F6F8F8"/>
          </a:solidFill>
        </p:spPr>
        <p:txBody>
          <a:bodyPr wrap="square" lIns="720000" tIns="1080000" rIns="2880000" bIns="2880000" anchor="ctr">
            <a:noAutofit/>
          </a:bodyPr>
          <a:lstStyle>
            <a:lvl1pPr marL="0" indent="0" algn="l">
              <a:buNone/>
              <a:defRPr/>
            </a:lvl1pPr>
          </a:lstStyle>
          <a:p>
            <a:r>
              <a:rPr lang="en-GB"/>
              <a:t>Click on icon to insert image (include Alt Text)</a:t>
            </a:r>
          </a:p>
        </p:txBody>
      </p:sp>
      <p:pic>
        <p:nvPicPr>
          <p:cNvPr id="16" name="Picture 15" descr="Icon&#10;&#10;Description automatically generated with medium confidence">
            <a:extLst>
              <a:ext uri="{FF2B5EF4-FFF2-40B4-BE49-F238E27FC236}">
                <a16:creationId xmlns:a16="http://schemas.microsoft.com/office/drawing/2014/main" id="{20E2DC7B-ED7B-0241-A022-668E6343C6F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46971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6" name="Rectangle 5">
            <a:extLst>
              <a:ext uri="{FF2B5EF4-FFF2-40B4-BE49-F238E27FC236}">
                <a16:creationId xmlns:a16="http://schemas.microsoft.com/office/drawing/2014/main" id="{FFD9C6FA-3944-D644-993B-662021B4E5C6}"/>
              </a:ext>
            </a:extLst>
          </p:cNvPr>
          <p:cNvSpPr/>
          <p:nvPr userDrawn="1"/>
        </p:nvSpPr>
        <p:spPr>
          <a:xfrm>
            <a:off x="8133940" y="1468668"/>
            <a:ext cx="3564000" cy="2333138"/>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0E5C1AF-31FE-DB44-B136-14246637FAC3}"/>
              </a:ext>
            </a:extLst>
          </p:cNvPr>
          <p:cNvSpPr/>
          <p:nvPr userDrawn="1"/>
        </p:nvSpPr>
        <p:spPr>
          <a:xfrm>
            <a:off x="420267" y="1475134"/>
            <a:ext cx="3564000" cy="232667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62AE05-5656-3647-B9D0-CFD7068091A6}"/>
              </a:ext>
            </a:extLst>
          </p:cNvPr>
          <p:cNvSpPr/>
          <p:nvPr userDrawn="1"/>
        </p:nvSpPr>
        <p:spPr>
          <a:xfrm>
            <a:off x="4269571" y="1468668"/>
            <a:ext cx="3564000" cy="2333138"/>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E11EE2-9156-944A-B3A4-52D07C78468A}"/>
              </a:ext>
            </a:extLst>
          </p:cNvPr>
          <p:cNvSpPr/>
          <p:nvPr userDrawn="1"/>
        </p:nvSpPr>
        <p:spPr>
          <a:xfrm>
            <a:off x="8121158" y="3751268"/>
            <a:ext cx="3563938" cy="2373982"/>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E78520B-A4E4-8C46-9508-17A00794C941}"/>
              </a:ext>
            </a:extLst>
          </p:cNvPr>
          <p:cNvSpPr/>
          <p:nvPr userDrawn="1"/>
        </p:nvSpPr>
        <p:spPr>
          <a:xfrm>
            <a:off x="420266" y="3751267"/>
            <a:ext cx="3571563" cy="237398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2565AF3-5AA4-064F-A6FF-6B510E7CA8CF}"/>
              </a:ext>
            </a:extLst>
          </p:cNvPr>
          <p:cNvSpPr/>
          <p:nvPr userDrawn="1"/>
        </p:nvSpPr>
        <p:spPr>
          <a:xfrm>
            <a:off x="4277134" y="3751267"/>
            <a:ext cx="3556437" cy="2392443"/>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40F2D5FF-42D8-5346-9DB2-3C5556C282FC}"/>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B1A5C72-8EEA-1C4D-9558-D6E31AE267BA}"/>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6" name="Picture 15" descr="Icon&#10;&#10;Description automatically generated with medium confidence">
            <a:extLst>
              <a:ext uri="{FF2B5EF4-FFF2-40B4-BE49-F238E27FC236}">
                <a16:creationId xmlns:a16="http://schemas.microsoft.com/office/drawing/2014/main" id="{C74185F0-CA2F-BB4F-ADA9-17F42BD425B5}"/>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92873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Data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BD4720B-F188-3B68-C738-6C1A8B22F84D}"/>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396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7" name="Straight Connector 6">
            <a:extLst>
              <a:ext uri="{FF2B5EF4-FFF2-40B4-BE49-F238E27FC236}">
                <a16:creationId xmlns:a16="http://schemas.microsoft.com/office/drawing/2014/main" id="{48D0D3E5-3147-F64D-89F7-D53375A35A94}"/>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1DE83FD9-D95F-E2CB-F0A9-78FAECE8279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descr="Icon&#10;&#10;Description automatically generated with medium confidence">
            <a:extLst>
              <a:ext uri="{FF2B5EF4-FFF2-40B4-BE49-F238E27FC236}">
                <a16:creationId xmlns:a16="http://schemas.microsoft.com/office/drawing/2014/main" id="{81BCD9CB-C766-E644-53B7-CE728EADD802}"/>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945347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content, basic text one co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ADAEEB-1E40-1E02-0473-EE4509E0D4F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6" name="Straight Connector 5">
            <a:extLst>
              <a:ext uri="{FF2B5EF4-FFF2-40B4-BE49-F238E27FC236}">
                <a16:creationId xmlns:a16="http://schemas.microsoft.com/office/drawing/2014/main" id="{D90F54B7-F1AA-5040-98C1-A310CE49621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8DBC015-AE36-B441-8EE5-29225586975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descr="Icon&#10;&#10;Description automatically generated with medium confidence">
            <a:extLst>
              <a:ext uri="{FF2B5EF4-FFF2-40B4-BE49-F238E27FC236}">
                <a16:creationId xmlns:a16="http://schemas.microsoft.com/office/drawing/2014/main" id="{60D400AB-7090-AA49-8C7A-6D9296C3161E}"/>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76022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197E98-9A6E-5177-0671-5E2BDA2268C7}"/>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24" name="Straight Connector 23">
            <a:extLst>
              <a:ext uri="{FF2B5EF4-FFF2-40B4-BE49-F238E27FC236}">
                <a16:creationId xmlns:a16="http://schemas.microsoft.com/office/drawing/2014/main" id="{D840951D-B4BD-2B47-961E-8C9978EE5FC2}"/>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799379A-445E-8046-97B9-687D1B55B5B3}"/>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6" name="Picture 25" descr="Icon&#10;&#10;Description automatically generated with medium confidence">
            <a:extLst>
              <a:ext uri="{FF2B5EF4-FFF2-40B4-BE49-F238E27FC236}">
                <a16:creationId xmlns:a16="http://schemas.microsoft.com/office/drawing/2014/main" id="{7D16603F-E3C9-DE46-B914-0B452CD0DE9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41339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1"/>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6" name="Straight Connector 15">
            <a:extLst>
              <a:ext uri="{FF2B5EF4-FFF2-40B4-BE49-F238E27FC236}">
                <a16:creationId xmlns:a16="http://schemas.microsoft.com/office/drawing/2014/main" id="{B786433B-15A3-B54A-A755-D9D66C85D03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97CB3D1-C3FA-B048-9A15-C886F2389189}"/>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5F4F0E9B-4AE5-E14D-BBD8-7D3562C90745}"/>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19" name="Rectangle 18">
            <a:extLst>
              <a:ext uri="{FF2B5EF4-FFF2-40B4-BE49-F238E27FC236}">
                <a16:creationId xmlns:a16="http://schemas.microsoft.com/office/drawing/2014/main" id="{B3838597-EE74-D042-8B21-49C676E53D46}"/>
              </a:ext>
            </a:extLst>
          </p:cNvPr>
          <p:cNvSpPr/>
          <p:nvPr userDrawn="1"/>
        </p:nvSpPr>
        <p:spPr>
          <a:xfrm>
            <a:off x="9116862" y="1341701"/>
            <a:ext cx="2700000" cy="2412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5B8E6E8-A4BC-1842-9086-661CF9B47BE5}"/>
              </a:ext>
            </a:extLst>
          </p:cNvPr>
          <p:cNvSpPr/>
          <p:nvPr userDrawn="1"/>
        </p:nvSpPr>
        <p:spPr>
          <a:xfrm>
            <a:off x="3285663" y="1341701"/>
            <a:ext cx="2700000" cy="2412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A13BAC2-C3E9-8C41-AC18-A67D03496566}"/>
              </a:ext>
            </a:extLst>
          </p:cNvPr>
          <p:cNvSpPr/>
          <p:nvPr userDrawn="1"/>
        </p:nvSpPr>
        <p:spPr>
          <a:xfrm>
            <a:off x="6201023" y="1341701"/>
            <a:ext cx="2700000" cy="2412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1C1C97F-AD6E-FB48-9592-D29E2653C386}"/>
              </a:ext>
            </a:extLst>
          </p:cNvPr>
          <p:cNvSpPr/>
          <p:nvPr userDrawn="1"/>
        </p:nvSpPr>
        <p:spPr>
          <a:xfrm>
            <a:off x="369824" y="1341701"/>
            <a:ext cx="2700000" cy="241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D949821-E381-C549-BB69-B1906F96AF44}"/>
              </a:ext>
            </a:extLst>
          </p:cNvPr>
          <p:cNvSpPr/>
          <p:nvPr userDrawn="1"/>
        </p:nvSpPr>
        <p:spPr>
          <a:xfrm>
            <a:off x="9102764" y="3753700"/>
            <a:ext cx="2700000" cy="2359927"/>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B7ADB49-BFB8-2845-A78D-3C638C6F226B}"/>
              </a:ext>
            </a:extLst>
          </p:cNvPr>
          <p:cNvSpPr/>
          <p:nvPr userDrawn="1"/>
        </p:nvSpPr>
        <p:spPr>
          <a:xfrm>
            <a:off x="6201023" y="3753701"/>
            <a:ext cx="2700000" cy="2359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2F4F02-777B-2445-B2BA-8C02502B30D7}"/>
              </a:ext>
            </a:extLst>
          </p:cNvPr>
          <p:cNvSpPr/>
          <p:nvPr userDrawn="1"/>
        </p:nvSpPr>
        <p:spPr>
          <a:xfrm>
            <a:off x="3295816" y="3753700"/>
            <a:ext cx="2700000" cy="235992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59DC7A8-1F9A-7644-8EF4-600483332CC9}"/>
              </a:ext>
            </a:extLst>
          </p:cNvPr>
          <p:cNvSpPr/>
          <p:nvPr userDrawn="1"/>
        </p:nvSpPr>
        <p:spPr>
          <a:xfrm>
            <a:off x="369824" y="3753700"/>
            <a:ext cx="2700000" cy="2359926"/>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7321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3295816" y="4555398"/>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20" name="Rectangle 19">
            <a:extLst>
              <a:ext uri="{FF2B5EF4-FFF2-40B4-BE49-F238E27FC236}">
                <a16:creationId xmlns:a16="http://schemas.microsoft.com/office/drawing/2014/main" id="{49E57FC3-6D9D-4946-8073-5164368F25BC}"/>
              </a:ext>
            </a:extLst>
          </p:cNvPr>
          <p:cNvSpPr/>
          <p:nvPr userDrawn="1"/>
        </p:nvSpPr>
        <p:spPr>
          <a:xfrm>
            <a:off x="6218008" y="4574480"/>
            <a:ext cx="2700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6218008" y="3854480"/>
            <a:ext cx="2700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356780C-8467-894F-9BD2-21F5F360A7D5}"/>
              </a:ext>
            </a:extLst>
          </p:cNvPr>
          <p:cNvSpPr/>
          <p:nvPr userDrawn="1"/>
        </p:nvSpPr>
        <p:spPr>
          <a:xfrm>
            <a:off x="3295816" y="204508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F0CE83D-DD8E-AE48-BBC4-5D19C2FD0062}"/>
              </a:ext>
            </a:extLst>
          </p:cNvPr>
          <p:cNvSpPr/>
          <p:nvPr userDrawn="1"/>
        </p:nvSpPr>
        <p:spPr>
          <a:xfrm>
            <a:off x="3295816" y="132508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3295816" y="3854480"/>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D2081BE-A1F6-704F-B48B-BB07F6216FE3}"/>
              </a:ext>
            </a:extLst>
          </p:cNvPr>
          <p:cNvSpPr/>
          <p:nvPr userDrawn="1"/>
        </p:nvSpPr>
        <p:spPr>
          <a:xfrm>
            <a:off x="9133847" y="204508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EAF5FAA-1DC5-1340-A437-761DE12AC6FF}"/>
              </a:ext>
            </a:extLst>
          </p:cNvPr>
          <p:cNvSpPr/>
          <p:nvPr userDrawn="1"/>
        </p:nvSpPr>
        <p:spPr>
          <a:xfrm>
            <a:off x="9133847" y="132508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6214831" y="2045081"/>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6214831" y="1325081"/>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358153" y="2045081"/>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358153" y="1325081"/>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3" y="4574480"/>
            <a:ext cx="2700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3" y="3854480"/>
            <a:ext cx="2700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4740D03-9ED8-8D4E-982C-ACB8BDF0E9CC}"/>
              </a:ext>
            </a:extLst>
          </p:cNvPr>
          <p:cNvSpPr/>
          <p:nvPr userDrawn="1"/>
        </p:nvSpPr>
        <p:spPr>
          <a:xfrm>
            <a:off x="9140200" y="4574479"/>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EE131D9-627E-AB41-9D70-3A34801A9458}"/>
              </a:ext>
            </a:extLst>
          </p:cNvPr>
          <p:cNvSpPr/>
          <p:nvPr userDrawn="1"/>
        </p:nvSpPr>
        <p:spPr>
          <a:xfrm>
            <a:off x="9140200" y="3873561"/>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0197597A-2690-0847-AA13-9581781E1FC3}"/>
              </a:ext>
            </a:extLst>
          </p:cNvPr>
          <p:cNvSpPr>
            <a:spLocks noGrp="1"/>
          </p:cNvSpPr>
          <p:nvPr>
            <p:ph type="body" sz="quarter" idx="18" hasCustomPrompt="1"/>
          </p:nvPr>
        </p:nvSpPr>
        <p:spPr>
          <a:xfrm>
            <a:off x="395076" y="1415341"/>
            <a:ext cx="2626153" cy="537765"/>
          </a:xfrm>
        </p:spPr>
        <p:txBody>
          <a:bodyPr anchor="ctr"/>
          <a:lstStyle>
            <a:lvl1pPr algn="ctr">
              <a:buNone/>
              <a:defRPr sz="2200" b="1">
                <a:solidFill>
                  <a:schemeClr val="tx1"/>
                </a:solidFill>
              </a:defRPr>
            </a:lvl1pPr>
          </a:lstStyle>
          <a:p>
            <a:pPr lvl="0"/>
            <a:r>
              <a:rPr lang="en-GB"/>
              <a:t>Insert title</a:t>
            </a:r>
          </a:p>
        </p:txBody>
      </p:sp>
      <p:sp>
        <p:nvSpPr>
          <p:cNvPr id="37" name="Text Placeholder 2">
            <a:extLst>
              <a:ext uri="{FF2B5EF4-FFF2-40B4-BE49-F238E27FC236}">
                <a16:creationId xmlns:a16="http://schemas.microsoft.com/office/drawing/2014/main" id="{EFFBA4F4-3D70-FA40-A76C-C50FE0ADEB01}"/>
              </a:ext>
            </a:extLst>
          </p:cNvPr>
          <p:cNvSpPr>
            <a:spLocks noGrp="1"/>
          </p:cNvSpPr>
          <p:nvPr>
            <p:ph type="body" sz="quarter" idx="19" hasCustomPrompt="1"/>
          </p:nvPr>
        </p:nvSpPr>
        <p:spPr>
          <a:xfrm>
            <a:off x="3332739" y="1428096"/>
            <a:ext cx="2626153" cy="537765"/>
          </a:xfrm>
        </p:spPr>
        <p:txBody>
          <a:bodyPr anchor="ctr"/>
          <a:lstStyle>
            <a:lvl1pPr algn="ctr">
              <a:buNone/>
              <a:defRPr sz="2200" b="1">
                <a:solidFill>
                  <a:schemeClr val="tx1"/>
                </a:solidFill>
              </a:defRPr>
            </a:lvl1pPr>
          </a:lstStyle>
          <a:p>
            <a:pPr lvl="0"/>
            <a:r>
              <a:rPr lang="en-GB"/>
              <a:t>Insert title</a:t>
            </a:r>
          </a:p>
        </p:txBody>
      </p:sp>
      <p:sp>
        <p:nvSpPr>
          <p:cNvPr id="38" name="Text Placeholder 2">
            <a:extLst>
              <a:ext uri="{FF2B5EF4-FFF2-40B4-BE49-F238E27FC236}">
                <a16:creationId xmlns:a16="http://schemas.microsoft.com/office/drawing/2014/main" id="{1D658630-BA32-3A42-877A-E81A5E367892}"/>
              </a:ext>
            </a:extLst>
          </p:cNvPr>
          <p:cNvSpPr>
            <a:spLocks noGrp="1"/>
          </p:cNvSpPr>
          <p:nvPr>
            <p:ph type="body" sz="quarter" idx="20" hasCustomPrompt="1"/>
          </p:nvPr>
        </p:nvSpPr>
        <p:spPr>
          <a:xfrm>
            <a:off x="6251754" y="1428096"/>
            <a:ext cx="2626153" cy="537765"/>
          </a:xfrm>
        </p:spPr>
        <p:txBody>
          <a:bodyPr anchor="ctr"/>
          <a:lstStyle>
            <a:lvl1pPr algn="ctr">
              <a:buNone/>
              <a:defRPr sz="2200" b="1">
                <a:solidFill>
                  <a:schemeClr val="tx1"/>
                </a:solidFill>
              </a:defRPr>
            </a:lvl1pPr>
          </a:lstStyle>
          <a:p>
            <a:pPr lvl="0"/>
            <a:r>
              <a:rPr lang="en-GB"/>
              <a:t>Insert title</a:t>
            </a:r>
          </a:p>
        </p:txBody>
      </p:sp>
      <p:sp>
        <p:nvSpPr>
          <p:cNvPr id="39" name="Text Placeholder 2">
            <a:extLst>
              <a:ext uri="{FF2B5EF4-FFF2-40B4-BE49-F238E27FC236}">
                <a16:creationId xmlns:a16="http://schemas.microsoft.com/office/drawing/2014/main" id="{5EEA00FC-B1C9-A24F-8F48-3E5B1C6FA9CF}"/>
              </a:ext>
            </a:extLst>
          </p:cNvPr>
          <p:cNvSpPr>
            <a:spLocks noGrp="1"/>
          </p:cNvSpPr>
          <p:nvPr>
            <p:ph type="body" sz="quarter" idx="21" hasCustomPrompt="1"/>
          </p:nvPr>
        </p:nvSpPr>
        <p:spPr>
          <a:xfrm>
            <a:off x="9170770" y="1415341"/>
            <a:ext cx="2626153" cy="537765"/>
          </a:xfrm>
        </p:spPr>
        <p:txBody>
          <a:bodyPr anchor="ctr"/>
          <a:lstStyle>
            <a:lvl1pPr algn="ctr">
              <a:buNone/>
              <a:defRPr sz="2200" b="1">
                <a:solidFill>
                  <a:schemeClr val="tx1"/>
                </a:solidFill>
              </a:defRPr>
            </a:lvl1pPr>
          </a:lstStyle>
          <a:p>
            <a:pPr lvl="0"/>
            <a:r>
              <a:rPr lang="en-GB"/>
              <a:t>Insert title</a:t>
            </a:r>
          </a:p>
        </p:txBody>
      </p:sp>
      <p:sp>
        <p:nvSpPr>
          <p:cNvPr id="40" name="Text Placeholder 2">
            <a:extLst>
              <a:ext uri="{FF2B5EF4-FFF2-40B4-BE49-F238E27FC236}">
                <a16:creationId xmlns:a16="http://schemas.microsoft.com/office/drawing/2014/main" id="{A25AA656-2FAB-0D4A-A936-B8E24E9F90A3}"/>
              </a:ext>
            </a:extLst>
          </p:cNvPr>
          <p:cNvSpPr>
            <a:spLocks noGrp="1"/>
          </p:cNvSpPr>
          <p:nvPr>
            <p:ph type="body" sz="quarter" idx="22" hasCustomPrompt="1"/>
          </p:nvPr>
        </p:nvSpPr>
        <p:spPr>
          <a:xfrm>
            <a:off x="407776" y="3929941"/>
            <a:ext cx="2626153" cy="537765"/>
          </a:xfrm>
        </p:spPr>
        <p:txBody>
          <a:bodyPr anchor="ctr"/>
          <a:lstStyle>
            <a:lvl1pPr algn="ctr">
              <a:buNone/>
              <a:defRPr sz="2200" b="1">
                <a:solidFill>
                  <a:schemeClr val="tx1"/>
                </a:solidFill>
              </a:defRPr>
            </a:lvl1pPr>
          </a:lstStyle>
          <a:p>
            <a:pPr lvl="0"/>
            <a:r>
              <a:rPr lang="en-GB"/>
              <a:t>Insert title</a:t>
            </a:r>
          </a:p>
        </p:txBody>
      </p:sp>
      <p:sp>
        <p:nvSpPr>
          <p:cNvPr id="41" name="Text Placeholder 2">
            <a:extLst>
              <a:ext uri="{FF2B5EF4-FFF2-40B4-BE49-F238E27FC236}">
                <a16:creationId xmlns:a16="http://schemas.microsoft.com/office/drawing/2014/main" id="{8EB77E2A-7F1A-664D-B78E-81D3CB1EB292}"/>
              </a:ext>
            </a:extLst>
          </p:cNvPr>
          <p:cNvSpPr>
            <a:spLocks noGrp="1"/>
          </p:cNvSpPr>
          <p:nvPr>
            <p:ph type="body" sz="quarter" idx="23" hasCustomPrompt="1"/>
          </p:nvPr>
        </p:nvSpPr>
        <p:spPr>
          <a:xfrm>
            <a:off x="3345439" y="3942696"/>
            <a:ext cx="2626153" cy="537765"/>
          </a:xfrm>
        </p:spPr>
        <p:txBody>
          <a:bodyPr anchor="ctr"/>
          <a:lstStyle>
            <a:lvl1pPr algn="ctr">
              <a:buNone/>
              <a:defRPr sz="2200" b="1">
                <a:solidFill>
                  <a:schemeClr val="tx1"/>
                </a:solidFill>
              </a:defRPr>
            </a:lvl1pPr>
          </a:lstStyle>
          <a:p>
            <a:pPr lvl="0"/>
            <a:r>
              <a:rPr lang="en-GB"/>
              <a:t>Insert title</a:t>
            </a:r>
          </a:p>
        </p:txBody>
      </p:sp>
      <p:sp>
        <p:nvSpPr>
          <p:cNvPr id="42" name="Text Placeholder 2">
            <a:extLst>
              <a:ext uri="{FF2B5EF4-FFF2-40B4-BE49-F238E27FC236}">
                <a16:creationId xmlns:a16="http://schemas.microsoft.com/office/drawing/2014/main" id="{8B9D8CB7-44C7-214F-8416-0102C43289A4}"/>
              </a:ext>
            </a:extLst>
          </p:cNvPr>
          <p:cNvSpPr>
            <a:spLocks noGrp="1"/>
          </p:cNvSpPr>
          <p:nvPr>
            <p:ph type="body" sz="quarter" idx="24" hasCustomPrompt="1"/>
          </p:nvPr>
        </p:nvSpPr>
        <p:spPr>
          <a:xfrm>
            <a:off x="6264454" y="3942696"/>
            <a:ext cx="2626153" cy="537765"/>
          </a:xfrm>
        </p:spPr>
        <p:txBody>
          <a:bodyPr anchor="ctr"/>
          <a:lstStyle>
            <a:lvl1pPr algn="ctr">
              <a:buNone/>
              <a:defRPr sz="2200" b="1">
                <a:solidFill>
                  <a:schemeClr val="tx1"/>
                </a:solidFill>
              </a:defRPr>
            </a:lvl1pPr>
          </a:lstStyle>
          <a:p>
            <a:pPr lvl="0"/>
            <a:r>
              <a:rPr lang="en-GB"/>
              <a:t>Insert title</a:t>
            </a:r>
          </a:p>
        </p:txBody>
      </p:sp>
      <p:sp>
        <p:nvSpPr>
          <p:cNvPr id="43" name="Text Placeholder 2">
            <a:extLst>
              <a:ext uri="{FF2B5EF4-FFF2-40B4-BE49-F238E27FC236}">
                <a16:creationId xmlns:a16="http://schemas.microsoft.com/office/drawing/2014/main" id="{E510081F-B8F0-A944-B5A6-A7005AE377A9}"/>
              </a:ext>
            </a:extLst>
          </p:cNvPr>
          <p:cNvSpPr>
            <a:spLocks noGrp="1"/>
          </p:cNvSpPr>
          <p:nvPr>
            <p:ph type="body" sz="quarter" idx="25" hasCustomPrompt="1"/>
          </p:nvPr>
        </p:nvSpPr>
        <p:spPr>
          <a:xfrm>
            <a:off x="9183470" y="3929941"/>
            <a:ext cx="2626153" cy="537765"/>
          </a:xfrm>
        </p:spPr>
        <p:txBody>
          <a:bodyPr anchor="ctr"/>
          <a:lstStyle>
            <a:lvl1pPr algn="ctr">
              <a:buNone/>
              <a:defRPr sz="2200" b="1">
                <a:solidFill>
                  <a:schemeClr val="tx1"/>
                </a:solidFill>
              </a:defRPr>
            </a:lvl1pPr>
          </a:lstStyle>
          <a:p>
            <a:pPr lvl="0"/>
            <a:r>
              <a:rPr lang="en-GB"/>
              <a:t>Insert title</a:t>
            </a:r>
          </a:p>
        </p:txBody>
      </p:sp>
    </p:spTree>
    <p:extLst>
      <p:ext uri="{BB962C8B-B14F-4D97-AF65-F5344CB8AC3E}">
        <p14:creationId xmlns:p14="http://schemas.microsoft.com/office/powerpoint/2010/main" val="571165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2" name="Rectangle 11">
            <a:extLst>
              <a:ext uri="{FF2B5EF4-FFF2-40B4-BE49-F238E27FC236}">
                <a16:creationId xmlns:a16="http://schemas.microsoft.com/office/drawing/2014/main" id="{E2DDC528-E0AB-484C-A627-36835D90A99A}"/>
              </a:ext>
            </a:extLst>
          </p:cNvPr>
          <p:cNvSpPr/>
          <p:nvPr userDrawn="1"/>
        </p:nvSpPr>
        <p:spPr>
          <a:xfrm>
            <a:off x="9144000" y="4555400"/>
            <a:ext cx="2700000" cy="1603080"/>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3295816" y="4555398"/>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19" name="Rectangle 18">
            <a:extLst>
              <a:ext uri="{FF2B5EF4-FFF2-40B4-BE49-F238E27FC236}">
                <a16:creationId xmlns:a16="http://schemas.microsoft.com/office/drawing/2014/main" id="{FC07A11E-E677-BB4B-BDC2-B11149D9CCC8}"/>
              </a:ext>
            </a:extLst>
          </p:cNvPr>
          <p:cNvSpPr/>
          <p:nvPr userDrawn="1"/>
        </p:nvSpPr>
        <p:spPr>
          <a:xfrm>
            <a:off x="9144000" y="3835400"/>
            <a:ext cx="2700000" cy="720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E57FC3-6D9D-4946-8073-5164368F25BC}"/>
              </a:ext>
            </a:extLst>
          </p:cNvPr>
          <p:cNvSpPr/>
          <p:nvPr userDrawn="1"/>
        </p:nvSpPr>
        <p:spPr>
          <a:xfrm>
            <a:off x="6218008" y="4574480"/>
            <a:ext cx="2700000" cy="1603080"/>
          </a:xfrm>
          <a:prstGeom prst="rect">
            <a:avLst/>
          </a:prstGeom>
          <a:solidFill>
            <a:srgbClr val="D2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6218008" y="3854480"/>
            <a:ext cx="2700000" cy="720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356780C-8467-894F-9BD2-21F5F360A7D5}"/>
              </a:ext>
            </a:extLst>
          </p:cNvPr>
          <p:cNvSpPr/>
          <p:nvPr userDrawn="1"/>
        </p:nvSpPr>
        <p:spPr>
          <a:xfrm>
            <a:off x="3295816" y="2045081"/>
            <a:ext cx="2700000" cy="160308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F0CE83D-DD8E-AE48-BBC4-5D19C2FD0062}"/>
              </a:ext>
            </a:extLst>
          </p:cNvPr>
          <p:cNvSpPr/>
          <p:nvPr userDrawn="1"/>
        </p:nvSpPr>
        <p:spPr>
          <a:xfrm>
            <a:off x="3295816" y="1325081"/>
            <a:ext cx="2700000" cy="720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3295816" y="3854480"/>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D2081BE-A1F6-704F-B48B-BB07F6216FE3}"/>
              </a:ext>
            </a:extLst>
          </p:cNvPr>
          <p:cNvSpPr/>
          <p:nvPr userDrawn="1"/>
        </p:nvSpPr>
        <p:spPr>
          <a:xfrm>
            <a:off x="9133847" y="204508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EAF5FAA-1DC5-1340-A437-761DE12AC6FF}"/>
              </a:ext>
            </a:extLst>
          </p:cNvPr>
          <p:cNvSpPr/>
          <p:nvPr userDrawn="1"/>
        </p:nvSpPr>
        <p:spPr>
          <a:xfrm>
            <a:off x="9133847" y="132508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6214831" y="2045081"/>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6214831" y="1325081"/>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358153" y="2045081"/>
            <a:ext cx="2700000" cy="160308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358153" y="1325081"/>
            <a:ext cx="2700000" cy="720000"/>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3" y="4574480"/>
            <a:ext cx="2700000" cy="1603080"/>
          </a:xfrm>
          <a:prstGeom prst="rect">
            <a:avLst/>
          </a:prstGeom>
          <a:solidFill>
            <a:srgbClr val="C2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3" y="3854480"/>
            <a:ext cx="2700000" cy="720000"/>
          </a:xfrm>
          <a:prstGeom prst="rect">
            <a:avLst/>
          </a:prstGeom>
          <a:solidFill>
            <a:srgbClr val="9DD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 Placeholder 2">
            <a:extLst>
              <a:ext uri="{FF2B5EF4-FFF2-40B4-BE49-F238E27FC236}">
                <a16:creationId xmlns:a16="http://schemas.microsoft.com/office/drawing/2014/main" id="{264A2F12-DDDB-384B-9C77-2E0F398EDF94}"/>
              </a:ext>
            </a:extLst>
          </p:cNvPr>
          <p:cNvSpPr>
            <a:spLocks noGrp="1"/>
          </p:cNvSpPr>
          <p:nvPr>
            <p:ph type="body" sz="quarter" idx="18" hasCustomPrompt="1"/>
          </p:nvPr>
        </p:nvSpPr>
        <p:spPr>
          <a:xfrm>
            <a:off x="395076" y="1415341"/>
            <a:ext cx="2626153" cy="537765"/>
          </a:xfrm>
        </p:spPr>
        <p:txBody>
          <a:bodyPr anchor="ctr"/>
          <a:lstStyle>
            <a:lvl1pPr algn="ctr">
              <a:buNone/>
              <a:defRPr sz="2200" b="1">
                <a:solidFill>
                  <a:schemeClr val="tx1"/>
                </a:solidFill>
              </a:defRPr>
            </a:lvl1pPr>
          </a:lstStyle>
          <a:p>
            <a:pPr lvl="0"/>
            <a:r>
              <a:rPr lang="en-GB"/>
              <a:t>Insert title</a:t>
            </a:r>
          </a:p>
        </p:txBody>
      </p:sp>
      <p:sp>
        <p:nvSpPr>
          <p:cNvPr id="34" name="Text Placeholder 2">
            <a:extLst>
              <a:ext uri="{FF2B5EF4-FFF2-40B4-BE49-F238E27FC236}">
                <a16:creationId xmlns:a16="http://schemas.microsoft.com/office/drawing/2014/main" id="{6E1B213D-9BFF-3F4B-A35C-1C5A45CF65D1}"/>
              </a:ext>
            </a:extLst>
          </p:cNvPr>
          <p:cNvSpPr>
            <a:spLocks noGrp="1"/>
          </p:cNvSpPr>
          <p:nvPr>
            <p:ph type="body" sz="quarter" idx="19" hasCustomPrompt="1"/>
          </p:nvPr>
        </p:nvSpPr>
        <p:spPr>
          <a:xfrm>
            <a:off x="3332739" y="1428096"/>
            <a:ext cx="2626153" cy="537765"/>
          </a:xfrm>
        </p:spPr>
        <p:txBody>
          <a:bodyPr anchor="ctr"/>
          <a:lstStyle>
            <a:lvl1pPr algn="ctr">
              <a:buNone/>
              <a:defRPr sz="2200" b="1">
                <a:solidFill>
                  <a:schemeClr val="tx1"/>
                </a:solidFill>
              </a:defRPr>
            </a:lvl1pPr>
          </a:lstStyle>
          <a:p>
            <a:pPr lvl="0"/>
            <a:r>
              <a:rPr lang="en-GB"/>
              <a:t>Insert title</a:t>
            </a:r>
          </a:p>
        </p:txBody>
      </p:sp>
      <p:sp>
        <p:nvSpPr>
          <p:cNvPr id="35" name="Text Placeholder 2">
            <a:extLst>
              <a:ext uri="{FF2B5EF4-FFF2-40B4-BE49-F238E27FC236}">
                <a16:creationId xmlns:a16="http://schemas.microsoft.com/office/drawing/2014/main" id="{E7BFF57D-F56F-1D4B-BD54-B00F32863C66}"/>
              </a:ext>
            </a:extLst>
          </p:cNvPr>
          <p:cNvSpPr>
            <a:spLocks noGrp="1"/>
          </p:cNvSpPr>
          <p:nvPr>
            <p:ph type="body" sz="quarter" idx="20" hasCustomPrompt="1"/>
          </p:nvPr>
        </p:nvSpPr>
        <p:spPr>
          <a:xfrm>
            <a:off x="6251754" y="1428096"/>
            <a:ext cx="2626153" cy="537765"/>
          </a:xfrm>
        </p:spPr>
        <p:txBody>
          <a:bodyPr anchor="ctr"/>
          <a:lstStyle>
            <a:lvl1pPr algn="ctr">
              <a:buNone/>
              <a:defRPr sz="2200" b="1">
                <a:solidFill>
                  <a:schemeClr val="tx1"/>
                </a:solidFill>
              </a:defRPr>
            </a:lvl1pPr>
          </a:lstStyle>
          <a:p>
            <a:pPr lvl="0"/>
            <a:r>
              <a:rPr lang="en-GB"/>
              <a:t>Insert title</a:t>
            </a:r>
          </a:p>
        </p:txBody>
      </p:sp>
      <p:sp>
        <p:nvSpPr>
          <p:cNvPr id="36" name="Text Placeholder 2">
            <a:extLst>
              <a:ext uri="{FF2B5EF4-FFF2-40B4-BE49-F238E27FC236}">
                <a16:creationId xmlns:a16="http://schemas.microsoft.com/office/drawing/2014/main" id="{1E47DC0F-4FEF-5B40-82B9-2234591E3764}"/>
              </a:ext>
            </a:extLst>
          </p:cNvPr>
          <p:cNvSpPr>
            <a:spLocks noGrp="1"/>
          </p:cNvSpPr>
          <p:nvPr>
            <p:ph type="body" sz="quarter" idx="21" hasCustomPrompt="1"/>
          </p:nvPr>
        </p:nvSpPr>
        <p:spPr>
          <a:xfrm>
            <a:off x="9170770" y="1415341"/>
            <a:ext cx="2626153" cy="537765"/>
          </a:xfrm>
        </p:spPr>
        <p:txBody>
          <a:bodyPr anchor="ctr"/>
          <a:lstStyle>
            <a:lvl1pPr algn="ctr">
              <a:buNone/>
              <a:defRPr sz="2200" b="1">
                <a:solidFill>
                  <a:schemeClr val="tx1"/>
                </a:solidFill>
              </a:defRPr>
            </a:lvl1pPr>
          </a:lstStyle>
          <a:p>
            <a:pPr lvl="0"/>
            <a:r>
              <a:rPr lang="en-GB"/>
              <a:t>Insert title</a:t>
            </a:r>
          </a:p>
        </p:txBody>
      </p:sp>
      <p:sp>
        <p:nvSpPr>
          <p:cNvPr id="37" name="Text Placeholder 2">
            <a:extLst>
              <a:ext uri="{FF2B5EF4-FFF2-40B4-BE49-F238E27FC236}">
                <a16:creationId xmlns:a16="http://schemas.microsoft.com/office/drawing/2014/main" id="{1A98B410-C69E-3F46-BD5C-78219838E226}"/>
              </a:ext>
            </a:extLst>
          </p:cNvPr>
          <p:cNvSpPr>
            <a:spLocks noGrp="1"/>
          </p:cNvSpPr>
          <p:nvPr>
            <p:ph type="body" sz="quarter" idx="22" hasCustomPrompt="1"/>
          </p:nvPr>
        </p:nvSpPr>
        <p:spPr>
          <a:xfrm>
            <a:off x="407776" y="3929941"/>
            <a:ext cx="2626153" cy="537765"/>
          </a:xfrm>
        </p:spPr>
        <p:txBody>
          <a:bodyPr anchor="ctr"/>
          <a:lstStyle>
            <a:lvl1pPr algn="ctr">
              <a:buNone/>
              <a:defRPr sz="2200" b="1">
                <a:solidFill>
                  <a:schemeClr val="tx1"/>
                </a:solidFill>
              </a:defRPr>
            </a:lvl1pPr>
          </a:lstStyle>
          <a:p>
            <a:pPr lvl="0"/>
            <a:r>
              <a:rPr lang="en-GB"/>
              <a:t>Insert title</a:t>
            </a:r>
          </a:p>
        </p:txBody>
      </p:sp>
      <p:sp>
        <p:nvSpPr>
          <p:cNvPr id="38" name="Text Placeholder 2">
            <a:extLst>
              <a:ext uri="{FF2B5EF4-FFF2-40B4-BE49-F238E27FC236}">
                <a16:creationId xmlns:a16="http://schemas.microsoft.com/office/drawing/2014/main" id="{37118A98-662D-F848-B62B-2198A0209D36}"/>
              </a:ext>
            </a:extLst>
          </p:cNvPr>
          <p:cNvSpPr>
            <a:spLocks noGrp="1"/>
          </p:cNvSpPr>
          <p:nvPr>
            <p:ph type="body" sz="quarter" idx="23" hasCustomPrompt="1"/>
          </p:nvPr>
        </p:nvSpPr>
        <p:spPr>
          <a:xfrm>
            <a:off x="3345439" y="3942696"/>
            <a:ext cx="2626153" cy="537765"/>
          </a:xfrm>
        </p:spPr>
        <p:txBody>
          <a:bodyPr anchor="ctr"/>
          <a:lstStyle>
            <a:lvl1pPr algn="ctr">
              <a:buNone/>
              <a:defRPr sz="2200" b="1">
                <a:solidFill>
                  <a:schemeClr val="tx1"/>
                </a:solidFill>
              </a:defRPr>
            </a:lvl1pPr>
          </a:lstStyle>
          <a:p>
            <a:pPr lvl="0"/>
            <a:r>
              <a:rPr lang="en-GB"/>
              <a:t>Insert title</a:t>
            </a:r>
          </a:p>
        </p:txBody>
      </p:sp>
      <p:sp>
        <p:nvSpPr>
          <p:cNvPr id="39" name="Text Placeholder 2">
            <a:extLst>
              <a:ext uri="{FF2B5EF4-FFF2-40B4-BE49-F238E27FC236}">
                <a16:creationId xmlns:a16="http://schemas.microsoft.com/office/drawing/2014/main" id="{2C57190C-06A8-9E45-A1B6-8A7A95CD347E}"/>
              </a:ext>
            </a:extLst>
          </p:cNvPr>
          <p:cNvSpPr>
            <a:spLocks noGrp="1"/>
          </p:cNvSpPr>
          <p:nvPr>
            <p:ph type="body" sz="quarter" idx="24" hasCustomPrompt="1"/>
          </p:nvPr>
        </p:nvSpPr>
        <p:spPr>
          <a:xfrm>
            <a:off x="6264454" y="3942696"/>
            <a:ext cx="2626153" cy="537765"/>
          </a:xfrm>
        </p:spPr>
        <p:txBody>
          <a:bodyPr anchor="ctr"/>
          <a:lstStyle>
            <a:lvl1pPr algn="ctr">
              <a:buNone/>
              <a:defRPr sz="2200" b="1">
                <a:solidFill>
                  <a:schemeClr val="tx1"/>
                </a:solidFill>
              </a:defRPr>
            </a:lvl1pPr>
          </a:lstStyle>
          <a:p>
            <a:pPr lvl="0"/>
            <a:r>
              <a:rPr lang="en-GB"/>
              <a:t>Insert title</a:t>
            </a:r>
          </a:p>
        </p:txBody>
      </p:sp>
      <p:sp>
        <p:nvSpPr>
          <p:cNvPr id="40" name="Text Placeholder 2">
            <a:extLst>
              <a:ext uri="{FF2B5EF4-FFF2-40B4-BE49-F238E27FC236}">
                <a16:creationId xmlns:a16="http://schemas.microsoft.com/office/drawing/2014/main" id="{93F1C3F7-A3A3-A841-8B01-AEAA67C12105}"/>
              </a:ext>
            </a:extLst>
          </p:cNvPr>
          <p:cNvSpPr>
            <a:spLocks noGrp="1"/>
          </p:cNvSpPr>
          <p:nvPr>
            <p:ph type="body" sz="quarter" idx="25" hasCustomPrompt="1"/>
          </p:nvPr>
        </p:nvSpPr>
        <p:spPr>
          <a:xfrm>
            <a:off x="9183470" y="3929941"/>
            <a:ext cx="2626153" cy="537765"/>
          </a:xfrm>
        </p:spPr>
        <p:txBody>
          <a:bodyPr anchor="ctr"/>
          <a:lstStyle>
            <a:lvl1pPr algn="ctr">
              <a:buNone/>
              <a:defRPr sz="2200" b="1">
                <a:solidFill>
                  <a:schemeClr val="tx1"/>
                </a:solidFill>
              </a:defRPr>
            </a:lvl1pPr>
          </a:lstStyle>
          <a:p>
            <a:pPr lvl="0"/>
            <a:r>
              <a:rPr lang="en-GB"/>
              <a:t>Insert title</a:t>
            </a:r>
          </a:p>
        </p:txBody>
      </p:sp>
    </p:spTree>
    <p:extLst>
      <p:ext uri="{BB962C8B-B14F-4D97-AF65-F5344CB8AC3E}">
        <p14:creationId xmlns:p14="http://schemas.microsoft.com/office/powerpoint/2010/main" val="1102413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4056639" y="4555398"/>
            <a:ext cx="3096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20" name="Rectangle 19">
            <a:extLst>
              <a:ext uri="{FF2B5EF4-FFF2-40B4-BE49-F238E27FC236}">
                <a16:creationId xmlns:a16="http://schemas.microsoft.com/office/drawing/2014/main" id="{49E57FC3-6D9D-4946-8073-5164368F25BC}"/>
              </a:ext>
            </a:extLst>
          </p:cNvPr>
          <p:cNvSpPr/>
          <p:nvPr userDrawn="1"/>
        </p:nvSpPr>
        <p:spPr>
          <a:xfrm>
            <a:off x="7672200" y="4574480"/>
            <a:ext cx="3096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7672200" y="3854480"/>
            <a:ext cx="3096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356780C-8467-894F-9BD2-21F5F360A7D5}"/>
              </a:ext>
            </a:extLst>
          </p:cNvPr>
          <p:cNvSpPr/>
          <p:nvPr userDrawn="1"/>
        </p:nvSpPr>
        <p:spPr>
          <a:xfrm>
            <a:off x="4019715" y="2069021"/>
            <a:ext cx="3096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F0CE83D-DD8E-AE48-BBC4-5D19C2FD0062}"/>
              </a:ext>
            </a:extLst>
          </p:cNvPr>
          <p:cNvSpPr/>
          <p:nvPr userDrawn="1"/>
        </p:nvSpPr>
        <p:spPr>
          <a:xfrm>
            <a:off x="4019715" y="1349021"/>
            <a:ext cx="3096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4056639" y="3854480"/>
            <a:ext cx="3096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7672200" y="2045081"/>
            <a:ext cx="3096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7672200" y="1325081"/>
            <a:ext cx="3096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358152" y="2045081"/>
            <a:ext cx="3096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358152" y="1325081"/>
            <a:ext cx="3096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2" y="4574480"/>
            <a:ext cx="3096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2" y="3854480"/>
            <a:ext cx="3096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0197597A-2690-0847-AA13-9581781E1FC3}"/>
              </a:ext>
            </a:extLst>
          </p:cNvPr>
          <p:cNvSpPr>
            <a:spLocks noGrp="1"/>
          </p:cNvSpPr>
          <p:nvPr>
            <p:ph type="body" sz="quarter" idx="18" hasCustomPrompt="1"/>
          </p:nvPr>
        </p:nvSpPr>
        <p:spPr>
          <a:xfrm>
            <a:off x="395076" y="1415341"/>
            <a:ext cx="3059076" cy="537765"/>
          </a:xfrm>
        </p:spPr>
        <p:txBody>
          <a:bodyPr anchor="ctr"/>
          <a:lstStyle>
            <a:lvl1pPr algn="ctr">
              <a:buNone/>
              <a:defRPr sz="2200" b="1">
                <a:solidFill>
                  <a:schemeClr val="tx1"/>
                </a:solidFill>
              </a:defRPr>
            </a:lvl1pPr>
          </a:lstStyle>
          <a:p>
            <a:pPr lvl="0"/>
            <a:r>
              <a:rPr lang="en-GB"/>
              <a:t>Insert title</a:t>
            </a:r>
          </a:p>
        </p:txBody>
      </p:sp>
      <p:sp>
        <p:nvSpPr>
          <p:cNvPr id="37" name="Text Placeholder 2">
            <a:extLst>
              <a:ext uri="{FF2B5EF4-FFF2-40B4-BE49-F238E27FC236}">
                <a16:creationId xmlns:a16="http://schemas.microsoft.com/office/drawing/2014/main" id="{EFFBA4F4-3D70-FA40-A76C-C50FE0ADEB01}"/>
              </a:ext>
            </a:extLst>
          </p:cNvPr>
          <p:cNvSpPr>
            <a:spLocks noGrp="1"/>
          </p:cNvSpPr>
          <p:nvPr>
            <p:ph type="body" sz="quarter" idx="19" hasCustomPrompt="1"/>
          </p:nvPr>
        </p:nvSpPr>
        <p:spPr>
          <a:xfrm>
            <a:off x="4056639" y="1452036"/>
            <a:ext cx="3059076" cy="537765"/>
          </a:xfrm>
        </p:spPr>
        <p:txBody>
          <a:bodyPr anchor="ctr"/>
          <a:lstStyle>
            <a:lvl1pPr algn="ctr">
              <a:buNone/>
              <a:defRPr sz="2200" b="1">
                <a:solidFill>
                  <a:schemeClr val="tx1"/>
                </a:solidFill>
              </a:defRPr>
            </a:lvl1pPr>
          </a:lstStyle>
          <a:p>
            <a:pPr lvl="0"/>
            <a:r>
              <a:rPr lang="en-GB"/>
              <a:t>Insert title</a:t>
            </a:r>
          </a:p>
        </p:txBody>
      </p:sp>
      <p:sp>
        <p:nvSpPr>
          <p:cNvPr id="38" name="Text Placeholder 2">
            <a:extLst>
              <a:ext uri="{FF2B5EF4-FFF2-40B4-BE49-F238E27FC236}">
                <a16:creationId xmlns:a16="http://schemas.microsoft.com/office/drawing/2014/main" id="{1D658630-BA32-3A42-877A-E81A5E367892}"/>
              </a:ext>
            </a:extLst>
          </p:cNvPr>
          <p:cNvSpPr>
            <a:spLocks noGrp="1"/>
          </p:cNvSpPr>
          <p:nvPr>
            <p:ph type="body" sz="quarter" idx="20" hasCustomPrompt="1"/>
          </p:nvPr>
        </p:nvSpPr>
        <p:spPr>
          <a:xfrm>
            <a:off x="7709122" y="1428096"/>
            <a:ext cx="2968447" cy="537765"/>
          </a:xfrm>
        </p:spPr>
        <p:txBody>
          <a:bodyPr anchor="ctr"/>
          <a:lstStyle>
            <a:lvl1pPr algn="ctr">
              <a:buNone/>
              <a:defRPr sz="2200" b="1">
                <a:solidFill>
                  <a:schemeClr val="tx1"/>
                </a:solidFill>
              </a:defRPr>
            </a:lvl1pPr>
          </a:lstStyle>
          <a:p>
            <a:pPr lvl="0"/>
            <a:r>
              <a:rPr lang="en-GB"/>
              <a:t>Insert title</a:t>
            </a:r>
          </a:p>
        </p:txBody>
      </p:sp>
      <p:sp>
        <p:nvSpPr>
          <p:cNvPr id="40" name="Text Placeholder 2">
            <a:extLst>
              <a:ext uri="{FF2B5EF4-FFF2-40B4-BE49-F238E27FC236}">
                <a16:creationId xmlns:a16="http://schemas.microsoft.com/office/drawing/2014/main" id="{A25AA656-2FAB-0D4A-A936-B8E24E9F90A3}"/>
              </a:ext>
            </a:extLst>
          </p:cNvPr>
          <p:cNvSpPr>
            <a:spLocks noGrp="1"/>
          </p:cNvSpPr>
          <p:nvPr>
            <p:ph type="body" sz="quarter" idx="22" hasCustomPrompt="1"/>
          </p:nvPr>
        </p:nvSpPr>
        <p:spPr>
          <a:xfrm>
            <a:off x="407776" y="3929941"/>
            <a:ext cx="3046376" cy="537765"/>
          </a:xfrm>
        </p:spPr>
        <p:txBody>
          <a:bodyPr anchor="ctr"/>
          <a:lstStyle>
            <a:lvl1pPr algn="ctr">
              <a:buNone/>
              <a:defRPr sz="2200" b="1">
                <a:solidFill>
                  <a:schemeClr val="tx1"/>
                </a:solidFill>
              </a:defRPr>
            </a:lvl1pPr>
          </a:lstStyle>
          <a:p>
            <a:pPr lvl="0"/>
            <a:r>
              <a:rPr lang="en-GB"/>
              <a:t>Insert title</a:t>
            </a:r>
          </a:p>
        </p:txBody>
      </p:sp>
      <p:sp>
        <p:nvSpPr>
          <p:cNvPr id="41" name="Text Placeholder 2">
            <a:extLst>
              <a:ext uri="{FF2B5EF4-FFF2-40B4-BE49-F238E27FC236}">
                <a16:creationId xmlns:a16="http://schemas.microsoft.com/office/drawing/2014/main" id="{8EB77E2A-7F1A-664D-B78E-81D3CB1EB292}"/>
              </a:ext>
            </a:extLst>
          </p:cNvPr>
          <p:cNvSpPr>
            <a:spLocks noGrp="1"/>
          </p:cNvSpPr>
          <p:nvPr>
            <p:ph type="body" sz="quarter" idx="23" hasCustomPrompt="1"/>
          </p:nvPr>
        </p:nvSpPr>
        <p:spPr>
          <a:xfrm>
            <a:off x="4081451" y="3942696"/>
            <a:ext cx="3046376" cy="537765"/>
          </a:xfrm>
        </p:spPr>
        <p:txBody>
          <a:bodyPr anchor="ctr"/>
          <a:lstStyle>
            <a:lvl1pPr algn="ctr">
              <a:buNone/>
              <a:defRPr sz="2200" b="1">
                <a:solidFill>
                  <a:schemeClr val="tx1"/>
                </a:solidFill>
              </a:defRPr>
            </a:lvl1pPr>
          </a:lstStyle>
          <a:p>
            <a:pPr lvl="0"/>
            <a:r>
              <a:rPr lang="en-GB"/>
              <a:t>Insert title</a:t>
            </a:r>
          </a:p>
        </p:txBody>
      </p:sp>
      <p:sp>
        <p:nvSpPr>
          <p:cNvPr id="42" name="Text Placeholder 2">
            <a:extLst>
              <a:ext uri="{FF2B5EF4-FFF2-40B4-BE49-F238E27FC236}">
                <a16:creationId xmlns:a16="http://schemas.microsoft.com/office/drawing/2014/main" id="{8B9D8CB7-44C7-214F-8416-0102C43289A4}"/>
              </a:ext>
            </a:extLst>
          </p:cNvPr>
          <p:cNvSpPr>
            <a:spLocks noGrp="1"/>
          </p:cNvSpPr>
          <p:nvPr>
            <p:ph type="body" sz="quarter" idx="24" hasCustomPrompt="1"/>
          </p:nvPr>
        </p:nvSpPr>
        <p:spPr>
          <a:xfrm>
            <a:off x="7718645" y="3942696"/>
            <a:ext cx="2955747" cy="537765"/>
          </a:xfrm>
        </p:spPr>
        <p:txBody>
          <a:bodyPr anchor="ctr"/>
          <a:lstStyle>
            <a:lvl1pPr algn="ctr">
              <a:buNone/>
              <a:defRPr sz="2200" b="1">
                <a:solidFill>
                  <a:schemeClr val="tx1"/>
                </a:solidFill>
              </a:defRPr>
            </a:lvl1pPr>
          </a:lstStyle>
          <a:p>
            <a:pPr lvl="0"/>
            <a:r>
              <a:rPr lang="en-GB"/>
              <a:t>Insert title</a:t>
            </a:r>
          </a:p>
        </p:txBody>
      </p:sp>
    </p:spTree>
    <p:extLst>
      <p:ext uri="{BB962C8B-B14F-4D97-AF65-F5344CB8AC3E}">
        <p14:creationId xmlns:p14="http://schemas.microsoft.com/office/powerpoint/2010/main" val="384041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2" name="Rectangle 11">
            <a:extLst>
              <a:ext uri="{FF2B5EF4-FFF2-40B4-BE49-F238E27FC236}">
                <a16:creationId xmlns:a16="http://schemas.microsoft.com/office/drawing/2014/main" id="{E2DDC528-E0AB-484C-A627-36835D90A99A}"/>
              </a:ext>
            </a:extLst>
          </p:cNvPr>
          <p:cNvSpPr/>
          <p:nvPr userDrawn="1"/>
        </p:nvSpPr>
        <p:spPr>
          <a:xfrm>
            <a:off x="4746000" y="2069021"/>
            <a:ext cx="2700000" cy="1603080"/>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3295816" y="4555398"/>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19" name="Rectangle 18">
            <a:extLst>
              <a:ext uri="{FF2B5EF4-FFF2-40B4-BE49-F238E27FC236}">
                <a16:creationId xmlns:a16="http://schemas.microsoft.com/office/drawing/2014/main" id="{FC07A11E-E677-BB4B-BDC2-B11149D9CCC8}"/>
              </a:ext>
            </a:extLst>
          </p:cNvPr>
          <p:cNvSpPr/>
          <p:nvPr userDrawn="1"/>
        </p:nvSpPr>
        <p:spPr>
          <a:xfrm>
            <a:off x="4746000" y="1349021"/>
            <a:ext cx="2700000" cy="720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E57FC3-6D9D-4946-8073-5164368F25BC}"/>
              </a:ext>
            </a:extLst>
          </p:cNvPr>
          <p:cNvSpPr/>
          <p:nvPr userDrawn="1"/>
        </p:nvSpPr>
        <p:spPr>
          <a:xfrm>
            <a:off x="6218008" y="4574480"/>
            <a:ext cx="2700000" cy="1603080"/>
          </a:xfrm>
          <a:prstGeom prst="rect">
            <a:avLst/>
          </a:prstGeom>
          <a:solidFill>
            <a:srgbClr val="D2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6218008" y="3854480"/>
            <a:ext cx="2700000" cy="720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3295816" y="3854480"/>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D2081BE-A1F6-704F-B48B-BB07F6216FE3}"/>
              </a:ext>
            </a:extLst>
          </p:cNvPr>
          <p:cNvSpPr/>
          <p:nvPr userDrawn="1"/>
        </p:nvSpPr>
        <p:spPr>
          <a:xfrm>
            <a:off x="7686047" y="206902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EAF5FAA-1DC5-1340-A437-761DE12AC6FF}"/>
              </a:ext>
            </a:extLst>
          </p:cNvPr>
          <p:cNvSpPr/>
          <p:nvPr userDrawn="1"/>
        </p:nvSpPr>
        <p:spPr>
          <a:xfrm>
            <a:off x="7686047" y="134902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9116862" y="4555398"/>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9116862" y="3835398"/>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1805953" y="2069021"/>
            <a:ext cx="2700000" cy="160308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1805953" y="1349021"/>
            <a:ext cx="2700000" cy="720000"/>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3" y="4574480"/>
            <a:ext cx="2700000" cy="1603080"/>
          </a:xfrm>
          <a:prstGeom prst="rect">
            <a:avLst/>
          </a:prstGeom>
          <a:solidFill>
            <a:srgbClr val="C2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3" y="3854480"/>
            <a:ext cx="2700000" cy="720000"/>
          </a:xfrm>
          <a:prstGeom prst="rect">
            <a:avLst/>
          </a:prstGeom>
          <a:solidFill>
            <a:srgbClr val="9DD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 Placeholder 2">
            <a:extLst>
              <a:ext uri="{FF2B5EF4-FFF2-40B4-BE49-F238E27FC236}">
                <a16:creationId xmlns:a16="http://schemas.microsoft.com/office/drawing/2014/main" id="{264A2F12-DDDB-384B-9C77-2E0F398EDF94}"/>
              </a:ext>
            </a:extLst>
          </p:cNvPr>
          <p:cNvSpPr>
            <a:spLocks noGrp="1"/>
          </p:cNvSpPr>
          <p:nvPr>
            <p:ph type="body" sz="quarter" idx="18" hasCustomPrompt="1"/>
          </p:nvPr>
        </p:nvSpPr>
        <p:spPr>
          <a:xfrm>
            <a:off x="1842876" y="1439281"/>
            <a:ext cx="2626153" cy="537765"/>
          </a:xfrm>
        </p:spPr>
        <p:txBody>
          <a:bodyPr anchor="ctr"/>
          <a:lstStyle>
            <a:lvl1pPr algn="ctr">
              <a:buNone/>
              <a:defRPr sz="2200" b="1">
                <a:solidFill>
                  <a:schemeClr val="tx1"/>
                </a:solidFill>
              </a:defRPr>
            </a:lvl1pPr>
          </a:lstStyle>
          <a:p>
            <a:pPr lvl="0"/>
            <a:r>
              <a:rPr lang="en-GB"/>
              <a:t>Insert title</a:t>
            </a:r>
          </a:p>
        </p:txBody>
      </p:sp>
      <p:sp>
        <p:nvSpPr>
          <p:cNvPr id="35" name="Text Placeholder 2">
            <a:extLst>
              <a:ext uri="{FF2B5EF4-FFF2-40B4-BE49-F238E27FC236}">
                <a16:creationId xmlns:a16="http://schemas.microsoft.com/office/drawing/2014/main" id="{E7BFF57D-F56F-1D4B-BD54-B00F32863C66}"/>
              </a:ext>
            </a:extLst>
          </p:cNvPr>
          <p:cNvSpPr>
            <a:spLocks noGrp="1"/>
          </p:cNvSpPr>
          <p:nvPr>
            <p:ph type="body" sz="quarter" idx="20" hasCustomPrompt="1"/>
          </p:nvPr>
        </p:nvSpPr>
        <p:spPr>
          <a:xfrm>
            <a:off x="9153785" y="3938413"/>
            <a:ext cx="2626153" cy="537765"/>
          </a:xfrm>
        </p:spPr>
        <p:txBody>
          <a:bodyPr anchor="ctr"/>
          <a:lstStyle>
            <a:lvl1pPr algn="ctr">
              <a:buNone/>
              <a:defRPr sz="2200" b="1">
                <a:solidFill>
                  <a:schemeClr val="tx1"/>
                </a:solidFill>
              </a:defRPr>
            </a:lvl1pPr>
          </a:lstStyle>
          <a:p>
            <a:pPr lvl="0"/>
            <a:r>
              <a:rPr lang="en-GB"/>
              <a:t>Insert title</a:t>
            </a:r>
          </a:p>
        </p:txBody>
      </p:sp>
      <p:sp>
        <p:nvSpPr>
          <p:cNvPr id="36" name="Text Placeholder 2">
            <a:extLst>
              <a:ext uri="{FF2B5EF4-FFF2-40B4-BE49-F238E27FC236}">
                <a16:creationId xmlns:a16="http://schemas.microsoft.com/office/drawing/2014/main" id="{1E47DC0F-4FEF-5B40-82B9-2234591E3764}"/>
              </a:ext>
            </a:extLst>
          </p:cNvPr>
          <p:cNvSpPr>
            <a:spLocks noGrp="1"/>
          </p:cNvSpPr>
          <p:nvPr>
            <p:ph type="body" sz="quarter" idx="21" hasCustomPrompt="1"/>
          </p:nvPr>
        </p:nvSpPr>
        <p:spPr>
          <a:xfrm>
            <a:off x="7722970" y="1439281"/>
            <a:ext cx="2626153" cy="537765"/>
          </a:xfrm>
        </p:spPr>
        <p:txBody>
          <a:bodyPr anchor="ctr"/>
          <a:lstStyle>
            <a:lvl1pPr algn="ctr">
              <a:buNone/>
              <a:defRPr sz="2200" b="1">
                <a:solidFill>
                  <a:schemeClr val="tx1"/>
                </a:solidFill>
              </a:defRPr>
            </a:lvl1pPr>
          </a:lstStyle>
          <a:p>
            <a:pPr lvl="0"/>
            <a:r>
              <a:rPr lang="en-GB"/>
              <a:t>Insert title</a:t>
            </a:r>
          </a:p>
        </p:txBody>
      </p:sp>
      <p:sp>
        <p:nvSpPr>
          <p:cNvPr id="37" name="Text Placeholder 2">
            <a:extLst>
              <a:ext uri="{FF2B5EF4-FFF2-40B4-BE49-F238E27FC236}">
                <a16:creationId xmlns:a16="http://schemas.microsoft.com/office/drawing/2014/main" id="{1A98B410-C69E-3F46-BD5C-78219838E226}"/>
              </a:ext>
            </a:extLst>
          </p:cNvPr>
          <p:cNvSpPr>
            <a:spLocks noGrp="1"/>
          </p:cNvSpPr>
          <p:nvPr>
            <p:ph type="body" sz="quarter" idx="22" hasCustomPrompt="1"/>
          </p:nvPr>
        </p:nvSpPr>
        <p:spPr>
          <a:xfrm>
            <a:off x="407776" y="3929941"/>
            <a:ext cx="2626153" cy="537765"/>
          </a:xfrm>
        </p:spPr>
        <p:txBody>
          <a:bodyPr anchor="ctr"/>
          <a:lstStyle>
            <a:lvl1pPr algn="ctr">
              <a:buNone/>
              <a:defRPr sz="2200" b="1">
                <a:solidFill>
                  <a:schemeClr val="tx1"/>
                </a:solidFill>
              </a:defRPr>
            </a:lvl1pPr>
          </a:lstStyle>
          <a:p>
            <a:pPr lvl="0"/>
            <a:r>
              <a:rPr lang="en-GB"/>
              <a:t>Insert title</a:t>
            </a:r>
          </a:p>
        </p:txBody>
      </p:sp>
      <p:sp>
        <p:nvSpPr>
          <p:cNvPr id="38" name="Text Placeholder 2">
            <a:extLst>
              <a:ext uri="{FF2B5EF4-FFF2-40B4-BE49-F238E27FC236}">
                <a16:creationId xmlns:a16="http://schemas.microsoft.com/office/drawing/2014/main" id="{37118A98-662D-F848-B62B-2198A0209D36}"/>
              </a:ext>
            </a:extLst>
          </p:cNvPr>
          <p:cNvSpPr>
            <a:spLocks noGrp="1"/>
          </p:cNvSpPr>
          <p:nvPr>
            <p:ph type="body" sz="quarter" idx="23" hasCustomPrompt="1"/>
          </p:nvPr>
        </p:nvSpPr>
        <p:spPr>
          <a:xfrm>
            <a:off x="3345439" y="3942696"/>
            <a:ext cx="2626153" cy="537765"/>
          </a:xfrm>
        </p:spPr>
        <p:txBody>
          <a:bodyPr anchor="ctr"/>
          <a:lstStyle>
            <a:lvl1pPr algn="ctr">
              <a:buNone/>
              <a:defRPr sz="2200" b="1">
                <a:solidFill>
                  <a:schemeClr val="tx1"/>
                </a:solidFill>
              </a:defRPr>
            </a:lvl1pPr>
          </a:lstStyle>
          <a:p>
            <a:pPr lvl="0"/>
            <a:r>
              <a:rPr lang="en-GB"/>
              <a:t>Insert title</a:t>
            </a:r>
          </a:p>
        </p:txBody>
      </p:sp>
      <p:sp>
        <p:nvSpPr>
          <p:cNvPr id="39" name="Text Placeholder 2">
            <a:extLst>
              <a:ext uri="{FF2B5EF4-FFF2-40B4-BE49-F238E27FC236}">
                <a16:creationId xmlns:a16="http://schemas.microsoft.com/office/drawing/2014/main" id="{2C57190C-06A8-9E45-A1B6-8A7A95CD347E}"/>
              </a:ext>
            </a:extLst>
          </p:cNvPr>
          <p:cNvSpPr>
            <a:spLocks noGrp="1"/>
          </p:cNvSpPr>
          <p:nvPr>
            <p:ph type="body" sz="quarter" idx="24" hasCustomPrompt="1"/>
          </p:nvPr>
        </p:nvSpPr>
        <p:spPr>
          <a:xfrm>
            <a:off x="6264454" y="3942696"/>
            <a:ext cx="2626153" cy="537765"/>
          </a:xfrm>
        </p:spPr>
        <p:txBody>
          <a:bodyPr anchor="ctr"/>
          <a:lstStyle>
            <a:lvl1pPr algn="ctr">
              <a:buNone/>
              <a:defRPr sz="2200" b="1">
                <a:solidFill>
                  <a:schemeClr val="tx1"/>
                </a:solidFill>
              </a:defRPr>
            </a:lvl1pPr>
          </a:lstStyle>
          <a:p>
            <a:pPr lvl="0"/>
            <a:r>
              <a:rPr lang="en-GB"/>
              <a:t>Insert title</a:t>
            </a:r>
          </a:p>
        </p:txBody>
      </p:sp>
      <p:sp>
        <p:nvSpPr>
          <p:cNvPr id="40" name="Text Placeholder 2">
            <a:extLst>
              <a:ext uri="{FF2B5EF4-FFF2-40B4-BE49-F238E27FC236}">
                <a16:creationId xmlns:a16="http://schemas.microsoft.com/office/drawing/2014/main" id="{93F1C3F7-A3A3-A841-8B01-AEAA67C12105}"/>
              </a:ext>
            </a:extLst>
          </p:cNvPr>
          <p:cNvSpPr>
            <a:spLocks noGrp="1"/>
          </p:cNvSpPr>
          <p:nvPr>
            <p:ph type="body" sz="quarter" idx="25" hasCustomPrompt="1"/>
          </p:nvPr>
        </p:nvSpPr>
        <p:spPr>
          <a:xfrm>
            <a:off x="4785470" y="1443562"/>
            <a:ext cx="2626153" cy="537765"/>
          </a:xfrm>
        </p:spPr>
        <p:txBody>
          <a:bodyPr anchor="ctr"/>
          <a:lstStyle>
            <a:lvl1pPr algn="ctr">
              <a:buNone/>
              <a:defRPr sz="2200" b="1">
                <a:solidFill>
                  <a:schemeClr val="tx1"/>
                </a:solidFill>
              </a:defRPr>
            </a:lvl1pPr>
          </a:lstStyle>
          <a:p>
            <a:pPr lvl="0"/>
            <a:r>
              <a:rPr lang="en-GB"/>
              <a:t>Insert title</a:t>
            </a:r>
          </a:p>
        </p:txBody>
      </p:sp>
    </p:spTree>
    <p:extLst>
      <p:ext uri="{BB962C8B-B14F-4D97-AF65-F5344CB8AC3E}">
        <p14:creationId xmlns:p14="http://schemas.microsoft.com/office/powerpoint/2010/main" val="82203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ext boxes Colours x 5">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2370978" y="1089953"/>
            <a:ext cx="3564000" cy="2413034"/>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E7ED11E-4751-6140-AC11-8C5B88B96EE4}"/>
              </a:ext>
            </a:extLst>
          </p:cNvPr>
          <p:cNvSpPr/>
          <p:nvPr userDrawn="1"/>
        </p:nvSpPr>
        <p:spPr>
          <a:xfrm>
            <a:off x="6257024" y="1090987"/>
            <a:ext cx="3564000" cy="241199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24">
            <a:extLst>
              <a:ext uri="{FF2B5EF4-FFF2-40B4-BE49-F238E27FC236}">
                <a16:creationId xmlns:a16="http://schemas.microsoft.com/office/drawing/2014/main" id="{8FD6A08D-6DD3-C845-8B17-CC9297B607DC}"/>
              </a:ext>
            </a:extLst>
          </p:cNvPr>
          <p:cNvSpPr/>
          <p:nvPr userDrawn="1"/>
        </p:nvSpPr>
        <p:spPr>
          <a:xfrm>
            <a:off x="412708" y="3749267"/>
            <a:ext cx="3564000" cy="2412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5A7277B-59DD-844A-A364-77AED24CBAC1}"/>
              </a:ext>
            </a:extLst>
          </p:cNvPr>
          <p:cNvSpPr/>
          <p:nvPr userDrawn="1"/>
        </p:nvSpPr>
        <p:spPr>
          <a:xfrm>
            <a:off x="4339760" y="3751041"/>
            <a:ext cx="3564000" cy="24102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C04B02F-94D2-6E4A-ADC2-EE378D70C248}"/>
              </a:ext>
            </a:extLst>
          </p:cNvPr>
          <p:cNvSpPr/>
          <p:nvPr userDrawn="1"/>
        </p:nvSpPr>
        <p:spPr>
          <a:xfrm>
            <a:off x="8259249" y="3749266"/>
            <a:ext cx="3564000" cy="2410225"/>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a:extLst>
              <a:ext uri="{FF2B5EF4-FFF2-40B4-BE49-F238E27FC236}">
                <a16:creationId xmlns:a16="http://schemas.microsoft.com/office/drawing/2014/main" id="{0F81D218-E72F-F84F-B0C3-EC8A11107F2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3" name="Straight Connector 12">
            <a:extLst>
              <a:ext uri="{FF2B5EF4-FFF2-40B4-BE49-F238E27FC236}">
                <a16:creationId xmlns:a16="http://schemas.microsoft.com/office/drawing/2014/main" id="{C0FA0784-5769-E049-9521-CA48A25BCA15}"/>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663AC32-796E-4B43-83F2-494AA724B218}"/>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descr="Icon&#10;&#10;Description automatically generated with medium confidence">
            <a:extLst>
              <a:ext uri="{FF2B5EF4-FFF2-40B4-BE49-F238E27FC236}">
                <a16:creationId xmlns:a16="http://schemas.microsoft.com/office/drawing/2014/main" id="{675A3B4B-452B-734F-906D-C341F1CC1ACB}"/>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27924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Data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1F98142-0400-56BB-F883-1D5DA7BF9A5F}"/>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6" name="Straight Connector 5">
            <a:extLst>
              <a:ext uri="{FF2B5EF4-FFF2-40B4-BE49-F238E27FC236}">
                <a16:creationId xmlns:a16="http://schemas.microsoft.com/office/drawing/2014/main" id="{D4526DCC-7114-C446-8185-BDF9E0B61633}"/>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C63B202-7D02-8946-A786-F4DAB8528AE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descr="Icon&#10;&#10;Description automatically generated with medium confidence">
            <a:extLst>
              <a:ext uri="{FF2B5EF4-FFF2-40B4-BE49-F238E27FC236}">
                <a16:creationId xmlns:a16="http://schemas.microsoft.com/office/drawing/2014/main" id="{A9D2A59B-9EC7-8149-BA72-1C3AF5777901}"/>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2605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Data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4F5FA5-CC4D-A67A-B3A2-BAB23D7BD315}"/>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6" name="Straight Connector 5">
            <a:extLst>
              <a:ext uri="{FF2B5EF4-FFF2-40B4-BE49-F238E27FC236}">
                <a16:creationId xmlns:a16="http://schemas.microsoft.com/office/drawing/2014/main" id="{9BC586C7-C6C7-CB40-BB24-4F108DBF8FAF}"/>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A9C8C3F-999B-F14F-9943-9AAA40F9C103}"/>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descr="Icon&#10;&#10;Description automatically generated with medium confidence">
            <a:extLst>
              <a:ext uri="{FF2B5EF4-FFF2-40B4-BE49-F238E27FC236}">
                <a16:creationId xmlns:a16="http://schemas.microsoft.com/office/drawing/2014/main" id="{E21413AB-050D-7B42-B164-F8110DEB68F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41573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Divider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76B5DE-1793-4F13-93B3-49DA08CD4194}"/>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2466000"/>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1999" y="2519999"/>
            <a:ext cx="6539077" cy="3142243"/>
          </a:xfrm>
          <a:prstGeom prst="rect">
            <a:avLst/>
          </a:prstGeom>
        </p:spPr>
        <p:txBody>
          <a:bodyPr>
            <a:noAutofit/>
          </a:bodyPr>
          <a:lstStyle>
            <a:lvl1pPr marL="0" indent="0">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Section heading running over multiple lines but max of three lines</a:t>
            </a:r>
          </a:p>
        </p:txBody>
      </p:sp>
      <p:sp>
        <p:nvSpPr>
          <p:cNvPr id="10" name="Rectangle 9">
            <a:extLst>
              <a:ext uri="{FF2B5EF4-FFF2-40B4-BE49-F238E27FC236}">
                <a16:creationId xmlns:a16="http://schemas.microsoft.com/office/drawing/2014/main" id="{09D49428-E57D-9F4A-BB51-A28ECC51DC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48553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ubhead, two column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F352C20-FCC9-B1B4-3C95-7BBD88AC21D2}"/>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12644" cy="415498"/>
          </a:xfrm>
          <a:prstGeom prst="rect">
            <a:avLst/>
          </a:prstGeom>
        </p:spPr>
        <p:txBody>
          <a:bodyPr lIns="0" tIns="0" rIns="0" bIns="0" numCol="2" spcCol="432000">
            <a:sp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98B2CE3E-756E-4E43-ABE3-08009FF27B4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C05F93C-22CA-BE42-B98C-4D9C9B551D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7951B44A-5136-8744-A1C7-2A3DC47940F5}"/>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57424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subhead, one colum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C4C1635-A34B-9B2F-50EE-06BA99CAA779}"/>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12708" y="396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4780615" cy="410309"/>
          </a:xfrm>
          <a:prstGeom prst="rect">
            <a:avLst/>
          </a:prstGeom>
        </p:spPr>
        <p:txBody>
          <a:bodyPr lIns="0" tIns="0" rIns="0" bIns="0">
            <a:normAutofit/>
          </a:bodyPr>
          <a:lstStyle>
            <a:lvl1pPr marL="0" indent="0">
              <a:buClr>
                <a:schemeClr val="tx1"/>
              </a:buClr>
              <a:buNone/>
              <a:defRPr sz="2200" b="1">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err="1"/>
              <a:t>Subheader</a:t>
            </a: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50" y="2743200"/>
            <a:ext cx="11404111" cy="3294063"/>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a:p>
            <a:pPr lvl="1"/>
            <a:r>
              <a:rPr lang="en-US"/>
              <a:t>Second level</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7" name="Straight Connector 6">
            <a:extLst>
              <a:ext uri="{FF2B5EF4-FFF2-40B4-BE49-F238E27FC236}">
                <a16:creationId xmlns:a16="http://schemas.microsoft.com/office/drawing/2014/main" id="{1811EFE6-8459-894B-B264-C7ADCA2098C4}"/>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76BE4DD-D06D-8A4F-86C4-BDACA2A1C58F}"/>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Picture 11" descr="Icon&#10;&#10;Description automatically generated with medium confidence">
            <a:extLst>
              <a:ext uri="{FF2B5EF4-FFF2-40B4-BE49-F238E27FC236}">
                <a16:creationId xmlns:a16="http://schemas.microsoft.com/office/drawing/2014/main" id="{C2B2B84D-B519-8A49-BF2C-8B0513492CB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90622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Breaker Heading-White-LightBlue-B">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F50CDB7-572C-EAD5-1624-E60BACC4652C}"/>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564000"/>
            <a:ext cx="3890150" cy="896938"/>
          </a:xfrm>
          <a:prstGeom prst="rect">
            <a:avLst/>
          </a:prstGeom>
        </p:spPr>
        <p:txBody>
          <a:bodyPr lIns="0" tIns="0" rIns="0" bIns="0"/>
          <a:lstStyle>
            <a:lvl1pPr marL="0" indent="0">
              <a:buNone/>
              <a:defRPr>
                <a:solidFill>
                  <a:schemeClr val="accent6"/>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Breaker Subhead</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2466000"/>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775"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02AFF3D3-CDC6-A84E-8619-C7516A51AEA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Triangle 1">
            <a:extLst>
              <a:ext uri="{FF2B5EF4-FFF2-40B4-BE49-F238E27FC236}">
                <a16:creationId xmlns:a16="http://schemas.microsoft.com/office/drawing/2014/main" id="{0369DD8A-6714-C044-8032-1FFBF0D343F4}"/>
              </a:ext>
            </a:extLst>
          </p:cNvPr>
          <p:cNvSpPr/>
          <p:nvPr userDrawn="1"/>
        </p:nvSpPr>
        <p:spPr>
          <a:xfrm>
            <a:off x="2557075" y="5987891"/>
            <a:ext cx="2951545" cy="870109"/>
          </a:xfrm>
          <a:prstGeom prs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a:extLst>
              <a:ext uri="{FF2B5EF4-FFF2-40B4-BE49-F238E27FC236}">
                <a16:creationId xmlns:a16="http://schemas.microsoft.com/office/drawing/2014/main" id="{7CEFCCE9-171D-FD49-8081-550253C861F6}"/>
              </a:ext>
            </a:extLst>
          </p:cNvPr>
          <p:cNvSpPr/>
          <p:nvPr userDrawn="1"/>
        </p:nvSpPr>
        <p:spPr>
          <a:xfrm>
            <a:off x="7792410" y="1697493"/>
            <a:ext cx="4399590" cy="4707484"/>
          </a:xfrm>
          <a:custGeom>
            <a:avLst/>
            <a:gdLst>
              <a:gd name="connsiteX0" fmla="*/ 3667329 w 4399590"/>
              <a:gd name="connsiteY0" fmla="*/ 0 h 4707484"/>
              <a:gd name="connsiteX1" fmla="*/ 4399590 w 4399590"/>
              <a:gd name="connsiteY1" fmla="*/ 427314 h 4707484"/>
              <a:gd name="connsiteX2" fmla="*/ 4399590 w 4399590"/>
              <a:gd name="connsiteY2" fmla="*/ 4707484 h 4707484"/>
              <a:gd name="connsiteX3" fmla="*/ 2 w 4399590"/>
              <a:gd name="connsiteY3" fmla="*/ 2140085 h 4707484"/>
              <a:gd name="connsiteX4" fmla="*/ 0 w 4399590"/>
              <a:gd name="connsiteY4" fmla="*/ 2140084 h 4707484"/>
              <a:gd name="connsiteX5" fmla="*/ 3 w 4399590"/>
              <a:gd name="connsiteY5" fmla="*/ 2140084 h 470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9590" h="4707484">
                <a:moveTo>
                  <a:pt x="3667329" y="0"/>
                </a:moveTo>
                <a:lnTo>
                  <a:pt x="4399590" y="427314"/>
                </a:lnTo>
                <a:lnTo>
                  <a:pt x="4399590" y="4707484"/>
                </a:lnTo>
                <a:lnTo>
                  <a:pt x="2" y="2140085"/>
                </a:lnTo>
                <a:lnTo>
                  <a:pt x="0" y="2140084"/>
                </a:lnTo>
                <a:lnTo>
                  <a:pt x="3" y="2140084"/>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6" name="Freeform 25">
            <a:extLst>
              <a:ext uri="{FF2B5EF4-FFF2-40B4-BE49-F238E27FC236}">
                <a16:creationId xmlns:a16="http://schemas.microsoft.com/office/drawing/2014/main" id="{B5A76072-0A27-D943-BF81-E1036AE832A9}"/>
              </a:ext>
            </a:extLst>
          </p:cNvPr>
          <p:cNvSpPr/>
          <p:nvPr userDrawn="1"/>
        </p:nvSpPr>
        <p:spPr>
          <a:xfrm rot="5400000">
            <a:off x="8480398" y="3146399"/>
            <a:ext cx="3023613" cy="4399590"/>
          </a:xfrm>
          <a:custGeom>
            <a:avLst/>
            <a:gdLst>
              <a:gd name="connsiteX0" fmla="*/ 0 w 3023613"/>
              <a:gd name="connsiteY0" fmla="*/ 4399590 h 4399590"/>
              <a:gd name="connsiteX1" fmla="*/ 2556035 w 3023613"/>
              <a:gd name="connsiteY1" fmla="*/ 0 h 4399590"/>
              <a:gd name="connsiteX2" fmla="*/ 3023613 w 3023613"/>
              <a:gd name="connsiteY2" fmla="*/ 0 h 4399590"/>
              <a:gd name="connsiteX3" fmla="*/ 3023613 w 3023613"/>
              <a:gd name="connsiteY3" fmla="*/ 4399590 h 4399590"/>
            </a:gdLst>
            <a:ahLst/>
            <a:cxnLst>
              <a:cxn ang="0">
                <a:pos x="connsiteX0" y="connsiteY0"/>
              </a:cxn>
              <a:cxn ang="0">
                <a:pos x="connsiteX1" y="connsiteY1"/>
              </a:cxn>
              <a:cxn ang="0">
                <a:pos x="connsiteX2" y="connsiteY2"/>
              </a:cxn>
              <a:cxn ang="0">
                <a:pos x="connsiteX3" y="connsiteY3"/>
              </a:cxn>
            </a:cxnLst>
            <a:rect l="l" t="t" r="r" b="b"/>
            <a:pathLst>
              <a:path w="3023613" h="4399590">
                <a:moveTo>
                  <a:pt x="0" y="4399590"/>
                </a:moveTo>
                <a:lnTo>
                  <a:pt x="2556035" y="0"/>
                </a:lnTo>
                <a:lnTo>
                  <a:pt x="3023613" y="0"/>
                </a:lnTo>
                <a:lnTo>
                  <a:pt x="3023613" y="4399590"/>
                </a:lnTo>
                <a:close/>
              </a:path>
            </a:pathLst>
          </a:custGeom>
          <a:solidFill>
            <a:srgbClr val="B1D0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a:t>       </a:t>
            </a:r>
          </a:p>
        </p:txBody>
      </p:sp>
      <p:sp>
        <p:nvSpPr>
          <p:cNvPr id="24" name="Freeform 23">
            <a:extLst>
              <a:ext uri="{FF2B5EF4-FFF2-40B4-BE49-F238E27FC236}">
                <a16:creationId xmlns:a16="http://schemas.microsoft.com/office/drawing/2014/main" id="{5A0CF264-78E8-6841-A08A-63770BD73A9E}"/>
              </a:ext>
            </a:extLst>
          </p:cNvPr>
          <p:cNvSpPr/>
          <p:nvPr userDrawn="1"/>
        </p:nvSpPr>
        <p:spPr>
          <a:xfrm rot="16200000">
            <a:off x="10757474" y="687170"/>
            <a:ext cx="2121699" cy="747356"/>
          </a:xfrm>
          <a:custGeom>
            <a:avLst/>
            <a:gdLst>
              <a:gd name="connsiteX0" fmla="*/ 2121699 w 2121699"/>
              <a:gd name="connsiteY0" fmla="*/ 0 h 747356"/>
              <a:gd name="connsiteX1" fmla="*/ 2121699 w 2121699"/>
              <a:gd name="connsiteY1" fmla="*/ 747356 h 747356"/>
              <a:gd name="connsiteX2" fmla="*/ 0 w 2121699"/>
              <a:gd name="connsiteY2" fmla="*/ 747356 h 747356"/>
              <a:gd name="connsiteX3" fmla="*/ 416651 w 2121699"/>
              <a:gd name="connsiteY3" fmla="*/ 0 h 747356"/>
            </a:gdLst>
            <a:ahLst/>
            <a:cxnLst>
              <a:cxn ang="0">
                <a:pos x="connsiteX0" y="connsiteY0"/>
              </a:cxn>
              <a:cxn ang="0">
                <a:pos x="connsiteX1" y="connsiteY1"/>
              </a:cxn>
              <a:cxn ang="0">
                <a:pos x="connsiteX2" y="connsiteY2"/>
              </a:cxn>
              <a:cxn ang="0">
                <a:pos x="connsiteX3" y="connsiteY3"/>
              </a:cxn>
            </a:cxnLst>
            <a:rect l="l" t="t" r="r" b="b"/>
            <a:pathLst>
              <a:path w="2121699" h="747356">
                <a:moveTo>
                  <a:pt x="2121699" y="0"/>
                </a:moveTo>
                <a:lnTo>
                  <a:pt x="2121699" y="747356"/>
                </a:lnTo>
                <a:lnTo>
                  <a:pt x="0" y="747356"/>
                </a:lnTo>
                <a:lnTo>
                  <a:pt x="416651" y="0"/>
                </a:lnTo>
                <a:close/>
              </a:path>
            </a:pathLst>
          </a:custGeom>
          <a:solidFill>
            <a:srgbClr val="B1D0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3656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Quote blue">
    <p:bg>
      <p:bgPr>
        <a:solidFill>
          <a:schemeClr val="bg2"/>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37224" y="720488"/>
            <a:ext cx="86510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bg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0EAC6BFA-A4A3-CC4E-97BD-A2610228D267}"/>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Picture 11" descr="Icon&#10;&#10;Description automatically generated with medium confidence">
            <a:extLst>
              <a:ext uri="{FF2B5EF4-FFF2-40B4-BE49-F238E27FC236}">
                <a16:creationId xmlns:a16="http://schemas.microsoft.com/office/drawing/2014/main" id="{49509BB0-D3DC-6F4F-9669-CAB2FCFEF84A}"/>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372331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_Title, subhead, two columns">
    <p:bg>
      <p:bgPr>
        <a:solidFill>
          <a:schemeClr val="bg1">
            <a:alpha val="0"/>
          </a:schemeClr>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D190F01-F4C1-4D56-D417-449F4BD8927C}"/>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2C047C5-8616-FF4A-A4AC-71C3C51EF3DD}"/>
              </a:ext>
            </a:extLst>
          </p:cNvPr>
          <p:cNvSpPr/>
          <p:nvPr userDrawn="1"/>
        </p:nvSpPr>
        <p:spPr>
          <a:xfrm>
            <a:off x="8160358" y="1310772"/>
            <a:ext cx="3744000" cy="1584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CF7E756-38BB-2A46-A692-0B79B91B9986}"/>
              </a:ext>
            </a:extLst>
          </p:cNvPr>
          <p:cNvSpPr/>
          <p:nvPr userDrawn="1"/>
        </p:nvSpPr>
        <p:spPr>
          <a:xfrm>
            <a:off x="4246290" y="2698293"/>
            <a:ext cx="3744000" cy="334970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49DCBE5-B9F6-B048-AAA1-723D987A5B4C}"/>
              </a:ext>
            </a:extLst>
          </p:cNvPr>
          <p:cNvSpPr/>
          <p:nvPr userDrawn="1"/>
        </p:nvSpPr>
        <p:spPr>
          <a:xfrm>
            <a:off x="8189757" y="2879999"/>
            <a:ext cx="3657559" cy="31679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83EEF7D-ADDC-6A40-A6C2-130A625E0DB6}"/>
              </a:ext>
            </a:extLst>
          </p:cNvPr>
          <p:cNvSpPr/>
          <p:nvPr userDrawn="1"/>
        </p:nvSpPr>
        <p:spPr>
          <a:xfrm>
            <a:off x="4272801" y="1296000"/>
            <a:ext cx="3744000" cy="159877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Tick icon">
            <a:extLst>
              <a:ext uri="{FF2B5EF4-FFF2-40B4-BE49-F238E27FC236}">
                <a16:creationId xmlns:a16="http://schemas.microsoft.com/office/drawing/2014/main" id="{71A0B1E1-8AE1-0A40-8047-9AC3BF92D342}"/>
              </a:ext>
            </a:extLst>
          </p:cNvPr>
          <p:cNvPicPr>
            <a:picLocks noChangeAspect="1"/>
          </p:cNvPicPr>
          <p:nvPr userDrawn="1"/>
        </p:nvPicPr>
        <p:blipFill>
          <a:blip r:embed="rId2"/>
          <a:srcRect/>
          <a:stretch/>
        </p:blipFill>
        <p:spPr>
          <a:xfrm>
            <a:off x="9591816" y="1319792"/>
            <a:ext cx="853440" cy="853440"/>
          </a:xfrm>
          <a:prstGeom prst="rect">
            <a:avLst/>
          </a:prstGeom>
        </p:spPr>
      </p:pic>
      <p:pic>
        <p:nvPicPr>
          <p:cNvPr id="24" name="Picture 23" descr="Send icon">
            <a:extLst>
              <a:ext uri="{FF2B5EF4-FFF2-40B4-BE49-F238E27FC236}">
                <a16:creationId xmlns:a16="http://schemas.microsoft.com/office/drawing/2014/main" id="{2F8DEEAA-C861-3146-8177-B474410EF547}"/>
              </a:ext>
            </a:extLst>
          </p:cNvPr>
          <p:cNvPicPr>
            <a:picLocks noChangeAspect="1"/>
          </p:cNvPicPr>
          <p:nvPr userDrawn="1"/>
        </p:nvPicPr>
        <p:blipFill>
          <a:blip r:embed="rId3"/>
          <a:srcRect/>
          <a:stretch/>
        </p:blipFill>
        <p:spPr>
          <a:xfrm>
            <a:off x="5704825" y="1331170"/>
            <a:ext cx="853440" cy="853440"/>
          </a:xfrm>
          <a:prstGeom prst="rect">
            <a:avLst/>
          </a:prstGeom>
        </p:spPr>
      </p:pic>
      <p:sp>
        <p:nvSpPr>
          <p:cNvPr id="3" name="Content Placeholder 2"/>
          <p:cNvSpPr>
            <a:spLocks noGrp="1"/>
          </p:cNvSpPr>
          <p:nvPr>
            <p:ph idx="1"/>
          </p:nvPr>
        </p:nvSpPr>
        <p:spPr>
          <a:xfrm>
            <a:off x="4392000" y="2246059"/>
            <a:ext cx="3528000" cy="682697"/>
          </a:xfrm>
          <a:prstGeom prst="rect">
            <a:avLst/>
          </a:prstGeom>
        </p:spPr>
        <p:txBody>
          <a:bodyPr wrap="square" lIns="0" tIns="0" rIns="0" bIns="0" numCol="1" spcCol="432000">
            <a:noAutofit/>
          </a:bodyPr>
          <a:lstStyle>
            <a:lvl1pPr marL="0" indent="0" algn="ctr">
              <a:lnSpc>
                <a:spcPct val="100000"/>
              </a:lnSpc>
              <a:spcBef>
                <a:spcPts val="0"/>
              </a:spcBef>
              <a:spcAft>
                <a:spcPts val="600"/>
              </a:spcAft>
              <a:buClr>
                <a:schemeClr val="tx1"/>
              </a:buClr>
              <a:buNone/>
              <a:defRPr sz="20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3785541"/>
            <a:ext cx="3533713" cy="2406915"/>
          </a:xfrm>
          <a:prstGeom prst="rect">
            <a:avLst/>
          </a:prstGeom>
        </p:spPr>
        <p:txBody>
          <a:bodyPr lIns="0" tIns="0" rIns="0" bIns="0" numCol="1" anchor="t">
            <a:noAutofit/>
          </a:bodyPr>
          <a:lstStyle>
            <a:lvl1pPr marL="0" indent="0">
              <a:lnSpc>
                <a:spcPct val="100000"/>
              </a:lnSpc>
              <a:spcBef>
                <a:spcPts val="0"/>
              </a:spcBef>
              <a:spcAft>
                <a:spcPts val="0"/>
              </a:spcAft>
              <a:buClr>
                <a:schemeClr val="tx1"/>
              </a:buClr>
              <a:buNone/>
              <a:defRPr sz="2400" b="1">
                <a:solidFill>
                  <a:schemeClr val="tx1"/>
                </a:solidFill>
              </a:defRPr>
            </a:lvl1pPr>
            <a:lvl2pPr marL="642938" indent="-285750">
              <a:buClr>
                <a:schemeClr val="tx1"/>
              </a:buClr>
              <a:buFont typeface="Arial" panose="020B0604020202020204" pitchFamily="34" charset="0"/>
              <a:buChar char="•"/>
              <a:defRPr sz="21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a:p>
            <a:pPr lvl="1"/>
            <a:r>
              <a:rPr lang="en-US"/>
              <a:t>Second level</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360000"/>
            <a:ext cx="11404154" cy="450000"/>
          </a:xfrm>
          <a:prstGeom prst="rect">
            <a:avLst/>
          </a:prstGeom>
        </p:spPr>
        <p:txBody>
          <a:bodyPr lIns="0" tIns="0" rIns="0" bIns="0">
            <a:normAutofit/>
          </a:bodyPr>
          <a:lstStyle>
            <a:lvl1pPr>
              <a:defRPr sz="2400" b="1">
                <a:solidFill>
                  <a:schemeClr val="tx1"/>
                </a:solidFill>
              </a:defRPr>
            </a:lvl1pPr>
          </a:lstStyle>
          <a:p>
            <a:r>
              <a:rPr lang="en-GB"/>
              <a:t>Heading</a:t>
            </a:r>
          </a:p>
        </p:txBody>
      </p:sp>
      <p:sp>
        <p:nvSpPr>
          <p:cNvPr id="13" name="Content Placeholder 2">
            <a:extLst>
              <a:ext uri="{FF2B5EF4-FFF2-40B4-BE49-F238E27FC236}">
                <a16:creationId xmlns:a16="http://schemas.microsoft.com/office/drawing/2014/main" id="{C8EEB965-D51D-E34C-9F26-833154A7B6B3}"/>
              </a:ext>
            </a:extLst>
          </p:cNvPr>
          <p:cNvSpPr>
            <a:spLocks noGrp="1"/>
          </p:cNvSpPr>
          <p:nvPr>
            <p:ph idx="14"/>
          </p:nvPr>
        </p:nvSpPr>
        <p:spPr>
          <a:xfrm>
            <a:off x="8244000" y="2246059"/>
            <a:ext cx="3528000" cy="561111"/>
          </a:xfrm>
          <a:prstGeom prst="rect">
            <a:avLst/>
          </a:prstGeom>
        </p:spPr>
        <p:txBody>
          <a:bodyPr wrap="square" lIns="0" tIns="0" rIns="0" bIns="0" numCol="1" spcCol="432000">
            <a:noAutofit/>
          </a:bodyPr>
          <a:lstStyle>
            <a:lvl1pPr marL="0" indent="0" algn="ctr">
              <a:lnSpc>
                <a:spcPct val="100000"/>
              </a:lnSpc>
              <a:spcBef>
                <a:spcPts val="0"/>
              </a:spcBef>
              <a:spcAft>
                <a:spcPts val="600"/>
              </a:spcAft>
              <a:buClr>
                <a:schemeClr val="tx1"/>
              </a:buClr>
              <a:buNone/>
              <a:defRPr sz="20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FAB35D5F-B491-3641-902C-9E28EEFB81BD}"/>
              </a:ext>
            </a:extLst>
          </p:cNvPr>
          <p:cNvSpPr>
            <a:spLocks noGrp="1"/>
          </p:cNvSpPr>
          <p:nvPr>
            <p:ph idx="15"/>
          </p:nvPr>
        </p:nvSpPr>
        <p:spPr>
          <a:xfrm>
            <a:off x="4392000" y="2990205"/>
            <a:ext cx="3528000" cy="2985794"/>
          </a:xfrm>
          <a:prstGeom prst="rect">
            <a:avLst/>
          </a:prstGeom>
        </p:spPr>
        <p:txBody>
          <a:bodyPr wrap="square" lIns="0" tIns="0" rIns="0" bIns="0" numCol="1" spcCol="432000">
            <a:noAutofit/>
          </a:bodyPr>
          <a:lstStyle>
            <a:lvl1pPr marL="0" indent="0">
              <a:lnSpc>
                <a:spcPct val="100000"/>
              </a:lnSpc>
              <a:spcBef>
                <a:spcPts val="0"/>
              </a:spcBef>
              <a:spcAft>
                <a:spcPts val="600"/>
              </a:spcAft>
              <a:buClr>
                <a:schemeClr val="tx1"/>
              </a:buClr>
              <a:buNone/>
              <a:defRPr sz="1600" b="0">
                <a:solidFill>
                  <a:schemeClr val="accent6"/>
                </a:solidFill>
              </a:defRPr>
            </a:lvl1pPr>
            <a:lvl2pPr>
              <a:buClr>
                <a:schemeClr val="tx1"/>
              </a:buClr>
              <a:defRPr sz="16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A3603501-552A-C04F-B24D-B06509BD5BFC}"/>
              </a:ext>
            </a:extLst>
          </p:cNvPr>
          <p:cNvSpPr>
            <a:spLocks noGrp="1"/>
          </p:cNvSpPr>
          <p:nvPr>
            <p:ph idx="16"/>
          </p:nvPr>
        </p:nvSpPr>
        <p:spPr>
          <a:xfrm>
            <a:off x="8244000" y="2967599"/>
            <a:ext cx="3528000" cy="2982097"/>
          </a:xfrm>
          <a:prstGeom prst="rect">
            <a:avLst/>
          </a:prstGeom>
        </p:spPr>
        <p:txBody>
          <a:bodyPr wrap="square" lIns="0" tIns="0" rIns="0" bIns="0" numCol="1" spcCol="432000">
            <a:noAutofit/>
          </a:bodyPr>
          <a:lstStyle>
            <a:lvl1pPr marL="0" indent="0">
              <a:lnSpc>
                <a:spcPct val="100000"/>
              </a:lnSpc>
              <a:spcBef>
                <a:spcPts val="0"/>
              </a:spcBef>
              <a:spcAft>
                <a:spcPts val="600"/>
              </a:spcAft>
              <a:buClr>
                <a:schemeClr val="tx1"/>
              </a:buClr>
              <a:buNone/>
              <a:defRPr sz="1600" b="0">
                <a:solidFill>
                  <a:schemeClr val="accent6"/>
                </a:solidFill>
              </a:defRPr>
            </a:lvl1pPr>
            <a:lvl2pPr>
              <a:buClr>
                <a:schemeClr val="tx1"/>
              </a:buClr>
              <a:defRPr sz="16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pic>
        <p:nvPicPr>
          <p:cNvPr id="6" name="Picture 5" descr="Icon&#10;&#10;Description automatically generated with medium confidence">
            <a:extLst>
              <a:ext uri="{FF2B5EF4-FFF2-40B4-BE49-F238E27FC236}">
                <a16:creationId xmlns:a16="http://schemas.microsoft.com/office/drawing/2014/main" id="{01D7D950-7A44-BC45-BF41-2E3D00AC660A}"/>
              </a:ext>
            </a:extLst>
          </p:cNvPr>
          <p:cNvPicPr>
            <a:picLocks noChangeAspect="1"/>
          </p:cNvPicPr>
          <p:nvPr userDrawn="1"/>
        </p:nvPicPr>
        <p:blipFill>
          <a:blip r:embed="rId4"/>
          <a:stretch>
            <a:fillRect/>
          </a:stretch>
        </p:blipFill>
        <p:spPr>
          <a:xfrm>
            <a:off x="317764" y="6368358"/>
            <a:ext cx="361950" cy="361950"/>
          </a:xfrm>
          <a:prstGeom prst="rect">
            <a:avLst/>
          </a:prstGeom>
        </p:spPr>
      </p:pic>
      <p:cxnSp>
        <p:nvCxnSpPr>
          <p:cNvPr id="18" name="Straight Connector 17">
            <a:extLst>
              <a:ext uri="{FF2B5EF4-FFF2-40B4-BE49-F238E27FC236}">
                <a16:creationId xmlns:a16="http://schemas.microsoft.com/office/drawing/2014/main" id="{687AFDA2-1817-694C-BF10-8EA7A4116FFE}"/>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ADF01EC9-3041-B44E-B737-A87334A08902}"/>
              </a:ext>
            </a:extLst>
          </p:cNvPr>
          <p:cNvSpPr>
            <a:spLocks noGrp="1"/>
          </p:cNvSpPr>
          <p:nvPr>
            <p:ph type="pic" sz="quarter" idx="17" hasCustomPrompt="1"/>
          </p:nvPr>
        </p:nvSpPr>
        <p:spPr>
          <a:xfrm>
            <a:off x="431800" y="1310772"/>
            <a:ext cx="3533775" cy="2298868"/>
          </a:xfrm>
        </p:spPr>
        <p:txBody>
          <a:bodyPr/>
          <a:lstStyle/>
          <a:p>
            <a:r>
              <a:rPr lang="en-GB"/>
              <a:t>Insert picture here</a:t>
            </a:r>
          </a:p>
        </p:txBody>
      </p:sp>
      <p:cxnSp>
        <p:nvCxnSpPr>
          <p:cNvPr id="2" name="Straight Connector 1">
            <a:extLst>
              <a:ext uri="{FF2B5EF4-FFF2-40B4-BE49-F238E27FC236}">
                <a16:creationId xmlns:a16="http://schemas.microsoft.com/office/drawing/2014/main" id="{478DEC84-FDF9-CD12-6278-628C57AD6BC6}"/>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8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3CEB6D7-0DB1-801B-6FD4-0CFE038FC7A0}"/>
              </a:ext>
            </a:extLst>
          </p:cNvPr>
          <p:cNvSpPr/>
          <p:nvPr userDrawn="1"/>
        </p:nvSpPr>
        <p:spPr>
          <a:xfrm>
            <a:off x="0" y="25106"/>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1"/>
            <a:ext cx="11404154" cy="468000"/>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6" name="Straight Connector 5">
            <a:extLst>
              <a:ext uri="{FF2B5EF4-FFF2-40B4-BE49-F238E27FC236}">
                <a16:creationId xmlns:a16="http://schemas.microsoft.com/office/drawing/2014/main" id="{CDCA3D7C-EA8C-5A4E-9010-4AC84C6EA52F}"/>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Picture 11" descr="Icon&#10;&#10;Description automatically generated with medium confidence">
            <a:extLst>
              <a:ext uri="{FF2B5EF4-FFF2-40B4-BE49-F238E27FC236}">
                <a16:creationId xmlns:a16="http://schemas.microsoft.com/office/drawing/2014/main" id="{25B76462-9988-504D-BEEB-4D901B000C19}"/>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69365"/>
            <a:ext cx="1991467" cy="194866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69365"/>
            <a:ext cx="1991467" cy="194866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12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14362439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9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18251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177964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7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938569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ubhead, two columns-SMALL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EE4613-20DA-0A96-9B59-8D276468524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51028" y="1508635"/>
            <a:ext cx="11012644" cy="4464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1400" b="0">
                <a:solidFill>
                  <a:schemeClr val="accent6"/>
                </a:solidFill>
              </a:defRPr>
            </a:lvl1pPr>
            <a:lvl2pPr>
              <a:buClr>
                <a:schemeClr val="tx1"/>
              </a:buClr>
              <a:defRPr sz="14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955310"/>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0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1"/>
            <a:ext cx="11404154" cy="432000"/>
          </a:xfrm>
          <a:prstGeom prst="rect">
            <a:avLst/>
          </a:prstGeom>
        </p:spPr>
        <p:txBody>
          <a:bodyPr lIns="0" tIns="0" rIns="0" bIns="0">
            <a:normAutofit/>
          </a:bodyPr>
          <a:lstStyle>
            <a:lvl1pPr>
              <a:defRPr sz="24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941CF4D4-461D-A94C-A2DA-996AEBFEA8A8}"/>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A7FB48C-EF5D-FC4E-B04E-04EDF37B59B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C40BC0BF-6F9B-CC46-A299-39CC855D0B9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62565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8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646172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91877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93874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231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17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72970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49856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2474056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3076883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11652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ubhead, two column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78F8996-086D-3012-0AA6-CD92986B7AC1}"/>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1638051"/>
            <a:ext cx="11328000" cy="4638571"/>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1084726"/>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561418"/>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29EBD390-3034-9E42-B84E-2AA7FBDA3268}"/>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38C3C4F-6692-7D4F-8223-51088814CBB2}"/>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882F5370-0AEE-A340-ACD4-7B61E012EDFD}"/>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25105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51702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16802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233144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567514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9583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392379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379736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281022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305145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64294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SMALLTitle, subhead, two column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50477F6-19B9-D216-3686-D7956256C44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1440000"/>
            <a:ext cx="11328000" cy="4638571"/>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1400" b="0">
                <a:solidFill>
                  <a:schemeClr val="accent6"/>
                </a:solidFill>
              </a:defRPr>
            </a:lvl1pPr>
            <a:lvl2pPr>
              <a:buClr>
                <a:schemeClr val="tx1"/>
              </a:buClr>
              <a:defRPr sz="14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900000"/>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360001"/>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76BA372E-5473-7746-BA77-AF093FBE9A05}"/>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117626-5B5E-DC4F-A682-39037102182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B5D86ADC-FE8E-974E-8336-D19759B415C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21686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470264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bg1">
            <a:alpha val="98000"/>
          </a:schemeClr>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1CAE99A6-E439-4C3B-87F7-D774D5310E51}"/>
              </a:ext>
            </a:extLst>
          </p:cNvPr>
          <p:cNvSpPr>
            <a:spLocks noGrp="1"/>
          </p:cNvSpPr>
          <p:nvPr>
            <p:ph type="pic" sz="quarter" idx="14"/>
          </p:nvPr>
        </p:nvSpPr>
        <p:spPr>
          <a:xfrm>
            <a:off x="1" y="0"/>
            <a:ext cx="12191999" cy="3069921"/>
          </a:xfrm>
          <a:prstGeom prst="roundRect">
            <a:avLst>
              <a:gd name="adj" fmla="val 1311"/>
            </a:avLst>
          </a:prstGeom>
        </p:spPr>
        <p:txBody>
          <a:bodyPr/>
          <a:lstStyle/>
          <a:p>
            <a:endParaRPr lang="en-GB"/>
          </a:p>
        </p:txBody>
      </p:sp>
    </p:spTree>
    <p:extLst>
      <p:ext uri="{BB962C8B-B14F-4D97-AF65-F5344CB8AC3E}">
        <p14:creationId xmlns:p14="http://schemas.microsoft.com/office/powerpoint/2010/main" val="10696135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8 Redmoor Webinar Cover">
    <p:bg>
      <p:bgPr>
        <a:blipFill dpi="0" rotWithShape="1">
          <a:blip r:embed="rId2">
            <a:alphaModFix amt="80046"/>
            <a:lum/>
          </a:blip>
          <a:srcRect/>
          <a:stretch>
            <a:fillRect/>
          </a:stretch>
        </a:blipFill>
        <a:effectLst/>
      </p:bgPr>
    </p:bg>
    <p:spTree>
      <p:nvGrpSpPr>
        <p:cNvPr id="1" name=""/>
        <p:cNvGrpSpPr/>
        <p:nvPr/>
      </p:nvGrpSpPr>
      <p:grpSpPr>
        <a:xfrm>
          <a:off x="0" y="0"/>
          <a:ext cx="0" cy="0"/>
          <a:chOff x="0" y="0"/>
          <a:chExt cx="0" cy="0"/>
        </a:xfrm>
      </p:grpSpPr>
      <p:pic>
        <p:nvPicPr>
          <p:cNvPr id="6" name="Picture 5" descr="A white text on a black background&#10;&#10;AI-generated content may be incorrect.">
            <a:extLst>
              <a:ext uri="{FF2B5EF4-FFF2-40B4-BE49-F238E27FC236}">
                <a16:creationId xmlns:a16="http://schemas.microsoft.com/office/drawing/2014/main" id="{8CEBB68D-2B8F-72DE-5C92-340406975C5A}"/>
              </a:ext>
            </a:extLst>
          </p:cNvPr>
          <p:cNvPicPr>
            <a:picLocks noChangeAspect="1"/>
          </p:cNvPicPr>
          <p:nvPr/>
        </p:nvPicPr>
        <p:blipFill>
          <a:blip r:embed="rId3"/>
          <a:stretch>
            <a:fillRect/>
          </a:stretch>
        </p:blipFill>
        <p:spPr>
          <a:xfrm>
            <a:off x="480060" y="781877"/>
            <a:ext cx="3773441" cy="609413"/>
          </a:xfrm>
          <a:prstGeom prst="rect">
            <a:avLst/>
          </a:prstGeom>
        </p:spPr>
      </p:pic>
      <p:sp>
        <p:nvSpPr>
          <p:cNvPr id="7" name="Title 1">
            <a:extLst>
              <a:ext uri="{FF2B5EF4-FFF2-40B4-BE49-F238E27FC236}">
                <a16:creationId xmlns:a16="http://schemas.microsoft.com/office/drawing/2014/main" id="{A5C2F880-97F5-3AEC-CF0F-8DD6D33AC845}"/>
              </a:ext>
            </a:extLst>
          </p:cNvPr>
          <p:cNvSpPr>
            <a:spLocks noGrp="1"/>
          </p:cNvSpPr>
          <p:nvPr>
            <p:ph type="ctrTitle"/>
          </p:nvPr>
        </p:nvSpPr>
        <p:spPr>
          <a:xfrm>
            <a:off x="480060" y="3337560"/>
            <a:ext cx="11098530" cy="594334"/>
          </a:xfrm>
          <a:effectLst/>
        </p:spPr>
        <p:txBody>
          <a:bodyPr anchor="t">
            <a:normAutofit/>
          </a:bodyPr>
          <a:lstStyle>
            <a:lvl1pPr algn="l">
              <a:defRPr sz="3600" b="1" i="0">
                <a:solidFill>
                  <a:schemeClr val="accent1"/>
                </a:solidFill>
                <a:latin typeface="Poppins SemiBold" pitchFamily="2" charset="77"/>
                <a:cs typeface="Poppins SemiBold" pitchFamily="2" charset="77"/>
              </a:defRPr>
            </a:lvl1pPr>
          </a:lstStyle>
          <a:p>
            <a:r>
              <a:rPr lang="en-GB"/>
              <a:t>Click to edit Master title style</a:t>
            </a:r>
            <a:endParaRPr lang="en-US"/>
          </a:p>
        </p:txBody>
      </p:sp>
      <p:sp>
        <p:nvSpPr>
          <p:cNvPr id="8" name="Rectangle 7">
            <a:extLst>
              <a:ext uri="{FF2B5EF4-FFF2-40B4-BE49-F238E27FC236}">
                <a16:creationId xmlns:a16="http://schemas.microsoft.com/office/drawing/2014/main" id="{AF4C3537-BF13-97F5-D9B7-00F46D2304F3}"/>
              </a:ext>
            </a:extLst>
          </p:cNvPr>
          <p:cNvSpPr/>
          <p:nvPr/>
        </p:nvSpPr>
        <p:spPr>
          <a:xfrm>
            <a:off x="480060" y="5613711"/>
            <a:ext cx="9773549" cy="1015663"/>
          </a:xfrm>
          <a:prstGeom prst="rect">
            <a:avLst/>
          </a:prstGeom>
        </p:spPr>
        <p:txBody>
          <a:bodyPr wrap="square">
            <a:spAutoFit/>
          </a:bodyPr>
          <a:lstStyle/>
          <a:p>
            <a:r>
              <a:rPr lang="en-GB" sz="2000">
                <a:solidFill>
                  <a:schemeClr val="accent1"/>
                </a:solidFill>
                <a:effectLst/>
                <a:latin typeface="Poppins Light" pitchFamily="2" charset="77"/>
              </a:rPr>
              <a:t>Your partner </a:t>
            </a:r>
            <a:br>
              <a:rPr lang="en-GB" sz="2000">
                <a:solidFill>
                  <a:schemeClr val="accent1"/>
                </a:solidFill>
                <a:effectLst/>
                <a:latin typeface="Poppins Light" pitchFamily="2" charset="77"/>
              </a:rPr>
            </a:br>
            <a:r>
              <a:rPr lang="en-GB" sz="2000">
                <a:solidFill>
                  <a:schemeClr val="accent1"/>
                </a:solidFill>
                <a:effectLst/>
                <a:latin typeface="Poppins Light" pitchFamily="2" charset="77"/>
              </a:rPr>
              <a:t>in </a:t>
            </a:r>
            <a:r>
              <a:rPr lang="en-GB" sz="2000" b="1">
                <a:solidFill>
                  <a:schemeClr val="accent1"/>
                </a:solidFill>
                <a:effectLst/>
                <a:latin typeface="Poppins" pitchFamily="2" charset="77"/>
              </a:rPr>
              <a:t>digital</a:t>
            </a:r>
            <a:r>
              <a:rPr lang="en-GB" sz="2000">
                <a:solidFill>
                  <a:schemeClr val="accent1"/>
                </a:solidFill>
                <a:effectLst/>
                <a:latin typeface="Poppins Light" pitchFamily="2" charset="77"/>
              </a:rPr>
              <a:t>,</a:t>
            </a:r>
            <a:r>
              <a:rPr lang="en-GB" sz="2000" b="1">
                <a:solidFill>
                  <a:schemeClr val="accent1"/>
                </a:solidFill>
                <a:effectLst/>
                <a:latin typeface="Poppins" pitchFamily="2" charset="77"/>
              </a:rPr>
              <a:t> transformation</a:t>
            </a:r>
            <a:br>
              <a:rPr lang="en-GB" sz="2000" b="1">
                <a:solidFill>
                  <a:schemeClr val="accent1"/>
                </a:solidFill>
                <a:effectLst/>
                <a:latin typeface="Poppins" pitchFamily="2" charset="77"/>
              </a:rPr>
            </a:br>
            <a:r>
              <a:rPr lang="en-GB" sz="2000">
                <a:solidFill>
                  <a:schemeClr val="accent1"/>
                </a:solidFill>
                <a:effectLst/>
                <a:latin typeface="Poppins Light" pitchFamily="2" charset="77"/>
              </a:rPr>
              <a:t>&amp; </a:t>
            </a:r>
            <a:r>
              <a:rPr lang="en-GB" sz="2000" b="1">
                <a:solidFill>
                  <a:schemeClr val="accent1"/>
                </a:solidFill>
                <a:effectLst/>
                <a:latin typeface="Poppins" pitchFamily="2" charset="77"/>
              </a:rPr>
              <a:t>patient communications</a:t>
            </a:r>
            <a:endParaRPr lang="en-GB" sz="2000">
              <a:solidFill>
                <a:schemeClr val="accent1"/>
              </a:solidFill>
              <a:effectLst/>
              <a:latin typeface="Poppins" pitchFamily="2" charset="77"/>
            </a:endParaRPr>
          </a:p>
        </p:txBody>
      </p:sp>
      <p:sp>
        <p:nvSpPr>
          <p:cNvPr id="9" name="Subtitle 2">
            <a:extLst>
              <a:ext uri="{FF2B5EF4-FFF2-40B4-BE49-F238E27FC236}">
                <a16:creationId xmlns:a16="http://schemas.microsoft.com/office/drawing/2014/main" id="{D3685D3F-F323-1392-6099-96FBEAE847BD}"/>
              </a:ext>
            </a:extLst>
          </p:cNvPr>
          <p:cNvSpPr>
            <a:spLocks noGrp="1"/>
          </p:cNvSpPr>
          <p:nvPr>
            <p:ph type="subTitle" idx="1"/>
          </p:nvPr>
        </p:nvSpPr>
        <p:spPr>
          <a:xfrm>
            <a:off x="480060" y="4130857"/>
            <a:ext cx="7612380" cy="879287"/>
          </a:xfrm>
        </p:spPr>
        <p:txBody>
          <a:bodyPr>
            <a:normAutofit/>
          </a:bodyPr>
          <a:lstStyle>
            <a:lvl1pPr marL="0" indent="0" algn="l">
              <a:buNone/>
              <a:defRPr sz="2000" b="0" i="0">
                <a:solidFill>
                  <a:schemeClr val="tx2"/>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0" name="Picture 9">
            <a:extLst>
              <a:ext uri="{FF2B5EF4-FFF2-40B4-BE49-F238E27FC236}">
                <a16:creationId xmlns:a16="http://schemas.microsoft.com/office/drawing/2014/main" id="{769E71CE-9696-B9C0-54EE-43058EFD6E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52400" cy="6858000"/>
          </a:xfrm>
          <a:prstGeom prst="rect">
            <a:avLst/>
          </a:prstGeom>
        </p:spPr>
      </p:pic>
    </p:spTree>
    <p:extLst>
      <p:ext uri="{BB962C8B-B14F-4D97-AF65-F5344CB8AC3E}">
        <p14:creationId xmlns:p14="http://schemas.microsoft.com/office/powerpoint/2010/main" val="2652313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6CD3E4E-2228-9F1E-C214-AD6DF40202B7}"/>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9"/>
            <a:ext cx="11050700" cy="3415407"/>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1" name="Straight Connector 10">
            <a:extLst>
              <a:ext uri="{FF2B5EF4-FFF2-40B4-BE49-F238E27FC236}">
                <a16:creationId xmlns:a16="http://schemas.microsoft.com/office/drawing/2014/main" id="{0EE2FFCF-D7FF-B449-AF46-F1D568382454}"/>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1DF2D3-281A-4F41-A020-0CDF3D9BD6AC}"/>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descr="Icon&#10;&#10;Description automatically generated with medium confidence">
            <a:extLst>
              <a:ext uri="{FF2B5EF4-FFF2-40B4-BE49-F238E27FC236}">
                <a16:creationId xmlns:a16="http://schemas.microsoft.com/office/drawing/2014/main" id="{BD8D4D4F-AC8A-CA40-BDC6-D731053D502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74749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ubhead, two columns-SMALLTEX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18DBB16-7508-D1EF-CC5C-D6FF6A828CF9}"/>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51028" y="1721584"/>
            <a:ext cx="11050700" cy="445358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1400" b="0">
                <a:solidFill>
                  <a:schemeClr val="accent6"/>
                </a:solidFill>
              </a:defRPr>
            </a:lvl1pPr>
            <a:lvl2pPr>
              <a:buClr>
                <a:schemeClr val="tx1"/>
              </a:buClr>
              <a:defRPr sz="14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1008317"/>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0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1999"/>
            <a:ext cx="11404154" cy="468000"/>
          </a:xfrm>
          <a:prstGeom prst="rect">
            <a:avLst/>
          </a:prstGeom>
        </p:spPr>
        <p:txBody>
          <a:bodyPr lIns="0" tIns="0" rIns="0" bIns="0">
            <a:normAutofit/>
          </a:bodyPr>
          <a:lstStyle>
            <a:lvl1pPr>
              <a:defRPr sz="2400" b="1">
                <a:solidFill>
                  <a:schemeClr val="tx1"/>
                </a:solidFill>
              </a:defRPr>
            </a:lvl1pPr>
          </a:lstStyle>
          <a:p>
            <a:r>
              <a:rPr lang="en-GB"/>
              <a:t>Heading</a:t>
            </a:r>
          </a:p>
        </p:txBody>
      </p:sp>
      <p:cxnSp>
        <p:nvCxnSpPr>
          <p:cNvPr id="11" name="Straight Connector 10">
            <a:extLst>
              <a:ext uri="{FF2B5EF4-FFF2-40B4-BE49-F238E27FC236}">
                <a16:creationId xmlns:a16="http://schemas.microsoft.com/office/drawing/2014/main" id="{528584A5-9303-7549-9C4F-1CD719EFEC3C}"/>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480B310-CC03-6B49-92AA-67486D2A57F9}"/>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descr="Icon&#10;&#10;Description automatically generated with medium confidence">
            <a:extLst>
              <a:ext uri="{FF2B5EF4-FFF2-40B4-BE49-F238E27FC236}">
                <a16:creationId xmlns:a16="http://schemas.microsoft.com/office/drawing/2014/main" id="{0DEB1692-96BF-EE47-B2F2-91FB7CBAE6C7}"/>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663262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14/07/2026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1973629692"/>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2" r:id="rId28"/>
    <p:sldLayoutId id="2147483703" r:id="rId29"/>
    <p:sldLayoutId id="2147483704" r:id="rId30"/>
    <p:sldLayoutId id="2147483705" r:id="rId31"/>
    <p:sldLayoutId id="2147483706" r:id="rId32"/>
    <p:sldLayoutId id="2147483707" r:id="rId33"/>
    <p:sldLayoutId id="2147483708" r:id="rId34"/>
    <p:sldLayoutId id="2147483709" r:id="rId35"/>
    <p:sldLayoutId id="2147483710" r:id="rId36"/>
    <p:sldLayoutId id="2147483711" r:id="rId37"/>
    <p:sldLayoutId id="2147483712" r:id="rId38"/>
    <p:sldLayoutId id="2147483713" r:id="rId39"/>
    <p:sldLayoutId id="2147483714" r:id="rId40"/>
    <p:sldLayoutId id="2147483717" r:id="rId41"/>
    <p:sldLayoutId id="2147483719" r:id="rId42"/>
    <p:sldLayoutId id="2147483721" r:id="rId43"/>
    <p:sldLayoutId id="2147483722" r:id="rId44"/>
    <p:sldLayoutId id="2147483723" r:id="rId45"/>
    <p:sldLayoutId id="2147483725" r:id="rId46"/>
    <p:sldLayoutId id="2147483726" r:id="rId47"/>
    <p:sldLayoutId id="2147483727" r:id="rId48"/>
    <p:sldLayoutId id="2147483728" r:id="rId49"/>
    <p:sldLayoutId id="2147483729" r:id="rId50"/>
    <p:sldLayoutId id="2147483730" r:id="rId51"/>
    <p:sldLayoutId id="2147483731" r:id="rId52"/>
    <p:sldLayoutId id="2147483732" r:id="rId53"/>
    <p:sldLayoutId id="2147483733" r:id="rId54"/>
    <p:sldLayoutId id="2147483734" r:id="rId55"/>
    <p:sldLayoutId id="2147483735" r:id="rId56"/>
    <p:sldLayoutId id="2147483736" r:id="rId57"/>
    <p:sldLayoutId id="2147483737" r:id="rId58"/>
    <p:sldLayoutId id="2147483738" r:id="rId59"/>
    <p:sldLayoutId id="2147483739" r:id="rId60"/>
    <p:sldLayoutId id="2147483740" r:id="rId61"/>
    <p:sldLayoutId id="2147483741" r:id="rId62"/>
    <p:sldLayoutId id="2147483742" r:id="rId63"/>
    <p:sldLayoutId id="2147483743" r:id="rId64"/>
    <p:sldLayoutId id="2147483744" r:id="rId65"/>
    <p:sldLayoutId id="2147483745" r:id="rId66"/>
    <p:sldLayoutId id="2147483746" r:id="rId67"/>
    <p:sldLayoutId id="2147483747" r:id="rId68"/>
    <p:sldLayoutId id="2147483748" r:id="rId69"/>
    <p:sldLayoutId id="2147483749" r:id="rId70"/>
    <p:sldLayoutId id="2147483762" r:id="rId71"/>
    <p:sldLayoutId id="2147483763" r:id="rId7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hyperlink" Target="https://www.legislation.gov.uk/uksi/2015/1862/schedule/3/paragraph/21#commentary-key-27a783e1510d45f884edbc32ee2f5c83" TargetMode="External"/><Relationship Id="rId4" Type="http://schemas.openxmlformats.org/officeDocument/2006/relationships/hyperlink" Target="https://digital.nhs.uk/services/register-with-a-gp-surgery-service/get-help-using-the-service/reasons-to-reject-a-registrati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hyperlink" Target="https://organisation.nhswebsite.nhs.uk/" TargetMode="Externa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digital.nhs.uk/services/care-identity-service/smartcard-and-authentication-users/find-your-registration-authority" TargetMode="External"/><Relationship Id="rId5" Type="http://schemas.openxmlformats.org/officeDocument/2006/relationships/hyperlink" Target="https://digital.nhs.uk/services/care-identity-service/applications-and-services/care-identity-management/user-guides" TargetMode="External"/><Relationship Id="rId4" Type="http://schemas.openxmlformats.org/officeDocument/2006/relationships/hyperlink" Target="https://digital.nhs.uk/services/care-identity-service/applications-and-services/cis2-authenticatio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vimeo.com/1064747867?share=cop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hyperlink" Target="https://manage-patient-registrations.gp-services.national.nhs.uk/manage-patient-registrations/" TargetMode="Externa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hyperlink" Target="https://digital.nhs.uk/services/register-with-a-gp-surgery-service/get-help-using-the-service/questions-asked" TargetMode="External"/><Relationship Id="rId4" Type="http://schemas.openxmlformats.org/officeDocument/2006/relationships/hyperlink" Target="https://digital.nhs.uk/services/register-with-a-gp-surgery-service/get-help-using-the-service/catchment-area-question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png"/><Relationship Id="rId7" Type="http://schemas.openxmlformats.org/officeDocument/2006/relationships/diagramColors" Target="../diagrams/colors1.xm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2.png"/><Relationship Id="rId7" Type="http://schemas.openxmlformats.org/officeDocument/2006/relationships/diagramColors" Target="../diagrams/colors2.xm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diagramQuickStyle" Target="../diagrams/quickStyle2.xml"/><Relationship Id="rId11" Type="http://schemas.openxmlformats.org/officeDocument/2006/relationships/image" Target="../media/image57.svg"/><Relationship Id="rId5" Type="http://schemas.openxmlformats.org/officeDocument/2006/relationships/diagramLayout" Target="../diagrams/layout2.xml"/><Relationship Id="rId10" Type="http://schemas.openxmlformats.org/officeDocument/2006/relationships/image" Target="../media/image56.svg"/><Relationship Id="rId4" Type="http://schemas.openxmlformats.org/officeDocument/2006/relationships/diagramData" Target="../diagrams/data2.xml"/><Relationship Id="rId9" Type="http://schemas.openxmlformats.org/officeDocument/2006/relationships/image" Target="../media/image55.sv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hyperlink" Target="https://digital.nhs.uk/services/register-with-a-gp-surgery-service/get-help-using-the-service/improving-the-visibility-of-the-service-on-your-website"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image" Target="../media/image61.jpeg"/><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2.png"/><Relationship Id="rId7" Type="http://schemas.openxmlformats.org/officeDocument/2006/relationships/diagramColors" Target="../diagrams/colors3.xml"/><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65.png"/></Relationships>
</file>

<file path=ppt/slides/_rels/slide35.xml.rels><?xml version="1.0" encoding="UTF-8" standalone="yes"?>
<Relationships xmlns="http://schemas.openxmlformats.org/package/2006/relationships"><Relationship Id="rId8" Type="http://schemas.openxmlformats.org/officeDocument/2006/relationships/hyperlink" Target="https://www.redmoorhealth.co.uk/manage-patient-registrations/" TargetMode="External"/><Relationship Id="rId3" Type="http://schemas.openxmlformats.org/officeDocument/2006/relationships/hyperlink" Target="https://events.teams.microsoft.com/event/22511f75-3bd0-4da9-b51e-ec7260c43dff@b2d831ef-0228-4694-ae78-4173f97494ad" TargetMode="External"/><Relationship Id="rId7" Type="http://schemas.openxmlformats.org/officeDocument/2006/relationships/hyperlink" Target="https://events.teams.microsoft.com/event/9410a8ff-cc87-44fe-9222-8a370d1b4612@b2d831ef-0228-4694-ae78-4173f97494ad" TargetMode="External"/><Relationship Id="rId12" Type="http://schemas.openxmlformats.org/officeDocument/2006/relationships/hyperlink" Target="https://events.teams.microsoft.com/event/accd5959-459f-49a3-b733-b67269ff5e83@b2d831ef-0228-4694-ae78-4173f97494ad" TargetMode="External"/><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hyperlink" Target="https://events.teams.microsoft.com/event/9856abb9-62cb-4050-8499-454ec91fdf4f@b2d831ef-0228-4694-ae78-4173f97494ad" TargetMode="External"/><Relationship Id="rId11" Type="http://schemas.openxmlformats.org/officeDocument/2006/relationships/hyperlink" Target="https://events.teams.microsoft.com/event/3af81ca5-012b-4a8b-9625-01cde400c960@b2d831ef-0228-4694-ae78-4173f97494ad" TargetMode="External"/><Relationship Id="rId5" Type="http://schemas.openxmlformats.org/officeDocument/2006/relationships/hyperlink" Target="https://events.teams.microsoft.com/event/030c0b83-3fd8-4e6a-802e-897ae2a10e06@b2d831ef-0228-4694-ae78-4173f97494ad" TargetMode="External"/><Relationship Id="rId10" Type="http://schemas.openxmlformats.org/officeDocument/2006/relationships/hyperlink" Target="https://events.teams.microsoft.com/event/409ccbda-19ad-4e64-92ba-449ab814b399@b2d831ef-0228-4694-ae78-4173f97494ad" TargetMode="External"/><Relationship Id="rId4" Type="http://schemas.openxmlformats.org/officeDocument/2006/relationships/hyperlink" Target="https://events.teams.microsoft.com/event/0c582e01-980d-4a21-a155-af6f5377f94f@b2d831ef-0228-4694-ae78-4173f97494ad" TargetMode="External"/><Relationship Id="rId9"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5.sv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5.wdp"/><Relationship Id="rId3" Type="http://schemas.openxmlformats.org/officeDocument/2006/relationships/image" Target="../media/image22.png"/><Relationship Id="rId7" Type="http://schemas.microsoft.com/office/2007/relationships/hdphoto" Target="../media/hdphoto2.wdp"/><Relationship Id="rId12" Type="http://schemas.openxmlformats.org/officeDocument/2006/relationships/image" Target="../media/image30.png"/><Relationship Id="rId17" Type="http://schemas.openxmlformats.org/officeDocument/2006/relationships/hyperlink" Target="https://www.england.nhs.uk/publication/primary-medical-care-policy-and-guidance-manual-pgm/" TargetMode="External"/><Relationship Id="rId2" Type="http://schemas.openxmlformats.org/officeDocument/2006/relationships/notesSlide" Target="../notesSlides/notesSlide9.xml"/><Relationship Id="rId16" Type="http://schemas.openxmlformats.org/officeDocument/2006/relationships/hyperlink" Target="https://www.gov.uk/service-manual/helping-people-to-use-your-service/understanding-wcag" TargetMode="External"/><Relationship Id="rId1" Type="http://schemas.openxmlformats.org/officeDocument/2006/relationships/slideLayout" Target="../slideLayouts/slideLayout4.xml"/><Relationship Id="rId6" Type="http://schemas.openxmlformats.org/officeDocument/2006/relationships/image" Target="../media/image2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29.png"/><Relationship Id="rId4" Type="http://schemas.openxmlformats.org/officeDocument/2006/relationships/image" Target="../media/image26.png"/><Relationship Id="rId9" Type="http://schemas.microsoft.com/office/2007/relationships/hdphoto" Target="../media/hdphoto3.wdp"/><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270567" y="799710"/>
            <a:ext cx="4797380" cy="3228279"/>
          </a:xfrm>
        </p:spPr>
        <p:txBody>
          <a:bodyPr/>
          <a:lstStyle/>
          <a:p>
            <a:pPr>
              <a:lnSpc>
                <a:spcPct val="100000"/>
              </a:lnSpc>
              <a:spcBef>
                <a:spcPts val="1800"/>
              </a:spcBef>
              <a:spcAft>
                <a:spcPts val="1800"/>
              </a:spcAft>
            </a:pPr>
            <a:r>
              <a:rPr lang="en-US" sz="2000">
                <a:solidFill>
                  <a:schemeClr val="accent6"/>
                </a:solidFill>
              </a:rPr>
              <a:t>INTRODUCING</a:t>
            </a:r>
            <a:br>
              <a:rPr lang="en-US" sz="4800"/>
            </a:br>
            <a:r>
              <a:rPr lang="en-US" sz="4000"/>
              <a:t>Manage Patient Registrations:</a:t>
            </a:r>
            <a:br>
              <a:rPr lang="en-US" sz="4800"/>
            </a:br>
            <a:r>
              <a:rPr lang="en-US" sz="2600">
                <a:solidFill>
                  <a:schemeClr val="accent6"/>
                </a:solidFill>
              </a:rPr>
              <a:t>a new feature in the Register with a GP Surgery Service</a:t>
            </a:r>
            <a:endParaRPr lang="en-US" sz="2600">
              <a:solidFill>
                <a:schemeClr val="accent6"/>
              </a:solidFill>
              <a:cs typeface="Arial"/>
            </a:endParaRPr>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285480" y="6025895"/>
            <a:ext cx="7973051" cy="448999"/>
          </a:xfrm>
        </p:spPr>
        <p:txBody>
          <a:bodyPr vert="horz" lIns="0" tIns="0" rIns="0" bIns="0" rtlCol="0" anchor="t">
            <a:normAutofit/>
          </a:bodyPr>
          <a:lstStyle/>
          <a:p>
            <a:r>
              <a:rPr lang="en-US" sz="2400" b="1">
                <a:cs typeface="Arial"/>
              </a:rPr>
              <a:t>For TPP practices</a:t>
            </a:r>
          </a:p>
        </p:txBody>
      </p:sp>
    </p:spTree>
    <p:extLst>
      <p:ext uri="{BB962C8B-B14F-4D97-AF65-F5344CB8AC3E}">
        <p14:creationId xmlns:p14="http://schemas.microsoft.com/office/powerpoint/2010/main" val="3644748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FCCEEB-76F6-5DEF-C604-8A52E0418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2" name="Content Placeholder 1">
            <a:extLst>
              <a:ext uri="{FF2B5EF4-FFF2-40B4-BE49-F238E27FC236}">
                <a16:creationId xmlns:a16="http://schemas.microsoft.com/office/drawing/2014/main" id="{2811A00A-0E82-C4EC-9A76-005B3EADDA79}"/>
              </a:ext>
            </a:extLst>
          </p:cNvPr>
          <p:cNvSpPr>
            <a:spLocks noGrp="1"/>
          </p:cNvSpPr>
          <p:nvPr>
            <p:ph idx="1"/>
          </p:nvPr>
        </p:nvSpPr>
        <p:spPr/>
        <p:txBody>
          <a:bodyPr/>
          <a:lstStyle/>
          <a:p>
            <a:r>
              <a:rPr lang="en-US" sz="1800" b="1"/>
              <a:t>Approving a patient</a:t>
            </a:r>
          </a:p>
          <a:p>
            <a:endParaRPr lang="en-US" sz="1800"/>
          </a:p>
          <a:p>
            <a:r>
              <a:rPr lang="en-US" sz="1800"/>
              <a:t>The registration will automatically be accepted once you approve a patient. A record will be created in your local clinical system and should appear in about 10 minutes. This includes GP Links and SNOMED encoding. </a:t>
            </a:r>
          </a:p>
          <a:p>
            <a:endParaRPr lang="en-US" sz="1800"/>
          </a:p>
          <a:p>
            <a:r>
              <a:rPr lang="en-US" sz="1800"/>
              <a:t>A PDF of the patient responses will also be attached to the record.</a:t>
            </a:r>
          </a:p>
          <a:p>
            <a:endParaRPr lang="en-US" sz="1800" b="1"/>
          </a:p>
          <a:p>
            <a:endParaRPr lang="en-US" sz="1800" b="1"/>
          </a:p>
          <a:p>
            <a:endParaRPr lang="en-US" sz="1800" b="1"/>
          </a:p>
          <a:p>
            <a:endParaRPr lang="en-US" sz="1800" b="1"/>
          </a:p>
          <a:p>
            <a:r>
              <a:rPr lang="en-US" sz="1800" b="1"/>
              <a:t>Rejecting a patient</a:t>
            </a:r>
          </a:p>
          <a:p>
            <a:endParaRPr lang="en-US" sz="1800"/>
          </a:p>
          <a:p>
            <a:r>
              <a:rPr lang="en-US" sz="1800"/>
              <a:t>The registration will not be processed. You will be asked to choose a reason for rejecting the registration. These reasons align with NHS England policy and legislation.</a:t>
            </a:r>
          </a:p>
          <a:p>
            <a:endParaRPr lang="en-US" sz="1800"/>
          </a:p>
          <a:p>
            <a:r>
              <a:rPr lang="en-US" sz="1800" i="1"/>
              <a:t>The service does not tell the patient if they have been rejected from your practice.  You will need to follow your existing practice processes. This includes contacting the patient and telling them the reason you have rejected their application.</a:t>
            </a:r>
          </a:p>
          <a:p>
            <a:endParaRPr lang="en-GB"/>
          </a:p>
        </p:txBody>
      </p:sp>
      <p:sp>
        <p:nvSpPr>
          <p:cNvPr id="4" name="Title 3">
            <a:extLst>
              <a:ext uri="{FF2B5EF4-FFF2-40B4-BE49-F238E27FC236}">
                <a16:creationId xmlns:a16="http://schemas.microsoft.com/office/drawing/2014/main" id="{5EB6C328-16FB-0874-96BE-FED2F69943A0}"/>
              </a:ext>
            </a:extLst>
          </p:cNvPr>
          <p:cNvSpPr>
            <a:spLocks noGrp="1"/>
          </p:cNvSpPr>
          <p:nvPr>
            <p:ph type="title"/>
          </p:nvPr>
        </p:nvSpPr>
        <p:spPr/>
        <p:txBody>
          <a:bodyPr>
            <a:normAutofit fontScale="90000"/>
          </a:bodyPr>
          <a:lstStyle/>
          <a:p>
            <a:r>
              <a:rPr lang="en-GB" sz="3200"/>
              <a:t>Approving or rejecting patients</a:t>
            </a:r>
          </a:p>
        </p:txBody>
      </p:sp>
      <p:sp>
        <p:nvSpPr>
          <p:cNvPr id="6" name="TextBox 5">
            <a:extLst>
              <a:ext uri="{FF2B5EF4-FFF2-40B4-BE49-F238E27FC236}">
                <a16:creationId xmlns:a16="http://schemas.microsoft.com/office/drawing/2014/main" id="{73CEF2AB-347D-ADAE-CAE9-47CF4FB31D0B}"/>
              </a:ext>
            </a:extLst>
          </p:cNvPr>
          <p:cNvSpPr txBox="1"/>
          <p:nvPr/>
        </p:nvSpPr>
        <p:spPr>
          <a:xfrm>
            <a:off x="432000" y="4955665"/>
            <a:ext cx="4704389" cy="1200329"/>
          </a:xfrm>
          <a:prstGeom prst="rect">
            <a:avLst/>
          </a:prstGeom>
          <a:noFill/>
        </p:spPr>
        <p:txBody>
          <a:bodyPr wrap="square">
            <a:spAutoFit/>
          </a:bodyPr>
          <a:lstStyle/>
          <a:p>
            <a:pPr>
              <a:lnSpc>
                <a:spcPct val="150000"/>
              </a:lnSpc>
            </a:pPr>
            <a:r>
              <a:rPr lang="en-GB" sz="1600" b="1">
                <a:cs typeface="Arial"/>
              </a:rPr>
              <a:t>Useful guidance</a:t>
            </a:r>
          </a:p>
          <a:p>
            <a:pPr>
              <a:lnSpc>
                <a:spcPct val="150000"/>
              </a:lnSpc>
            </a:pPr>
            <a:r>
              <a:rPr lang="en-GB" sz="1200">
                <a:cs typeface="Arial"/>
              </a:rPr>
              <a:t>This is the national </a:t>
            </a:r>
            <a:r>
              <a:rPr lang="en-GB" sz="1200">
                <a:cs typeface="Arial"/>
                <a:hlinkClick r:id="rId4"/>
              </a:rPr>
              <a:t>guidance on rejecting registrations</a:t>
            </a:r>
            <a:endParaRPr lang="en-GB" sz="1200">
              <a:cs typeface="Arial"/>
            </a:endParaRPr>
          </a:p>
          <a:p>
            <a:pPr>
              <a:lnSpc>
                <a:spcPct val="150000"/>
              </a:lnSpc>
            </a:pPr>
            <a:r>
              <a:rPr lang="en-GB" sz="1200">
                <a:cs typeface="Arial"/>
                <a:hlinkClick r:id="rId5"/>
              </a:rPr>
              <a:t>Reasons you can refuse to register a patient</a:t>
            </a:r>
            <a:r>
              <a:rPr lang="en-GB" sz="1200">
                <a:cs typeface="Arial"/>
              </a:rPr>
              <a:t> - legislation.gov.uk </a:t>
            </a:r>
          </a:p>
          <a:p>
            <a:r>
              <a:rPr lang="en-US" sz="1200">
                <a:hlinkClick r:id="rId4"/>
              </a:rPr>
              <a:t>Rejecting a registration - NHS England Digital</a:t>
            </a:r>
            <a:endParaRPr lang="en-US" sz="1200"/>
          </a:p>
        </p:txBody>
      </p:sp>
    </p:spTree>
    <p:extLst>
      <p:ext uri="{BB962C8B-B14F-4D97-AF65-F5344CB8AC3E}">
        <p14:creationId xmlns:p14="http://schemas.microsoft.com/office/powerpoint/2010/main" val="225607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AC34BD-0159-A593-4666-956643ECA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2" name="Content Placeholder 1">
            <a:extLst>
              <a:ext uri="{FF2B5EF4-FFF2-40B4-BE49-F238E27FC236}">
                <a16:creationId xmlns:a16="http://schemas.microsoft.com/office/drawing/2014/main" id="{3DD6303F-E5AC-C7DB-8ACF-ED11C4F6FCFF}"/>
              </a:ext>
            </a:extLst>
          </p:cNvPr>
          <p:cNvSpPr>
            <a:spLocks noGrp="1"/>
          </p:cNvSpPr>
          <p:nvPr>
            <p:ph idx="1"/>
          </p:nvPr>
        </p:nvSpPr>
        <p:spPr>
          <a:xfrm>
            <a:off x="451027" y="1920239"/>
            <a:ext cx="11050699" cy="4052395"/>
          </a:xfrm>
        </p:spPr>
        <p:txBody>
          <a:bodyPr/>
          <a:lstStyle/>
          <a:p>
            <a:endParaRPr lang="en-US" sz="1800" b="1"/>
          </a:p>
          <a:p>
            <a:endParaRPr lang="en-US" sz="1800" b="1"/>
          </a:p>
          <a:p>
            <a:endParaRPr lang="en-US" sz="1800" b="1"/>
          </a:p>
          <a:p>
            <a:r>
              <a:rPr lang="en-US" sz="1800" b="1"/>
              <a:t>Approved registrations</a:t>
            </a:r>
          </a:p>
          <a:p>
            <a:r>
              <a:rPr lang="en-US" sz="1800"/>
              <a:t>Approved registrations will show:</a:t>
            </a:r>
          </a:p>
          <a:p>
            <a:pPr marL="285750" indent="-285750">
              <a:buFont typeface="Arial" panose="020B0604020202020204" pitchFamily="34" charset="0"/>
              <a:buChar char="•"/>
            </a:pPr>
            <a:r>
              <a:rPr lang="en-US" sz="1800"/>
              <a:t>who approved the registration</a:t>
            </a:r>
          </a:p>
          <a:p>
            <a:pPr marL="285750" indent="-285750">
              <a:buFont typeface="Arial" panose="020B0604020202020204" pitchFamily="34" charset="0"/>
              <a:buChar char="•"/>
            </a:pPr>
            <a:r>
              <a:rPr lang="en-US" sz="1800"/>
              <a:t>when it was approved</a:t>
            </a:r>
          </a:p>
          <a:p>
            <a:pPr marL="285750" indent="-285750">
              <a:buFont typeface="Arial" panose="020B0604020202020204" pitchFamily="34" charset="0"/>
              <a:buChar char="•"/>
            </a:pPr>
            <a:r>
              <a:rPr lang="en-US" sz="1800"/>
              <a:t>details of the patient's registration application, contact details and home address</a:t>
            </a:r>
          </a:p>
          <a:p>
            <a:endParaRPr lang="en-US" sz="1800" b="1"/>
          </a:p>
          <a:p>
            <a:endParaRPr lang="en-US" sz="1800" b="1"/>
          </a:p>
          <a:p>
            <a:endParaRPr lang="en-US" sz="1800" b="1"/>
          </a:p>
          <a:p>
            <a:endParaRPr lang="en-US" sz="1800" b="1"/>
          </a:p>
          <a:p>
            <a:endParaRPr lang="en-US" sz="1800" b="1"/>
          </a:p>
          <a:p>
            <a:r>
              <a:rPr lang="en-US" sz="1800" b="1"/>
              <a:t>Rejected registrations</a:t>
            </a:r>
          </a:p>
          <a:p>
            <a:r>
              <a:rPr lang="en-US" sz="1800"/>
              <a:t>Rejected registrations will show:</a:t>
            </a:r>
          </a:p>
          <a:p>
            <a:pPr marL="285750" indent="-285750">
              <a:buFont typeface="Arial" panose="020B0604020202020204" pitchFamily="34" charset="0"/>
              <a:buChar char="•"/>
            </a:pPr>
            <a:r>
              <a:rPr lang="en-US" sz="1800"/>
              <a:t>who rejected the registration</a:t>
            </a:r>
          </a:p>
          <a:p>
            <a:pPr marL="285750" indent="-285750">
              <a:buFont typeface="Arial" panose="020B0604020202020204" pitchFamily="34" charset="0"/>
              <a:buChar char="•"/>
            </a:pPr>
            <a:r>
              <a:rPr lang="en-US" sz="1800"/>
              <a:t>when it was rejected</a:t>
            </a:r>
          </a:p>
          <a:p>
            <a:pPr marL="285750" indent="-285750">
              <a:buFont typeface="Arial" panose="020B0604020202020204" pitchFamily="34" charset="0"/>
              <a:buChar char="•"/>
            </a:pPr>
            <a:r>
              <a:rPr lang="en-US" sz="1800"/>
              <a:t>the reason for rejecting the registration</a:t>
            </a:r>
          </a:p>
          <a:p>
            <a:pPr marL="285750" indent="-285750">
              <a:buFont typeface="Arial" panose="020B0604020202020204" pitchFamily="34" charset="0"/>
              <a:buChar char="•"/>
            </a:pPr>
            <a:r>
              <a:rPr lang="en-US" sz="1800"/>
              <a:t>details of the patient's registration application, contact details and home address</a:t>
            </a:r>
          </a:p>
          <a:p>
            <a:endParaRPr lang="en-GB"/>
          </a:p>
        </p:txBody>
      </p:sp>
      <p:sp>
        <p:nvSpPr>
          <p:cNvPr id="3" name="Text Placeholder 2">
            <a:extLst>
              <a:ext uri="{FF2B5EF4-FFF2-40B4-BE49-F238E27FC236}">
                <a16:creationId xmlns:a16="http://schemas.microsoft.com/office/drawing/2014/main" id="{F432C47B-7038-F943-DC87-87520E86EBD2}"/>
              </a:ext>
            </a:extLst>
          </p:cNvPr>
          <p:cNvSpPr>
            <a:spLocks noGrp="1"/>
          </p:cNvSpPr>
          <p:nvPr>
            <p:ph type="body" sz="quarter" idx="13"/>
          </p:nvPr>
        </p:nvSpPr>
        <p:spPr>
          <a:xfrm>
            <a:off x="451027" y="1817920"/>
            <a:ext cx="11050700" cy="462017"/>
          </a:xfrm>
        </p:spPr>
        <p:txBody>
          <a:bodyPr numCol="1"/>
          <a:lstStyle/>
          <a:p>
            <a:r>
              <a:rPr lang="en-US"/>
              <a:t>You will be able to see registrations you approved or rejected in the last 90 days. </a:t>
            </a:r>
          </a:p>
          <a:p>
            <a:endParaRPr lang="en-GB"/>
          </a:p>
        </p:txBody>
      </p:sp>
      <p:sp>
        <p:nvSpPr>
          <p:cNvPr id="4" name="Title 3">
            <a:extLst>
              <a:ext uri="{FF2B5EF4-FFF2-40B4-BE49-F238E27FC236}">
                <a16:creationId xmlns:a16="http://schemas.microsoft.com/office/drawing/2014/main" id="{38FE4857-C853-52B4-546D-3EDDD617504F}"/>
              </a:ext>
            </a:extLst>
          </p:cNvPr>
          <p:cNvSpPr>
            <a:spLocks noGrp="1"/>
          </p:cNvSpPr>
          <p:nvPr>
            <p:ph type="title"/>
          </p:nvPr>
        </p:nvSpPr>
        <p:spPr/>
        <p:txBody>
          <a:bodyPr>
            <a:normAutofit fontScale="90000"/>
          </a:bodyPr>
          <a:lstStyle/>
          <a:p>
            <a:r>
              <a:rPr lang="en-US" sz="3200"/>
              <a:t>Viewing approved or rejected registrations</a:t>
            </a:r>
            <a:endParaRPr lang="en-GB" sz="3200"/>
          </a:p>
        </p:txBody>
      </p:sp>
    </p:spTree>
    <p:extLst>
      <p:ext uri="{BB962C8B-B14F-4D97-AF65-F5344CB8AC3E}">
        <p14:creationId xmlns:p14="http://schemas.microsoft.com/office/powerpoint/2010/main" val="422794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4CF431-5A4B-B999-1DA7-2615A99BD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Content Placeholder 1">
            <a:extLst>
              <a:ext uri="{FF2B5EF4-FFF2-40B4-BE49-F238E27FC236}">
                <a16:creationId xmlns:a16="http://schemas.microsoft.com/office/drawing/2014/main" id="{3370AB39-6D01-C3A5-3B60-3CEE5F096E1B}"/>
              </a:ext>
            </a:extLst>
          </p:cNvPr>
          <p:cNvSpPr>
            <a:spLocks noGrp="1"/>
          </p:cNvSpPr>
          <p:nvPr>
            <p:ph idx="1"/>
          </p:nvPr>
        </p:nvSpPr>
        <p:spPr>
          <a:xfrm>
            <a:off x="451028" y="1508635"/>
            <a:ext cx="11012644" cy="4677676"/>
          </a:xfrm>
        </p:spPr>
        <p:txBody>
          <a:bodyPr numCol="1"/>
          <a:lstStyle/>
          <a:p>
            <a:endParaRPr lang="en-GB" sz="1800"/>
          </a:p>
          <a:p>
            <a:endParaRPr lang="en-GB" sz="1800"/>
          </a:p>
          <a:p>
            <a:r>
              <a:rPr lang="en-GB" sz="1800"/>
              <a:t>Those patients who have been removed form another practice for either:</a:t>
            </a:r>
          </a:p>
          <a:p>
            <a:pPr marL="285750" indent="-285750">
              <a:buFont typeface="Arial" panose="020B0604020202020204" pitchFamily="34" charset="0"/>
              <a:buChar char="•"/>
            </a:pPr>
            <a:r>
              <a:rPr lang="en-GB" sz="1800"/>
              <a:t>An irretrievable breakdown of relationship, or</a:t>
            </a:r>
          </a:p>
          <a:p>
            <a:pPr marL="285750" indent="-285750">
              <a:buFont typeface="Arial" panose="020B0604020202020204" pitchFamily="34" charset="0"/>
              <a:buChar char="•"/>
            </a:pPr>
            <a:r>
              <a:rPr lang="en-GB" sz="1800"/>
              <a:t>Allocation via the Special Allocation Scheme (SAS)</a:t>
            </a:r>
          </a:p>
          <a:p>
            <a:r>
              <a:rPr lang="en-GB" sz="1800">
                <a:solidFill>
                  <a:srgbClr val="FFC000"/>
                </a:solidFill>
              </a:rPr>
              <a:t>-</a:t>
            </a:r>
          </a:p>
          <a:p>
            <a:r>
              <a:rPr lang="en-US" sz="1800"/>
              <a:t>Patients who are on the Special Allocations Scheme, or who have an immediate or 8-day removal on their record, could potentially come into Manage Patient Registrations if they meet the national criteria. </a:t>
            </a:r>
          </a:p>
          <a:p>
            <a:r>
              <a:rPr lang="en-GB" sz="1800">
                <a:solidFill>
                  <a:srgbClr val="FFC000"/>
                </a:solidFill>
              </a:rPr>
              <a:t>-</a:t>
            </a:r>
          </a:p>
          <a:p>
            <a:r>
              <a:rPr lang="en-US" sz="1800" b="1"/>
              <a:t>These will be clearly visible in the MPR portal, and you can review and then choose to either approve or reject these patients.</a:t>
            </a:r>
          </a:p>
          <a:p>
            <a:endParaRPr lang="en-GB"/>
          </a:p>
        </p:txBody>
      </p:sp>
      <p:sp>
        <p:nvSpPr>
          <p:cNvPr id="4" name="Title 3">
            <a:extLst>
              <a:ext uri="{FF2B5EF4-FFF2-40B4-BE49-F238E27FC236}">
                <a16:creationId xmlns:a16="http://schemas.microsoft.com/office/drawing/2014/main" id="{312F8F44-6D62-4AF6-71A5-2BC4454C3F33}"/>
              </a:ext>
            </a:extLst>
          </p:cNvPr>
          <p:cNvSpPr>
            <a:spLocks noGrp="1"/>
          </p:cNvSpPr>
          <p:nvPr>
            <p:ph type="title"/>
          </p:nvPr>
        </p:nvSpPr>
        <p:spPr/>
        <p:txBody>
          <a:bodyPr>
            <a:normAutofit fontScale="90000"/>
          </a:bodyPr>
          <a:lstStyle/>
          <a:p>
            <a:r>
              <a:rPr lang="en-US" sz="3200"/>
              <a:t>Patients with SAS flags or removal codes</a:t>
            </a:r>
          </a:p>
        </p:txBody>
      </p:sp>
    </p:spTree>
    <p:extLst>
      <p:ext uri="{BB962C8B-B14F-4D97-AF65-F5344CB8AC3E}">
        <p14:creationId xmlns:p14="http://schemas.microsoft.com/office/powerpoint/2010/main" val="8988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9663A-E3FE-A0F0-5A66-F3D489A0DD4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EC33717-7ADE-C544-5267-EDB5FF9AF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4" name="Title 3">
            <a:extLst>
              <a:ext uri="{FF2B5EF4-FFF2-40B4-BE49-F238E27FC236}">
                <a16:creationId xmlns:a16="http://schemas.microsoft.com/office/drawing/2014/main" id="{579A1924-D9C8-0F65-1588-419C8B30504C}"/>
              </a:ext>
            </a:extLst>
          </p:cNvPr>
          <p:cNvSpPr>
            <a:spLocks noGrp="1"/>
          </p:cNvSpPr>
          <p:nvPr>
            <p:ph type="title"/>
          </p:nvPr>
        </p:nvSpPr>
        <p:spPr/>
        <p:txBody>
          <a:bodyPr>
            <a:normAutofit fontScale="90000"/>
          </a:bodyPr>
          <a:lstStyle/>
          <a:p>
            <a:r>
              <a:rPr lang="en-US" sz="3200"/>
              <a:t>NHS Profile Manager</a:t>
            </a:r>
          </a:p>
        </p:txBody>
      </p:sp>
      <p:pic>
        <p:nvPicPr>
          <p:cNvPr id="7" name="Content Placeholder 6" descr="A qr code with black squares&#10;&#10;AI-generated content may be incorrect.">
            <a:extLst>
              <a:ext uri="{FF2B5EF4-FFF2-40B4-BE49-F238E27FC236}">
                <a16:creationId xmlns:a16="http://schemas.microsoft.com/office/drawing/2014/main" id="{65A8F53C-7041-DA01-3436-063D61103658}"/>
              </a:ext>
            </a:extLst>
          </p:cNvPr>
          <p:cNvPicPr>
            <a:picLocks noGrp="1" noChangeAspect="1"/>
          </p:cNvPicPr>
          <p:nvPr>
            <p:ph idx="1"/>
          </p:nvPr>
        </p:nvPicPr>
        <p:blipFill>
          <a:blip r:embed="rId4"/>
          <a:stretch>
            <a:fillRect/>
          </a:stretch>
        </p:blipFill>
        <p:spPr>
          <a:xfrm>
            <a:off x="3725350" y="1508635"/>
            <a:ext cx="3524887" cy="3524887"/>
          </a:xfrm>
          <a:prstGeom prst="rect">
            <a:avLst/>
          </a:prstGeom>
        </p:spPr>
      </p:pic>
      <p:sp>
        <p:nvSpPr>
          <p:cNvPr id="8" name="TextBox 7">
            <a:extLst>
              <a:ext uri="{FF2B5EF4-FFF2-40B4-BE49-F238E27FC236}">
                <a16:creationId xmlns:a16="http://schemas.microsoft.com/office/drawing/2014/main" id="{224927F1-3941-8B77-944B-DACCFB161D51}"/>
              </a:ext>
            </a:extLst>
          </p:cNvPr>
          <p:cNvSpPr txBox="1"/>
          <p:nvPr/>
        </p:nvSpPr>
        <p:spPr>
          <a:xfrm>
            <a:off x="3945281" y="5678441"/>
            <a:ext cx="522156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mn-lt"/>
                <a:cs typeface="+mn-lt"/>
                <a:hlinkClick r:id="rId5"/>
              </a:rPr>
              <a:t>NHS Profile Manager - NHS</a:t>
            </a:r>
            <a:endParaRPr lang="en-US"/>
          </a:p>
        </p:txBody>
      </p:sp>
    </p:spTree>
    <p:extLst>
      <p:ext uri="{BB962C8B-B14F-4D97-AF65-F5344CB8AC3E}">
        <p14:creationId xmlns:p14="http://schemas.microsoft.com/office/powerpoint/2010/main" val="2746824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0092E3-E239-8D09-4648-D79C9C693C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Content Placeholder 1">
            <a:extLst>
              <a:ext uri="{FF2B5EF4-FFF2-40B4-BE49-F238E27FC236}">
                <a16:creationId xmlns:a16="http://schemas.microsoft.com/office/drawing/2014/main" id="{7DB95FD5-FD6B-534A-A624-D92B4EE859A2}"/>
              </a:ext>
            </a:extLst>
          </p:cNvPr>
          <p:cNvSpPr>
            <a:spLocks noGrp="1"/>
          </p:cNvSpPr>
          <p:nvPr>
            <p:ph idx="1"/>
          </p:nvPr>
        </p:nvSpPr>
        <p:spPr/>
        <p:txBody>
          <a:bodyPr/>
          <a:lstStyle/>
          <a:p>
            <a:r>
              <a:rPr lang="en-US" sz="1600" b="1">
                <a:solidFill>
                  <a:srgbClr val="231F20"/>
                </a:solidFill>
                <a:latin typeface="+mj-lt"/>
              </a:rPr>
              <a:t>How to access the service</a:t>
            </a:r>
          </a:p>
          <a:p>
            <a:r>
              <a:rPr lang="en-US">
                <a:solidFill>
                  <a:srgbClr val="3F525F"/>
                </a:solidFill>
                <a:latin typeface="+mj-lt"/>
              </a:rPr>
              <a:t>You will need to log into the MPR service using </a:t>
            </a:r>
            <a:r>
              <a:rPr lang="en-US">
                <a:solidFill>
                  <a:srgbClr val="005BBB"/>
                </a:solidFill>
                <a:latin typeface="+mj-lt"/>
                <a:hlinkClick r:id="rId4"/>
              </a:rPr>
              <a:t>CIS2 Authentication</a:t>
            </a:r>
            <a:r>
              <a:rPr lang="en-US">
                <a:solidFill>
                  <a:srgbClr val="3F525F"/>
                </a:solidFill>
                <a:latin typeface="+mj-lt"/>
              </a:rPr>
              <a:t>. </a:t>
            </a:r>
          </a:p>
          <a:p>
            <a:r>
              <a:rPr lang="en-US">
                <a:solidFill>
                  <a:srgbClr val="3F525F"/>
                </a:solidFill>
                <a:latin typeface="+mj-lt"/>
              </a:rPr>
              <a:t>This is what you normally use to log into GP systems as part of your work. You can use your Smartcard to log in if you have one.</a:t>
            </a:r>
          </a:p>
          <a:p>
            <a:r>
              <a:rPr lang="en-US">
                <a:solidFill>
                  <a:srgbClr val="3F525F"/>
                </a:solidFill>
                <a:latin typeface="+mj-lt"/>
              </a:rPr>
              <a:t>Find out more about </a:t>
            </a:r>
            <a:r>
              <a:rPr lang="en-US">
                <a:solidFill>
                  <a:srgbClr val="005BBB"/>
                </a:solidFill>
                <a:latin typeface="+mj-lt"/>
                <a:hlinkClick r:id="rId4"/>
              </a:rPr>
              <a:t>different ways to access CIS2 Authentication</a:t>
            </a:r>
            <a:r>
              <a:rPr lang="en-US">
                <a:solidFill>
                  <a:srgbClr val="3F525F"/>
                </a:solidFill>
                <a:latin typeface="+mj-lt"/>
              </a:rPr>
              <a:t>.</a:t>
            </a:r>
          </a:p>
          <a:p>
            <a:endParaRPr lang="en-US" b="1">
              <a:solidFill>
                <a:srgbClr val="231F20"/>
              </a:solidFill>
              <a:latin typeface="+mj-lt"/>
            </a:endParaRPr>
          </a:p>
          <a:p>
            <a:r>
              <a:rPr lang="en-US" sz="1600" b="1">
                <a:solidFill>
                  <a:srgbClr val="231F20"/>
                </a:solidFill>
                <a:latin typeface="+mj-lt"/>
              </a:rPr>
              <a:t>Activity roles</a:t>
            </a:r>
          </a:p>
          <a:p>
            <a:r>
              <a:rPr lang="en-US">
                <a:solidFill>
                  <a:srgbClr val="3F525F"/>
                </a:solidFill>
                <a:latin typeface="+mj-lt"/>
              </a:rPr>
              <a:t>You must have the following activity role, which is set by the Registration Authority Manager within the Care Identify Management Service:</a:t>
            </a:r>
          </a:p>
          <a:p>
            <a:pPr>
              <a:buFont typeface="Arial" panose="020B0604020202020204" pitchFamily="34" charset="0"/>
              <a:buChar char="•"/>
            </a:pPr>
            <a:r>
              <a:rPr lang="en-US">
                <a:solidFill>
                  <a:srgbClr val="3F525F"/>
                </a:solidFill>
                <a:latin typeface="+mj-lt"/>
              </a:rPr>
              <a:t>B0340 - Register Patients</a:t>
            </a:r>
          </a:p>
          <a:p>
            <a:r>
              <a:rPr lang="en-US">
                <a:solidFill>
                  <a:srgbClr val="3F525F"/>
                </a:solidFill>
                <a:latin typeface="+mj-lt"/>
              </a:rPr>
              <a:t>Find out more about </a:t>
            </a:r>
            <a:r>
              <a:rPr lang="en-US">
                <a:solidFill>
                  <a:srgbClr val="005BBB"/>
                </a:solidFill>
                <a:latin typeface="+mj-lt"/>
                <a:hlinkClick r:id="rId5"/>
              </a:rPr>
              <a:t>managing activity roles</a:t>
            </a:r>
            <a:r>
              <a:rPr lang="en-US">
                <a:solidFill>
                  <a:srgbClr val="3F525F"/>
                </a:solidFill>
                <a:latin typeface="+mj-lt"/>
              </a:rPr>
              <a:t>.</a:t>
            </a:r>
          </a:p>
          <a:p>
            <a:r>
              <a:rPr lang="en-US">
                <a:solidFill>
                  <a:srgbClr val="3F525F"/>
                </a:solidFill>
                <a:latin typeface="+mj-lt"/>
              </a:rPr>
              <a:t>If you do not have this activity role on your Smartcard, speak to your Practice Manager.</a:t>
            </a:r>
          </a:p>
          <a:p>
            <a:r>
              <a:rPr lang="en-US">
                <a:solidFill>
                  <a:srgbClr val="3F525F"/>
                </a:solidFill>
                <a:latin typeface="+mj-lt"/>
              </a:rPr>
              <a:t>You can </a:t>
            </a:r>
            <a:r>
              <a:rPr lang="en-US">
                <a:solidFill>
                  <a:srgbClr val="005BBB"/>
                </a:solidFill>
                <a:latin typeface="+mj-lt"/>
                <a:hlinkClick r:id="rId6"/>
              </a:rPr>
              <a:t>find your registration authority</a:t>
            </a:r>
            <a:r>
              <a:rPr lang="en-US">
                <a:solidFill>
                  <a:srgbClr val="3F525F"/>
                </a:solidFill>
                <a:latin typeface="+mj-lt"/>
              </a:rPr>
              <a:t> if you do not know it.</a:t>
            </a:r>
          </a:p>
          <a:p>
            <a:endParaRPr lang="en-US" b="1">
              <a:solidFill>
                <a:srgbClr val="231F20"/>
              </a:solidFill>
              <a:latin typeface="+mj-lt"/>
            </a:endParaRPr>
          </a:p>
          <a:p>
            <a:endParaRPr lang="en-US" b="1">
              <a:solidFill>
                <a:srgbClr val="231F20"/>
              </a:solidFill>
              <a:latin typeface="+mj-lt"/>
            </a:endParaRPr>
          </a:p>
          <a:p>
            <a:endParaRPr lang="en-US" b="1">
              <a:solidFill>
                <a:srgbClr val="231F20"/>
              </a:solidFill>
              <a:latin typeface="+mj-lt"/>
            </a:endParaRPr>
          </a:p>
          <a:p>
            <a:r>
              <a:rPr lang="en-US" sz="1600" b="1">
                <a:solidFill>
                  <a:srgbClr val="231F20"/>
                </a:solidFill>
                <a:latin typeface="+mj-lt"/>
              </a:rPr>
              <a:t>Roles that already have this activity code</a:t>
            </a:r>
          </a:p>
          <a:p>
            <a:r>
              <a:rPr lang="en-US">
                <a:solidFill>
                  <a:srgbClr val="3F525F"/>
                </a:solidFill>
                <a:latin typeface="+mj-lt"/>
              </a:rPr>
              <a:t>You will have this activity role as part of your job if you have one of the following roles:</a:t>
            </a:r>
          </a:p>
          <a:p>
            <a:endParaRPr lang="en-GB"/>
          </a:p>
        </p:txBody>
      </p:sp>
      <p:sp>
        <p:nvSpPr>
          <p:cNvPr id="4" name="Title 3">
            <a:extLst>
              <a:ext uri="{FF2B5EF4-FFF2-40B4-BE49-F238E27FC236}">
                <a16:creationId xmlns:a16="http://schemas.microsoft.com/office/drawing/2014/main" id="{9614B285-0A12-944C-0933-606D48331CFC}"/>
              </a:ext>
            </a:extLst>
          </p:cNvPr>
          <p:cNvSpPr>
            <a:spLocks noGrp="1"/>
          </p:cNvSpPr>
          <p:nvPr>
            <p:ph type="title"/>
          </p:nvPr>
        </p:nvSpPr>
        <p:spPr>
          <a:xfrm>
            <a:off x="432000" y="432000"/>
            <a:ext cx="11404154" cy="953887"/>
          </a:xfrm>
        </p:spPr>
        <p:txBody>
          <a:bodyPr>
            <a:normAutofit/>
          </a:bodyPr>
          <a:lstStyle/>
          <a:p>
            <a:r>
              <a:rPr lang="en-GB"/>
              <a:t>How to Enable MPR</a:t>
            </a:r>
            <a:br>
              <a:rPr lang="en-GB"/>
            </a:br>
            <a:r>
              <a:rPr lang="en-GB"/>
              <a:t>NHS Profile Manager</a:t>
            </a:r>
          </a:p>
        </p:txBody>
      </p:sp>
      <p:graphicFrame>
        <p:nvGraphicFramePr>
          <p:cNvPr id="5" name="Content Placeholder 3">
            <a:extLst>
              <a:ext uri="{FF2B5EF4-FFF2-40B4-BE49-F238E27FC236}">
                <a16:creationId xmlns:a16="http://schemas.microsoft.com/office/drawing/2014/main" id="{12736745-F617-F844-1E81-89EDFD660BB6}"/>
              </a:ext>
            </a:extLst>
          </p:cNvPr>
          <p:cNvGraphicFramePr>
            <a:graphicFrameLocks/>
          </p:cNvGraphicFramePr>
          <p:nvPr>
            <p:extLst>
              <p:ext uri="{D42A27DB-BD31-4B8C-83A1-F6EECF244321}">
                <p14:modId xmlns:p14="http://schemas.microsoft.com/office/powerpoint/2010/main" val="514850"/>
              </p:ext>
            </p:extLst>
          </p:nvPr>
        </p:nvGraphicFramePr>
        <p:xfrm>
          <a:off x="6134077" y="3273275"/>
          <a:ext cx="5272586" cy="2438400"/>
        </p:xfrm>
        <a:graphic>
          <a:graphicData uri="http://schemas.openxmlformats.org/drawingml/2006/table">
            <a:tbl>
              <a:tblPr/>
              <a:tblGrid>
                <a:gridCol w="2636293">
                  <a:extLst>
                    <a:ext uri="{9D8B030D-6E8A-4147-A177-3AD203B41FA5}">
                      <a16:colId xmlns:a16="http://schemas.microsoft.com/office/drawing/2014/main" val="315437163"/>
                    </a:ext>
                  </a:extLst>
                </a:gridCol>
                <a:gridCol w="2636293">
                  <a:extLst>
                    <a:ext uri="{9D8B030D-6E8A-4147-A177-3AD203B41FA5}">
                      <a16:colId xmlns:a16="http://schemas.microsoft.com/office/drawing/2014/main" val="4053296983"/>
                    </a:ext>
                  </a:extLst>
                </a:gridCol>
              </a:tblGrid>
              <a:tr h="0">
                <a:tc>
                  <a:txBody>
                    <a:bodyPr/>
                    <a:lstStyle/>
                    <a:p>
                      <a:pPr algn="l" fontAlgn="t">
                        <a:buNone/>
                      </a:pPr>
                      <a:r>
                        <a:rPr lang="en-GB" sz="1400">
                          <a:effectLst/>
                          <a:latin typeface="+mj-lt"/>
                        </a:rPr>
                        <a:t>Job role</a:t>
                      </a:r>
                    </a:p>
                  </a:txBody>
                  <a:tcPr>
                    <a:lnL>
                      <a:noFill/>
                    </a:lnL>
                    <a:lnR>
                      <a:noFill/>
                    </a:lnR>
                    <a:lnT w="19050"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tc>
                  <a:txBody>
                    <a:bodyPr/>
                    <a:lstStyle/>
                    <a:p>
                      <a:pPr algn="l" fontAlgn="t">
                        <a:buNone/>
                      </a:pPr>
                      <a:r>
                        <a:rPr lang="en-GB" sz="1400">
                          <a:effectLst/>
                          <a:latin typeface="+mj-lt"/>
                        </a:rPr>
                        <a:t>Code</a:t>
                      </a:r>
                    </a:p>
                  </a:txBody>
                  <a:tcPr>
                    <a:lnL>
                      <a:noFill/>
                    </a:lnL>
                    <a:lnR>
                      <a:noFill/>
                    </a:lnR>
                    <a:lnT w="19050"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extLst>
                  <a:ext uri="{0D108BD9-81ED-4DB2-BD59-A6C34878D82A}">
                    <a16:rowId xmlns:a16="http://schemas.microsoft.com/office/drawing/2014/main" val="478193614"/>
                  </a:ext>
                </a:extLst>
              </a:tr>
              <a:tr h="0">
                <a:tc>
                  <a:txBody>
                    <a:bodyPr/>
                    <a:lstStyle/>
                    <a:p>
                      <a:pPr algn="l" fontAlgn="t">
                        <a:buNone/>
                      </a:pPr>
                      <a:r>
                        <a:rPr lang="en-GB" sz="1400">
                          <a:effectLst/>
                          <a:latin typeface="+mj-lt"/>
                        </a:rPr>
                        <a:t>Clerical Worker</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tc>
                  <a:txBody>
                    <a:bodyPr/>
                    <a:lstStyle/>
                    <a:p>
                      <a:pPr algn="l" fontAlgn="t">
                        <a:buNone/>
                      </a:pPr>
                      <a:r>
                        <a:rPr lang="en-GB" sz="1400">
                          <a:effectLst/>
                          <a:latin typeface="+mj-lt"/>
                        </a:rPr>
                        <a:t>R1720</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extLst>
                  <a:ext uri="{0D108BD9-81ED-4DB2-BD59-A6C34878D82A}">
                    <a16:rowId xmlns:a16="http://schemas.microsoft.com/office/drawing/2014/main" val="3671343749"/>
                  </a:ext>
                </a:extLst>
              </a:tr>
              <a:tr h="0">
                <a:tc>
                  <a:txBody>
                    <a:bodyPr/>
                    <a:lstStyle/>
                    <a:p>
                      <a:pPr algn="l" fontAlgn="t">
                        <a:buNone/>
                      </a:pPr>
                      <a:r>
                        <a:rPr lang="en-GB" sz="1400">
                          <a:effectLst/>
                          <a:latin typeface="+mj-lt"/>
                        </a:rPr>
                        <a:t>Receptionist</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tc>
                  <a:txBody>
                    <a:bodyPr/>
                    <a:lstStyle/>
                    <a:p>
                      <a:pPr algn="l" fontAlgn="t">
                        <a:buNone/>
                      </a:pPr>
                      <a:r>
                        <a:rPr lang="en-GB" sz="1400">
                          <a:effectLst/>
                          <a:latin typeface="+mj-lt"/>
                        </a:rPr>
                        <a:t>R1730</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extLst>
                  <a:ext uri="{0D108BD9-81ED-4DB2-BD59-A6C34878D82A}">
                    <a16:rowId xmlns:a16="http://schemas.microsoft.com/office/drawing/2014/main" val="3122172148"/>
                  </a:ext>
                </a:extLst>
              </a:tr>
              <a:tr h="0">
                <a:tc>
                  <a:txBody>
                    <a:bodyPr/>
                    <a:lstStyle/>
                    <a:p>
                      <a:pPr algn="l" fontAlgn="t">
                        <a:buNone/>
                      </a:pPr>
                      <a:r>
                        <a:rPr lang="en-GB" sz="1400">
                          <a:effectLst/>
                          <a:latin typeface="+mj-lt"/>
                        </a:rPr>
                        <a:t>Secretary</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tc>
                  <a:txBody>
                    <a:bodyPr/>
                    <a:lstStyle/>
                    <a:p>
                      <a:pPr algn="l" fontAlgn="t">
                        <a:buNone/>
                      </a:pPr>
                      <a:r>
                        <a:rPr lang="en-GB" sz="1400">
                          <a:effectLst/>
                          <a:latin typeface="+mj-lt"/>
                        </a:rPr>
                        <a:t>R1740</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extLst>
                  <a:ext uri="{0D108BD9-81ED-4DB2-BD59-A6C34878D82A}">
                    <a16:rowId xmlns:a16="http://schemas.microsoft.com/office/drawing/2014/main" val="3880567399"/>
                  </a:ext>
                </a:extLst>
              </a:tr>
              <a:tr h="0">
                <a:tc>
                  <a:txBody>
                    <a:bodyPr/>
                    <a:lstStyle/>
                    <a:p>
                      <a:pPr algn="l" fontAlgn="t">
                        <a:buNone/>
                      </a:pPr>
                      <a:r>
                        <a:rPr lang="en-GB" sz="1400">
                          <a:effectLst/>
                          <a:latin typeface="+mj-lt"/>
                        </a:rPr>
                        <a:t>Medical secretary</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tc>
                  <a:txBody>
                    <a:bodyPr/>
                    <a:lstStyle/>
                    <a:p>
                      <a:pPr algn="l" fontAlgn="t">
                        <a:buNone/>
                      </a:pPr>
                      <a:r>
                        <a:rPr lang="en-GB" sz="1400">
                          <a:effectLst/>
                          <a:latin typeface="+mj-lt"/>
                        </a:rPr>
                        <a:t>R1760</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extLst>
                  <a:ext uri="{0D108BD9-81ED-4DB2-BD59-A6C34878D82A}">
                    <a16:rowId xmlns:a16="http://schemas.microsoft.com/office/drawing/2014/main" val="3281426345"/>
                  </a:ext>
                </a:extLst>
              </a:tr>
              <a:tr h="0">
                <a:tc>
                  <a:txBody>
                    <a:bodyPr/>
                    <a:lstStyle/>
                    <a:p>
                      <a:pPr algn="l" fontAlgn="t">
                        <a:buNone/>
                      </a:pPr>
                      <a:r>
                        <a:rPr lang="en-GB" sz="1400">
                          <a:effectLst/>
                          <a:latin typeface="+mj-lt"/>
                        </a:rPr>
                        <a:t>Officer</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tc>
                  <a:txBody>
                    <a:bodyPr/>
                    <a:lstStyle/>
                    <a:p>
                      <a:pPr algn="l" fontAlgn="t">
                        <a:buNone/>
                      </a:pPr>
                      <a:r>
                        <a:rPr lang="en-GB" sz="1400">
                          <a:effectLst/>
                          <a:latin typeface="+mj-lt"/>
                        </a:rPr>
                        <a:t>R1770</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extLst>
                  <a:ext uri="{0D108BD9-81ED-4DB2-BD59-A6C34878D82A}">
                    <a16:rowId xmlns:a16="http://schemas.microsoft.com/office/drawing/2014/main" val="2736629113"/>
                  </a:ext>
                </a:extLst>
              </a:tr>
              <a:tr h="0">
                <a:tc>
                  <a:txBody>
                    <a:bodyPr/>
                    <a:lstStyle/>
                    <a:p>
                      <a:pPr algn="l" fontAlgn="t">
                        <a:buNone/>
                      </a:pPr>
                      <a:r>
                        <a:rPr lang="en-GB" sz="1400">
                          <a:effectLst/>
                          <a:latin typeface="+mj-lt"/>
                        </a:rPr>
                        <a:t>Manager </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tc>
                  <a:txBody>
                    <a:bodyPr/>
                    <a:lstStyle/>
                    <a:p>
                      <a:pPr algn="l" fontAlgn="t">
                        <a:buNone/>
                      </a:pPr>
                      <a:r>
                        <a:rPr lang="en-GB" sz="1400">
                          <a:effectLst/>
                          <a:latin typeface="+mj-lt"/>
                        </a:rPr>
                        <a:t>R1780</a:t>
                      </a:r>
                    </a:p>
                  </a:txBody>
                  <a:tcPr>
                    <a:lnL>
                      <a:noFill/>
                    </a:lnL>
                    <a:lnR>
                      <a:noFill/>
                    </a:lnR>
                    <a:lnT w="9525" cap="flat" cmpd="sng" algn="ctr">
                      <a:solidFill>
                        <a:srgbClr val="D5DADE"/>
                      </a:solidFill>
                      <a:prstDash val="solid"/>
                      <a:round/>
                      <a:headEnd type="none" w="med" len="med"/>
                      <a:tailEnd type="none" w="med" len="med"/>
                    </a:lnT>
                    <a:lnB w="9525" cap="flat" cmpd="sng" algn="ctr">
                      <a:solidFill>
                        <a:srgbClr val="D5DADE"/>
                      </a:solidFill>
                      <a:prstDash val="solid"/>
                      <a:round/>
                      <a:headEnd type="none" w="med" len="med"/>
                      <a:tailEnd type="none" w="med" len="med"/>
                    </a:lnB>
                    <a:noFill/>
                  </a:tcPr>
                </a:tc>
                <a:extLst>
                  <a:ext uri="{0D108BD9-81ED-4DB2-BD59-A6C34878D82A}">
                    <a16:rowId xmlns:a16="http://schemas.microsoft.com/office/drawing/2014/main" val="3240157267"/>
                  </a:ext>
                </a:extLst>
              </a:tr>
              <a:tr h="0">
                <a:tc>
                  <a:txBody>
                    <a:bodyPr/>
                    <a:lstStyle/>
                    <a:p>
                      <a:pPr algn="l" fontAlgn="t">
                        <a:buNone/>
                      </a:pPr>
                      <a:r>
                        <a:rPr lang="en-GB" sz="1400">
                          <a:effectLst/>
                          <a:latin typeface="+mj-lt"/>
                        </a:rPr>
                        <a:t>Senior Manager</a:t>
                      </a:r>
                    </a:p>
                  </a:txBody>
                  <a:tcPr>
                    <a:lnL>
                      <a:noFill/>
                    </a:lnL>
                    <a:lnR>
                      <a:noFill/>
                    </a:lnR>
                    <a:lnT w="9525" cap="flat" cmpd="sng" algn="ctr">
                      <a:solidFill>
                        <a:srgbClr val="D5DADE"/>
                      </a:solidFill>
                      <a:prstDash val="solid"/>
                      <a:round/>
                      <a:headEnd type="none" w="med" len="med"/>
                      <a:tailEnd type="none" w="med" len="med"/>
                    </a:lnT>
                    <a:lnB>
                      <a:noFill/>
                    </a:lnB>
                    <a:noFill/>
                  </a:tcPr>
                </a:tc>
                <a:tc>
                  <a:txBody>
                    <a:bodyPr/>
                    <a:lstStyle/>
                    <a:p>
                      <a:pPr algn="l" fontAlgn="t">
                        <a:buNone/>
                      </a:pPr>
                      <a:r>
                        <a:rPr lang="en-GB" sz="1400">
                          <a:effectLst/>
                          <a:latin typeface="+mj-lt"/>
                        </a:rPr>
                        <a:t>R1790</a:t>
                      </a:r>
                    </a:p>
                  </a:txBody>
                  <a:tcPr>
                    <a:lnL>
                      <a:noFill/>
                    </a:lnL>
                    <a:lnR>
                      <a:noFill/>
                    </a:lnR>
                    <a:lnT w="9525" cap="flat" cmpd="sng" algn="ctr">
                      <a:solidFill>
                        <a:srgbClr val="D5DADE"/>
                      </a:solidFill>
                      <a:prstDash val="solid"/>
                      <a:round/>
                      <a:headEnd type="none" w="med" len="med"/>
                      <a:tailEnd type="none" w="med" len="med"/>
                    </a:lnT>
                    <a:lnB>
                      <a:noFill/>
                    </a:lnB>
                    <a:noFill/>
                  </a:tcPr>
                </a:tc>
                <a:extLst>
                  <a:ext uri="{0D108BD9-81ED-4DB2-BD59-A6C34878D82A}">
                    <a16:rowId xmlns:a16="http://schemas.microsoft.com/office/drawing/2014/main" val="3289022637"/>
                  </a:ext>
                </a:extLst>
              </a:tr>
            </a:tbl>
          </a:graphicData>
        </a:graphic>
      </p:graphicFrame>
      <p:pic>
        <p:nvPicPr>
          <p:cNvPr id="6" name="Picture 5">
            <a:extLst>
              <a:ext uri="{FF2B5EF4-FFF2-40B4-BE49-F238E27FC236}">
                <a16:creationId xmlns:a16="http://schemas.microsoft.com/office/drawing/2014/main" id="{DB35DC0F-E9A2-DA75-DAAA-B2D358D9D3BF}"/>
              </a:ext>
            </a:extLst>
          </p:cNvPr>
          <p:cNvPicPr>
            <a:picLocks noChangeAspect="1"/>
          </p:cNvPicPr>
          <p:nvPr/>
        </p:nvPicPr>
        <p:blipFill>
          <a:blip r:embed="rId7"/>
          <a:stretch>
            <a:fillRect/>
          </a:stretch>
        </p:blipFill>
        <p:spPr>
          <a:xfrm>
            <a:off x="6134077" y="316736"/>
            <a:ext cx="2024794" cy="1739165"/>
          </a:xfrm>
          <a:prstGeom prst="rect">
            <a:avLst/>
          </a:prstGeom>
          <a:effectLst>
            <a:outerShdw blurRad="253707" dist="50800" dir="3540000" algn="ctr" rotWithShape="0">
              <a:srgbClr val="000000">
                <a:alpha val="36667"/>
              </a:srgbClr>
            </a:outerShdw>
          </a:effectLst>
        </p:spPr>
      </p:pic>
    </p:spTree>
    <p:extLst>
      <p:ext uri="{BB962C8B-B14F-4D97-AF65-F5344CB8AC3E}">
        <p14:creationId xmlns:p14="http://schemas.microsoft.com/office/powerpoint/2010/main" val="374149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A3A649-1CD2-97F3-8F70-1DACABB6CD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Content Placeholder 1">
            <a:extLst>
              <a:ext uri="{FF2B5EF4-FFF2-40B4-BE49-F238E27FC236}">
                <a16:creationId xmlns:a16="http://schemas.microsoft.com/office/drawing/2014/main" id="{076F253B-950F-A635-2A15-DC4885FD3B0E}"/>
              </a:ext>
            </a:extLst>
          </p:cNvPr>
          <p:cNvSpPr>
            <a:spLocks noGrp="1"/>
          </p:cNvSpPr>
          <p:nvPr>
            <p:ph idx="1"/>
          </p:nvPr>
        </p:nvSpPr>
        <p:spPr/>
        <p:txBody>
          <a:bodyPr numCol="1"/>
          <a:lstStyle/>
          <a:p>
            <a:endParaRPr lang="en-GB"/>
          </a:p>
          <a:p>
            <a:endParaRPr lang="en-GB"/>
          </a:p>
          <a:p>
            <a:endParaRPr lang="en-GB"/>
          </a:p>
        </p:txBody>
      </p:sp>
      <p:sp>
        <p:nvSpPr>
          <p:cNvPr id="4" name="Title 3">
            <a:extLst>
              <a:ext uri="{FF2B5EF4-FFF2-40B4-BE49-F238E27FC236}">
                <a16:creationId xmlns:a16="http://schemas.microsoft.com/office/drawing/2014/main" id="{9384C81F-7DE2-0FB2-606F-666230DC73A2}"/>
              </a:ext>
            </a:extLst>
          </p:cNvPr>
          <p:cNvSpPr>
            <a:spLocks noGrp="1"/>
          </p:cNvSpPr>
          <p:nvPr>
            <p:ph type="title"/>
          </p:nvPr>
        </p:nvSpPr>
        <p:spPr>
          <a:xfrm>
            <a:off x="451028" y="604591"/>
            <a:ext cx="11404154" cy="432000"/>
          </a:xfrm>
        </p:spPr>
        <p:txBody>
          <a:bodyPr>
            <a:normAutofit fontScale="90000"/>
          </a:bodyPr>
          <a:lstStyle/>
          <a:p>
            <a:r>
              <a:rPr lang="en-GB" sz="3200"/>
              <a:t>How to Enable MPR</a:t>
            </a:r>
          </a:p>
        </p:txBody>
      </p:sp>
      <p:sp>
        <p:nvSpPr>
          <p:cNvPr id="5" name="TextBox 4">
            <a:extLst>
              <a:ext uri="{FF2B5EF4-FFF2-40B4-BE49-F238E27FC236}">
                <a16:creationId xmlns:a16="http://schemas.microsoft.com/office/drawing/2014/main" id="{5AA00CBB-E846-53F9-629C-5CFB4FCBA033}"/>
              </a:ext>
            </a:extLst>
          </p:cNvPr>
          <p:cNvSpPr txBox="1"/>
          <p:nvPr/>
        </p:nvSpPr>
        <p:spPr>
          <a:xfrm>
            <a:off x="728328" y="5349365"/>
            <a:ext cx="10735343" cy="954107"/>
          </a:xfrm>
          <a:prstGeom prst="rect">
            <a:avLst/>
          </a:prstGeom>
          <a:noFill/>
          <a:ln w="28575">
            <a:solidFill>
              <a:schemeClr val="accent1"/>
            </a:solidFill>
          </a:ln>
        </p:spPr>
        <p:txBody>
          <a:bodyPr wrap="square">
            <a:spAutoFit/>
          </a:bodyPr>
          <a:lstStyle/>
          <a:p>
            <a:pPr algn="l">
              <a:buNone/>
            </a:pPr>
            <a:r>
              <a:rPr lang="en-US" sz="1400" b="1" i="0">
                <a:solidFill>
                  <a:srgbClr val="231F20"/>
                </a:solidFill>
                <a:effectLst/>
                <a:latin typeface="Frutiger W01"/>
              </a:rPr>
              <a:t>Information for branch surgeries of parent practices</a:t>
            </a:r>
          </a:p>
          <a:p>
            <a:pPr algn="l">
              <a:buNone/>
            </a:pPr>
            <a:r>
              <a:rPr lang="en-US" sz="1400" b="0" i="0">
                <a:solidFill>
                  <a:srgbClr val="3F525F"/>
                </a:solidFill>
                <a:effectLst/>
                <a:latin typeface="Frutiger W01"/>
              </a:rPr>
              <a:t>Only parent sites can sign up to Manage Patient </a:t>
            </a:r>
            <a:r>
              <a:rPr lang="en-US" sz="1400">
                <a:solidFill>
                  <a:srgbClr val="3F525F"/>
                </a:solidFill>
                <a:latin typeface="Frutiger W01"/>
              </a:rPr>
              <a:t>R</a:t>
            </a:r>
            <a:r>
              <a:rPr lang="en-US" sz="1400" b="0" i="0">
                <a:solidFill>
                  <a:srgbClr val="3F525F"/>
                </a:solidFill>
                <a:effectLst/>
                <a:latin typeface="Frutiger W01"/>
              </a:rPr>
              <a:t>egistrations. </a:t>
            </a:r>
            <a:r>
              <a:rPr lang="en-US" sz="1400">
                <a:solidFill>
                  <a:srgbClr val="3F525F"/>
                </a:solidFill>
                <a:latin typeface="Frutiger W01"/>
              </a:rPr>
              <a:t>T</a:t>
            </a:r>
            <a:r>
              <a:rPr lang="en-US" sz="1400" b="0" i="0">
                <a:solidFill>
                  <a:srgbClr val="3F525F"/>
                </a:solidFill>
                <a:effectLst/>
                <a:latin typeface="Frutiger W01"/>
              </a:rPr>
              <a:t>he parent site will see additional information to show which practice a patient is registering at and the branch site will be able to view their own registrations. Speak to your parent practice to find out if they are using the service.</a:t>
            </a:r>
          </a:p>
        </p:txBody>
      </p:sp>
      <p:pic>
        <p:nvPicPr>
          <p:cNvPr id="6" name="Picture 5">
            <a:extLst>
              <a:ext uri="{FF2B5EF4-FFF2-40B4-BE49-F238E27FC236}">
                <a16:creationId xmlns:a16="http://schemas.microsoft.com/office/drawing/2014/main" id="{A535A193-05E0-FC2E-6F0C-F7A19D8C1A54}"/>
              </a:ext>
              <a:ext uri="{C183D7F6-B498-43B3-948B-1728B52AA6E4}">
                <adec:decorative xmlns:adec="http://schemas.microsoft.com/office/drawing/2017/decorative" val="1"/>
              </a:ext>
            </a:extLst>
          </p:cNvPr>
          <p:cNvPicPr>
            <a:picLocks noChangeAspect="1"/>
          </p:cNvPicPr>
          <p:nvPr/>
        </p:nvPicPr>
        <p:blipFill>
          <a:blip r:embed="rId4"/>
          <a:srcRect t="3559" r="736" b="49907"/>
          <a:stretch>
            <a:fillRect/>
          </a:stretch>
        </p:blipFill>
        <p:spPr>
          <a:xfrm>
            <a:off x="242075" y="1629692"/>
            <a:ext cx="11430550" cy="3232257"/>
          </a:xfrm>
          <a:prstGeom prst="rect">
            <a:avLst/>
          </a:prstGeom>
        </p:spPr>
      </p:pic>
    </p:spTree>
    <p:extLst>
      <p:ext uri="{BB962C8B-B14F-4D97-AF65-F5344CB8AC3E}">
        <p14:creationId xmlns:p14="http://schemas.microsoft.com/office/powerpoint/2010/main" val="14949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3A029-8B6A-0120-0087-2A84B43FF02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854AE9-D0CE-B723-AD60-067BEA47618F}"/>
              </a:ext>
            </a:extLst>
          </p:cNvPr>
          <p:cNvPicPr>
            <a:picLocks noChangeAspect="1"/>
          </p:cNvPicPr>
          <p:nvPr/>
        </p:nvPicPr>
        <p:blipFill>
          <a:blip r:embed="rId3"/>
          <a:stretch>
            <a:fillRect/>
          </a:stretch>
        </p:blipFill>
        <p:spPr>
          <a:xfrm>
            <a:off x="0" y="381000"/>
            <a:ext cx="12192000" cy="6477000"/>
          </a:xfrm>
          <a:prstGeom prst="rect">
            <a:avLst/>
          </a:prstGeom>
        </p:spPr>
      </p:pic>
      <p:sp>
        <p:nvSpPr>
          <p:cNvPr id="2" name="Alternative Process 2">
            <a:extLst>
              <a:ext uri="{FF2B5EF4-FFF2-40B4-BE49-F238E27FC236}">
                <a16:creationId xmlns:a16="http://schemas.microsoft.com/office/drawing/2014/main" id="{F5A80DF4-9B6F-AA43-73AD-523A55B6437E}"/>
              </a:ext>
            </a:extLst>
          </p:cNvPr>
          <p:cNvSpPr/>
          <p:nvPr/>
        </p:nvSpPr>
        <p:spPr>
          <a:xfrm>
            <a:off x="2432890" y="4400475"/>
            <a:ext cx="1883929" cy="203422"/>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3" name="Alternative Process 2">
            <a:extLst>
              <a:ext uri="{FF2B5EF4-FFF2-40B4-BE49-F238E27FC236}">
                <a16:creationId xmlns:a16="http://schemas.microsoft.com/office/drawing/2014/main" id="{A227AAE6-3723-0460-6F44-CEE9BD32464A}"/>
              </a:ext>
            </a:extLst>
          </p:cNvPr>
          <p:cNvSpPr/>
          <p:nvPr/>
        </p:nvSpPr>
        <p:spPr>
          <a:xfrm>
            <a:off x="2421275" y="1090940"/>
            <a:ext cx="1353284" cy="311153"/>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5" name="Alternative Process 2">
            <a:extLst>
              <a:ext uri="{FF2B5EF4-FFF2-40B4-BE49-F238E27FC236}">
                <a16:creationId xmlns:a16="http://schemas.microsoft.com/office/drawing/2014/main" id="{B48ADEEF-0571-8CF9-3E72-ECC10203C986}"/>
              </a:ext>
            </a:extLst>
          </p:cNvPr>
          <p:cNvSpPr/>
          <p:nvPr/>
        </p:nvSpPr>
        <p:spPr>
          <a:xfrm>
            <a:off x="4601932" y="1402093"/>
            <a:ext cx="608022" cy="224688"/>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6" name="Alternative Process 2">
            <a:extLst>
              <a:ext uri="{FF2B5EF4-FFF2-40B4-BE49-F238E27FC236}">
                <a16:creationId xmlns:a16="http://schemas.microsoft.com/office/drawing/2014/main" id="{D5FB2E35-1A2B-DA11-12BC-AB4BFB214D75}"/>
              </a:ext>
            </a:extLst>
          </p:cNvPr>
          <p:cNvSpPr/>
          <p:nvPr/>
        </p:nvSpPr>
        <p:spPr>
          <a:xfrm>
            <a:off x="6096000" y="5720316"/>
            <a:ext cx="389860" cy="297712"/>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E05A9AA5-C75B-3857-2CDB-8083D752ACE8}"/>
              </a:ext>
            </a:extLst>
          </p:cNvPr>
          <p:cNvSpPr txBox="1"/>
          <p:nvPr/>
        </p:nvSpPr>
        <p:spPr>
          <a:xfrm>
            <a:off x="51197" y="0"/>
            <a:ext cx="1122798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Frutiger LT Std 65"/>
                <a:ea typeface="+mn-ea"/>
                <a:cs typeface="+mn-cs"/>
              </a:rPr>
              <a:t>Add a New Tasks Rule via Organisational Preferences to manage incoming ‘Automatic Registration’ tasks</a:t>
            </a:r>
          </a:p>
        </p:txBody>
      </p:sp>
    </p:spTree>
    <p:extLst>
      <p:ext uri="{BB962C8B-B14F-4D97-AF65-F5344CB8AC3E}">
        <p14:creationId xmlns:p14="http://schemas.microsoft.com/office/powerpoint/2010/main" val="3567763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70C8E-6AA9-05EB-88A0-69FAEA8FFB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51A8DD8-3752-24A9-03F2-F6331C3DA4E9}"/>
              </a:ext>
            </a:extLst>
          </p:cNvPr>
          <p:cNvPicPr>
            <a:picLocks noChangeAspect="1"/>
          </p:cNvPicPr>
          <p:nvPr/>
        </p:nvPicPr>
        <p:blipFill>
          <a:blip r:embed="rId3"/>
          <a:stretch>
            <a:fillRect/>
          </a:stretch>
        </p:blipFill>
        <p:spPr>
          <a:xfrm>
            <a:off x="0" y="381000"/>
            <a:ext cx="12192000" cy="6477000"/>
          </a:xfrm>
          <a:prstGeom prst="rect">
            <a:avLst/>
          </a:prstGeom>
        </p:spPr>
      </p:pic>
      <p:sp>
        <p:nvSpPr>
          <p:cNvPr id="2" name="Alternative Process 2">
            <a:extLst>
              <a:ext uri="{FF2B5EF4-FFF2-40B4-BE49-F238E27FC236}">
                <a16:creationId xmlns:a16="http://schemas.microsoft.com/office/drawing/2014/main" id="{D29B6DF7-F7C6-3E97-5550-ADF849340136}"/>
              </a:ext>
            </a:extLst>
          </p:cNvPr>
          <p:cNvSpPr/>
          <p:nvPr/>
        </p:nvSpPr>
        <p:spPr>
          <a:xfrm>
            <a:off x="3485513" y="2922548"/>
            <a:ext cx="5275715" cy="245953"/>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4" name="Alternative Process 2">
            <a:extLst>
              <a:ext uri="{FF2B5EF4-FFF2-40B4-BE49-F238E27FC236}">
                <a16:creationId xmlns:a16="http://schemas.microsoft.com/office/drawing/2014/main" id="{890AF318-0813-4EA4-4F62-82D568FF8B42}"/>
              </a:ext>
            </a:extLst>
          </p:cNvPr>
          <p:cNvSpPr/>
          <p:nvPr/>
        </p:nvSpPr>
        <p:spPr>
          <a:xfrm>
            <a:off x="3485513" y="3587789"/>
            <a:ext cx="4648394" cy="245952"/>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5" name="Alternative Process 2">
            <a:extLst>
              <a:ext uri="{FF2B5EF4-FFF2-40B4-BE49-F238E27FC236}">
                <a16:creationId xmlns:a16="http://schemas.microsoft.com/office/drawing/2014/main" id="{C46DE9BD-51AE-7C75-CB18-DADA523314E8}"/>
              </a:ext>
            </a:extLst>
          </p:cNvPr>
          <p:cNvSpPr/>
          <p:nvPr/>
        </p:nvSpPr>
        <p:spPr>
          <a:xfrm>
            <a:off x="5604936" y="4949658"/>
            <a:ext cx="381194" cy="355990"/>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C861486C-8DCC-F1BF-C906-1578DE95C205}"/>
              </a:ext>
            </a:extLst>
          </p:cNvPr>
          <p:cNvSpPr txBox="1"/>
          <p:nvPr/>
        </p:nvSpPr>
        <p:spPr>
          <a:xfrm>
            <a:off x="51197" y="0"/>
            <a:ext cx="1214080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Frutiger LT Std 65"/>
                <a:ea typeface="+mn-ea"/>
                <a:cs typeface="+mn-cs"/>
              </a:rPr>
              <a:t>Assign tasks of ‘Automatic Registration’ type to a particular Team (or User group if not yet switched to Teams)</a:t>
            </a:r>
          </a:p>
        </p:txBody>
      </p:sp>
      <p:sp>
        <p:nvSpPr>
          <p:cNvPr id="7" name="Alternative Process 2">
            <a:extLst>
              <a:ext uri="{FF2B5EF4-FFF2-40B4-BE49-F238E27FC236}">
                <a16:creationId xmlns:a16="http://schemas.microsoft.com/office/drawing/2014/main" id="{C121C7E7-9B3B-176D-9851-A7853065FA46}"/>
              </a:ext>
            </a:extLst>
          </p:cNvPr>
          <p:cNvSpPr/>
          <p:nvPr/>
        </p:nvSpPr>
        <p:spPr>
          <a:xfrm>
            <a:off x="3485513" y="4771663"/>
            <a:ext cx="1533054" cy="245952"/>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28127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F7A18-8103-0E06-8AA3-787C99DD576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43F37CE-9034-2E64-542C-EE4E33FAB98B}"/>
              </a:ext>
            </a:extLst>
          </p:cNvPr>
          <p:cNvPicPr>
            <a:picLocks noChangeAspect="1"/>
          </p:cNvPicPr>
          <p:nvPr/>
        </p:nvPicPr>
        <p:blipFill>
          <a:blip r:embed="rId3"/>
          <a:stretch>
            <a:fillRect/>
          </a:stretch>
        </p:blipFill>
        <p:spPr>
          <a:xfrm>
            <a:off x="0" y="381000"/>
            <a:ext cx="12192000" cy="6477000"/>
          </a:xfrm>
          <a:prstGeom prst="rect">
            <a:avLst/>
          </a:prstGeom>
        </p:spPr>
      </p:pic>
      <p:sp>
        <p:nvSpPr>
          <p:cNvPr id="3" name="Alternative Process 2">
            <a:extLst>
              <a:ext uri="{FF2B5EF4-FFF2-40B4-BE49-F238E27FC236}">
                <a16:creationId xmlns:a16="http://schemas.microsoft.com/office/drawing/2014/main" id="{1FC3B36A-652C-3B57-D128-CC3DD1587A05}"/>
              </a:ext>
            </a:extLst>
          </p:cNvPr>
          <p:cNvSpPr/>
          <p:nvPr/>
        </p:nvSpPr>
        <p:spPr>
          <a:xfrm>
            <a:off x="4442443" y="2273963"/>
            <a:ext cx="4361315" cy="331014"/>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5" name="Alternative Process 2">
            <a:extLst>
              <a:ext uri="{FF2B5EF4-FFF2-40B4-BE49-F238E27FC236}">
                <a16:creationId xmlns:a16="http://schemas.microsoft.com/office/drawing/2014/main" id="{7DD1190F-0237-5D19-D811-0389182B47AC}"/>
              </a:ext>
            </a:extLst>
          </p:cNvPr>
          <p:cNvSpPr/>
          <p:nvPr/>
        </p:nvSpPr>
        <p:spPr>
          <a:xfrm>
            <a:off x="9484242" y="1625377"/>
            <a:ext cx="276446" cy="873274"/>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6" name="Alternative Process 2">
            <a:extLst>
              <a:ext uri="{FF2B5EF4-FFF2-40B4-BE49-F238E27FC236}">
                <a16:creationId xmlns:a16="http://schemas.microsoft.com/office/drawing/2014/main" id="{4717058C-5F09-1E2E-4EB2-69D43F1712E5}"/>
              </a:ext>
            </a:extLst>
          </p:cNvPr>
          <p:cNvSpPr/>
          <p:nvPr/>
        </p:nvSpPr>
        <p:spPr>
          <a:xfrm>
            <a:off x="6096000" y="5729544"/>
            <a:ext cx="421758" cy="331014"/>
          </a:xfrm>
          <a:prstGeom prst="flowChartAlternateProcess">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77E45A59-5AFD-D893-7D65-45ABCE90E9EE}"/>
              </a:ext>
            </a:extLst>
          </p:cNvPr>
          <p:cNvSpPr txBox="1"/>
          <p:nvPr/>
        </p:nvSpPr>
        <p:spPr>
          <a:xfrm>
            <a:off x="51197" y="5667"/>
            <a:ext cx="1214080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Frutiger LT Std 65"/>
                <a:ea typeface="+mn-ea"/>
                <a:cs typeface="+mn-cs"/>
              </a:rPr>
              <a:t>Consider moving new Task rule into most optimal place in Task rules order</a:t>
            </a:r>
          </a:p>
        </p:txBody>
      </p:sp>
    </p:spTree>
    <p:extLst>
      <p:ext uri="{BB962C8B-B14F-4D97-AF65-F5344CB8AC3E}">
        <p14:creationId xmlns:p14="http://schemas.microsoft.com/office/powerpoint/2010/main" val="2398583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BC20-758B-2769-2BC1-1F983C457F5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5C92B05-E780-5962-D7AA-47AE9D5BD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Content Placeholder 1">
            <a:extLst>
              <a:ext uri="{FF2B5EF4-FFF2-40B4-BE49-F238E27FC236}">
                <a16:creationId xmlns:a16="http://schemas.microsoft.com/office/drawing/2014/main" id="{84082955-4325-E817-BAFD-B16C40D546AE}"/>
              </a:ext>
            </a:extLst>
          </p:cNvPr>
          <p:cNvSpPr>
            <a:spLocks noGrp="1"/>
          </p:cNvSpPr>
          <p:nvPr>
            <p:ph idx="1"/>
          </p:nvPr>
        </p:nvSpPr>
        <p:spPr/>
        <p:txBody>
          <a:bodyPr numCol="1"/>
          <a:lstStyle/>
          <a:p>
            <a:endParaRPr lang="en-GB"/>
          </a:p>
          <a:p>
            <a:endParaRPr lang="en-GB"/>
          </a:p>
          <a:p>
            <a:endParaRPr lang="en-GB"/>
          </a:p>
        </p:txBody>
      </p:sp>
      <p:sp>
        <p:nvSpPr>
          <p:cNvPr id="4" name="Title 3">
            <a:extLst>
              <a:ext uri="{FF2B5EF4-FFF2-40B4-BE49-F238E27FC236}">
                <a16:creationId xmlns:a16="http://schemas.microsoft.com/office/drawing/2014/main" id="{A7F6F156-75C9-AD9E-4319-BDF0538A3118}"/>
              </a:ext>
            </a:extLst>
          </p:cNvPr>
          <p:cNvSpPr>
            <a:spLocks noGrp="1"/>
          </p:cNvSpPr>
          <p:nvPr>
            <p:ph type="title"/>
          </p:nvPr>
        </p:nvSpPr>
        <p:spPr>
          <a:xfrm>
            <a:off x="451028" y="604591"/>
            <a:ext cx="11404154" cy="432000"/>
          </a:xfrm>
        </p:spPr>
        <p:txBody>
          <a:bodyPr>
            <a:normAutofit fontScale="90000"/>
          </a:bodyPr>
          <a:lstStyle/>
          <a:p>
            <a:r>
              <a:rPr lang="en-GB" sz="3200"/>
              <a:t>How to Enable Auto Registration in TPP</a:t>
            </a:r>
          </a:p>
        </p:txBody>
      </p:sp>
      <p:sp>
        <p:nvSpPr>
          <p:cNvPr id="3" name="TextBox 2">
            <a:extLst>
              <a:ext uri="{FF2B5EF4-FFF2-40B4-BE49-F238E27FC236}">
                <a16:creationId xmlns:a16="http://schemas.microsoft.com/office/drawing/2014/main" id="{322B8FB8-87AA-02A3-C09D-8F7A9459ED8A}"/>
              </a:ext>
            </a:extLst>
          </p:cNvPr>
          <p:cNvSpPr txBox="1"/>
          <p:nvPr/>
        </p:nvSpPr>
        <p:spPr>
          <a:xfrm>
            <a:off x="2707165" y="2967335"/>
            <a:ext cx="6500369" cy="461665"/>
          </a:xfrm>
          <a:prstGeom prst="rect">
            <a:avLst/>
          </a:prstGeom>
          <a:noFill/>
        </p:spPr>
        <p:txBody>
          <a:bodyPr wrap="none" rtlCol="0">
            <a:spAutoFit/>
          </a:bodyPr>
          <a:lstStyle/>
          <a:p>
            <a:r>
              <a:rPr lang="en-GB" sz="2400" b="1">
                <a:hlinkClick r:id="rId4"/>
              </a:rPr>
              <a:t>TPP Guidance Video for Auto Registrations</a:t>
            </a:r>
            <a:endParaRPr lang="en-GB" sz="2400" b="1"/>
          </a:p>
        </p:txBody>
      </p:sp>
    </p:spTree>
    <p:extLst>
      <p:ext uri="{BB962C8B-B14F-4D97-AF65-F5344CB8AC3E}">
        <p14:creationId xmlns:p14="http://schemas.microsoft.com/office/powerpoint/2010/main" val="95135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C756D17-3E36-C2E5-182D-D0B3092DC857}"/>
              </a:ext>
            </a:extLst>
          </p:cNvPr>
          <p:cNvSpPr txBox="1"/>
          <p:nvPr/>
        </p:nvSpPr>
        <p:spPr>
          <a:xfrm>
            <a:off x="2801887" y="4592311"/>
            <a:ext cx="2373192" cy="1231106"/>
          </a:xfrm>
          <a:prstGeom prst="rect">
            <a:avLst/>
          </a:prstGeom>
          <a:noFill/>
        </p:spPr>
        <p:txBody>
          <a:bodyPr wrap="square" lIns="91440" tIns="45720" rIns="91440" bIns="45720" rtlCol="0" anchor="t">
            <a:spAutoFit/>
          </a:bodyPr>
          <a:lstStyle/>
          <a:p>
            <a:pPr>
              <a:defRPr/>
            </a:pPr>
            <a:r>
              <a:rPr lang="en-GB" b="1">
                <a:latin typeface="Arial"/>
                <a:cs typeface="Arial"/>
              </a:rPr>
              <a:t>Stacey Kneen</a:t>
            </a:r>
            <a:endParaRPr lang="en-GB" b="1"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C000"/>
                </a:solidFill>
                <a:effectLst/>
                <a:uLnTx/>
                <a:uFillTx/>
                <a:latin typeface="Arial" panose="020B0604020202020204" pitchFamily="34" charset="0"/>
                <a:cs typeface="Arial" panose="020B0604020202020204" pitchFamily="34" charset="0"/>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Arial"/>
                <a:cs typeface="Arial"/>
              </a:rPr>
              <a:t>Digital &amp; Transformation Programme </a:t>
            </a:r>
            <a:r>
              <a:rPr lang="en-GB" sz="1400">
                <a:latin typeface="Arial"/>
                <a:cs typeface="Arial"/>
              </a:rPr>
              <a:t>Manager</a:t>
            </a:r>
            <a:endParaRPr lang="en-GB" sz="14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GB" sz="1400" err="1">
                <a:latin typeface="Arial"/>
                <a:cs typeface="Arial"/>
              </a:rPr>
              <a:t>Redmoor</a:t>
            </a:r>
            <a:r>
              <a:rPr lang="en-GB" sz="1400">
                <a:latin typeface="Arial"/>
                <a:cs typeface="Arial"/>
              </a:rPr>
              <a:t> Health</a:t>
            </a:r>
            <a:endParaRPr lang="en-GB" sz="1400" b="0" i="0" u="none" strike="noStrike" kern="1200" cap="none" spc="0" normalizeH="0" baseline="0" noProof="0">
              <a:ln>
                <a:noFill/>
              </a:ln>
              <a:effectLst/>
              <a:uLnTx/>
              <a:uFillTx/>
              <a:latin typeface="Arial"/>
              <a:cs typeface="Arial"/>
            </a:endParaRPr>
          </a:p>
        </p:txBody>
      </p:sp>
      <p:sp>
        <p:nvSpPr>
          <p:cNvPr id="21" name="Title 4">
            <a:extLst>
              <a:ext uri="{FF2B5EF4-FFF2-40B4-BE49-F238E27FC236}">
                <a16:creationId xmlns:a16="http://schemas.microsoft.com/office/drawing/2014/main" id="{3EA5780A-4A6B-48B6-81C8-EB376AAD7871}"/>
              </a:ext>
            </a:extLst>
          </p:cNvPr>
          <p:cNvSpPr txBox="1">
            <a:spLocks/>
          </p:cNvSpPr>
          <p:nvPr/>
        </p:nvSpPr>
        <p:spPr>
          <a:xfrm>
            <a:off x="432000" y="432001"/>
            <a:ext cx="11404154" cy="432000"/>
          </a:xfrm>
          <a:prstGeom prst="rect">
            <a:avLst/>
          </a:prstGeom>
        </p:spPr>
        <p:txBody>
          <a:bodyPr vert="horz" lIns="0" tIns="0" rIns="0" bIns="0" rtlCol="0" anchor="ctr">
            <a:normAutofit fontScale="97500"/>
          </a:bodyPr>
          <a:lst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a:t>Housekeeping &amp; Welcome</a:t>
            </a:r>
          </a:p>
        </p:txBody>
      </p:sp>
      <p:pic>
        <p:nvPicPr>
          <p:cNvPr id="29" name="Picture 28">
            <a:extLst>
              <a:ext uri="{FF2B5EF4-FFF2-40B4-BE49-F238E27FC236}">
                <a16:creationId xmlns:a16="http://schemas.microsoft.com/office/drawing/2014/main" id="{C66D557B-C0C4-7CA8-7AB5-559A03CB7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2" name="TextBox 1">
            <a:extLst>
              <a:ext uri="{FF2B5EF4-FFF2-40B4-BE49-F238E27FC236}">
                <a16:creationId xmlns:a16="http://schemas.microsoft.com/office/drawing/2014/main" id="{60C6705E-9917-7423-81E1-6C690047769C}"/>
              </a:ext>
            </a:extLst>
          </p:cNvPr>
          <p:cNvSpPr txBox="1"/>
          <p:nvPr/>
        </p:nvSpPr>
        <p:spPr>
          <a:xfrm>
            <a:off x="6426030" y="4592311"/>
            <a:ext cx="2395681" cy="800219"/>
          </a:xfrm>
          <a:prstGeom prst="rect">
            <a:avLst/>
          </a:prstGeom>
          <a:noFill/>
        </p:spPr>
        <p:txBody>
          <a:bodyPr wrap="square" lIns="91440" tIns="45720" rIns="91440" bIns="45720" rtlCol="0" anchor="t">
            <a:spAutoFit/>
          </a:bodyPr>
          <a:lstStyle/>
          <a:p>
            <a:pPr>
              <a:defRPr/>
            </a:pPr>
            <a:r>
              <a:rPr lang="en-GB" b="1">
                <a:latin typeface="Arial"/>
                <a:cs typeface="Arial"/>
              </a:rPr>
              <a:t>GPREG Team</a:t>
            </a:r>
            <a:endParaRPr kumimoji="0" lang="en-GB" b="1"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C000"/>
                </a:solidFill>
                <a:effectLst/>
                <a:uLnTx/>
                <a:uFillTx/>
                <a:latin typeface="Arial" panose="020B0604020202020204" pitchFamily="34" charset="0"/>
                <a:cs typeface="Arial" panose="020B0604020202020204" pitchFamily="34" charset="0"/>
              </a:rPr>
              <a:t>-</a:t>
            </a:r>
          </a:p>
          <a:p>
            <a:pPr>
              <a:defRPr/>
            </a:pPr>
            <a:r>
              <a:rPr lang="en-GB" sz="1400">
                <a:latin typeface="Arial"/>
                <a:cs typeface="Arial"/>
              </a:rPr>
              <a:t>NHS England</a:t>
            </a:r>
            <a:endParaRPr lang="en-GB"/>
          </a:p>
        </p:txBody>
      </p:sp>
      <p:pic>
        <p:nvPicPr>
          <p:cNvPr id="3" name="Picture 2" descr="A blue and white logo&#10;&#10;AI-generated content may be incorrect.">
            <a:extLst>
              <a:ext uri="{FF2B5EF4-FFF2-40B4-BE49-F238E27FC236}">
                <a16:creationId xmlns:a16="http://schemas.microsoft.com/office/drawing/2014/main" id="{187570FA-E4E3-D8A6-301B-1ED3AF3B8516}"/>
              </a:ext>
            </a:extLst>
          </p:cNvPr>
          <p:cNvPicPr>
            <a:picLocks noChangeAspect="1"/>
          </p:cNvPicPr>
          <p:nvPr/>
        </p:nvPicPr>
        <p:blipFill>
          <a:blip r:embed="rId4"/>
          <a:stretch>
            <a:fillRect/>
          </a:stretch>
        </p:blipFill>
        <p:spPr>
          <a:xfrm>
            <a:off x="6311471" y="1850296"/>
            <a:ext cx="2435826" cy="2403646"/>
          </a:xfrm>
          <a:prstGeom prst="rect">
            <a:avLst/>
          </a:prstGeom>
        </p:spPr>
      </p:pic>
      <p:pic>
        <p:nvPicPr>
          <p:cNvPr id="4" name="Picture 3" descr="A person with glasses and a pink shirt&#10;&#10;AI-generated content may be incorrect.">
            <a:extLst>
              <a:ext uri="{FF2B5EF4-FFF2-40B4-BE49-F238E27FC236}">
                <a16:creationId xmlns:a16="http://schemas.microsoft.com/office/drawing/2014/main" id="{90AED1F0-BA04-65A4-6620-EB42D36A4C09}"/>
              </a:ext>
            </a:extLst>
          </p:cNvPr>
          <p:cNvPicPr>
            <a:picLocks noChangeAspect="1"/>
          </p:cNvPicPr>
          <p:nvPr/>
        </p:nvPicPr>
        <p:blipFill>
          <a:blip r:embed="rId5"/>
          <a:stretch>
            <a:fillRect/>
          </a:stretch>
        </p:blipFill>
        <p:spPr>
          <a:xfrm>
            <a:off x="2711279" y="1780918"/>
            <a:ext cx="1900882" cy="2538283"/>
          </a:xfrm>
          <a:prstGeom prst="rect">
            <a:avLst/>
          </a:prstGeom>
        </p:spPr>
      </p:pic>
    </p:spTree>
    <p:extLst>
      <p:ext uri="{BB962C8B-B14F-4D97-AF65-F5344CB8AC3E}">
        <p14:creationId xmlns:p14="http://schemas.microsoft.com/office/powerpoint/2010/main" val="3373080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shot of a medical registration form&#10;&#10;AI-generated content may be incorrect.">
            <a:extLst>
              <a:ext uri="{FF2B5EF4-FFF2-40B4-BE49-F238E27FC236}">
                <a16:creationId xmlns:a16="http://schemas.microsoft.com/office/drawing/2014/main" id="{FE182183-B1B7-BD86-0A23-5F7A66D9367E}"/>
              </a:ext>
            </a:extLst>
          </p:cNvPr>
          <p:cNvPicPr>
            <a:picLocks noChangeAspect="1"/>
          </p:cNvPicPr>
          <p:nvPr/>
        </p:nvPicPr>
        <p:blipFill>
          <a:blip r:embed="rId3"/>
          <a:stretch>
            <a:fillRect/>
          </a:stretch>
        </p:blipFill>
        <p:spPr>
          <a:xfrm>
            <a:off x="221392" y="1792502"/>
            <a:ext cx="4784125" cy="3956737"/>
          </a:xfrm>
          <a:prstGeom prst="rect">
            <a:avLst/>
          </a:prstGeom>
        </p:spPr>
      </p:pic>
      <p:pic>
        <p:nvPicPr>
          <p:cNvPr id="5" name="Picture 4">
            <a:extLst>
              <a:ext uri="{FF2B5EF4-FFF2-40B4-BE49-F238E27FC236}">
                <a16:creationId xmlns:a16="http://schemas.microsoft.com/office/drawing/2014/main" id="{83993E91-EFB8-AAD3-8316-F417529188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4" name="Title 3">
            <a:extLst>
              <a:ext uri="{FF2B5EF4-FFF2-40B4-BE49-F238E27FC236}">
                <a16:creationId xmlns:a16="http://schemas.microsoft.com/office/drawing/2014/main" id="{76077EC5-7C57-06DB-521D-841B549A9549}"/>
              </a:ext>
            </a:extLst>
          </p:cNvPr>
          <p:cNvSpPr>
            <a:spLocks noGrp="1"/>
          </p:cNvSpPr>
          <p:nvPr>
            <p:ph type="title"/>
          </p:nvPr>
        </p:nvSpPr>
        <p:spPr>
          <a:xfrm>
            <a:off x="432000" y="614324"/>
            <a:ext cx="11404154" cy="432000"/>
          </a:xfrm>
        </p:spPr>
        <p:txBody>
          <a:bodyPr>
            <a:normAutofit fontScale="90000"/>
          </a:bodyPr>
          <a:lstStyle/>
          <a:p>
            <a:r>
              <a:rPr lang="en-GB" sz="3200"/>
              <a:t>MPR Portal</a:t>
            </a:r>
          </a:p>
        </p:txBody>
      </p:sp>
      <p:sp>
        <p:nvSpPr>
          <p:cNvPr id="7" name="TextBox 6">
            <a:extLst>
              <a:ext uri="{FF2B5EF4-FFF2-40B4-BE49-F238E27FC236}">
                <a16:creationId xmlns:a16="http://schemas.microsoft.com/office/drawing/2014/main" id="{CB63E4A8-33D1-F6CE-FCDB-94E3EA66244E}"/>
              </a:ext>
            </a:extLst>
          </p:cNvPr>
          <p:cNvSpPr txBox="1"/>
          <p:nvPr/>
        </p:nvSpPr>
        <p:spPr>
          <a:xfrm>
            <a:off x="432000" y="1279826"/>
            <a:ext cx="4121641" cy="369332"/>
          </a:xfrm>
          <a:prstGeom prst="rect">
            <a:avLst/>
          </a:prstGeom>
          <a:noFill/>
        </p:spPr>
        <p:txBody>
          <a:bodyPr wrap="none" rtlCol="0">
            <a:spAutoFit/>
          </a:bodyPr>
          <a:lstStyle/>
          <a:p>
            <a:r>
              <a:rPr lang="en-GB" b="1">
                <a:hlinkClick r:id="rId5"/>
              </a:rPr>
              <a:t>Manage Patient Registrations portal</a:t>
            </a:r>
            <a:endParaRPr lang="en-GB" b="1"/>
          </a:p>
        </p:txBody>
      </p:sp>
      <p:pic>
        <p:nvPicPr>
          <p:cNvPr id="13" name="Picture 12">
            <a:extLst>
              <a:ext uri="{FF2B5EF4-FFF2-40B4-BE49-F238E27FC236}">
                <a16:creationId xmlns:a16="http://schemas.microsoft.com/office/drawing/2014/main" id="{48E6DCEE-0B3C-1371-1689-FF329BBB19D9}"/>
              </a:ext>
            </a:extLst>
          </p:cNvPr>
          <p:cNvPicPr>
            <a:picLocks noChangeAspect="1"/>
          </p:cNvPicPr>
          <p:nvPr/>
        </p:nvPicPr>
        <p:blipFill>
          <a:blip r:embed="rId6"/>
          <a:stretch>
            <a:fillRect/>
          </a:stretch>
        </p:blipFill>
        <p:spPr>
          <a:xfrm>
            <a:off x="5817626" y="1498458"/>
            <a:ext cx="5102472" cy="4486306"/>
          </a:xfrm>
          <a:prstGeom prst="rect">
            <a:avLst/>
          </a:prstGeom>
          <a:effectLst>
            <a:outerShdw blurRad="50800" dist="38100" dir="5400000" algn="t" rotWithShape="0">
              <a:prstClr val="black">
                <a:alpha val="40000"/>
              </a:prstClr>
            </a:outerShdw>
          </a:effectLst>
        </p:spPr>
      </p:pic>
      <p:sp>
        <p:nvSpPr>
          <p:cNvPr id="2" name="Oval 1">
            <a:extLst>
              <a:ext uri="{FF2B5EF4-FFF2-40B4-BE49-F238E27FC236}">
                <a16:creationId xmlns:a16="http://schemas.microsoft.com/office/drawing/2014/main" id="{C314EC90-1F77-0E6D-DC5E-D5A0E6B74D72}"/>
              </a:ext>
            </a:extLst>
          </p:cNvPr>
          <p:cNvSpPr/>
          <p:nvPr/>
        </p:nvSpPr>
        <p:spPr>
          <a:xfrm>
            <a:off x="511776" y="3007154"/>
            <a:ext cx="929002" cy="990600"/>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row: Down 2">
            <a:extLst>
              <a:ext uri="{FF2B5EF4-FFF2-40B4-BE49-F238E27FC236}">
                <a16:creationId xmlns:a16="http://schemas.microsoft.com/office/drawing/2014/main" id="{60EC16A5-72FD-1F66-1AB1-618D8EDBE957}"/>
              </a:ext>
            </a:extLst>
          </p:cNvPr>
          <p:cNvSpPr/>
          <p:nvPr/>
        </p:nvSpPr>
        <p:spPr>
          <a:xfrm>
            <a:off x="9105900" y="2717800"/>
            <a:ext cx="279400" cy="3937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Right 5">
            <a:extLst>
              <a:ext uri="{FF2B5EF4-FFF2-40B4-BE49-F238E27FC236}">
                <a16:creationId xmlns:a16="http://schemas.microsoft.com/office/drawing/2014/main" id="{963FE1AA-D3FF-28BC-B120-30A1246F318C}"/>
              </a:ext>
            </a:extLst>
          </p:cNvPr>
          <p:cNvSpPr/>
          <p:nvPr/>
        </p:nvSpPr>
        <p:spPr>
          <a:xfrm>
            <a:off x="5005352" y="3340100"/>
            <a:ext cx="929002" cy="432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745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D764-8E14-C297-7C33-14FAE5F0EDF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452361E-C981-0A36-9CDA-A4C3171586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4" name="Title 3">
            <a:extLst>
              <a:ext uri="{FF2B5EF4-FFF2-40B4-BE49-F238E27FC236}">
                <a16:creationId xmlns:a16="http://schemas.microsoft.com/office/drawing/2014/main" id="{0B1973BA-1C12-DD2B-66B2-4E5645E3DD95}"/>
              </a:ext>
            </a:extLst>
          </p:cNvPr>
          <p:cNvSpPr>
            <a:spLocks noGrp="1"/>
          </p:cNvSpPr>
          <p:nvPr>
            <p:ph type="title"/>
          </p:nvPr>
        </p:nvSpPr>
        <p:spPr>
          <a:xfrm>
            <a:off x="432000" y="614324"/>
            <a:ext cx="11404154" cy="432000"/>
          </a:xfrm>
        </p:spPr>
        <p:txBody>
          <a:bodyPr>
            <a:normAutofit fontScale="90000"/>
          </a:bodyPr>
          <a:lstStyle/>
          <a:p>
            <a:r>
              <a:rPr lang="en-GB" sz="3200"/>
              <a:t>Patient Registration Information</a:t>
            </a:r>
          </a:p>
        </p:txBody>
      </p:sp>
      <p:pic>
        <p:nvPicPr>
          <p:cNvPr id="8" name="Content Placeholder 7">
            <a:extLst>
              <a:ext uri="{FF2B5EF4-FFF2-40B4-BE49-F238E27FC236}">
                <a16:creationId xmlns:a16="http://schemas.microsoft.com/office/drawing/2014/main" id="{105FE78A-D736-6A68-6E59-631D04B4DB1E}"/>
              </a:ext>
            </a:extLst>
          </p:cNvPr>
          <p:cNvPicPr>
            <a:picLocks noGrp="1" noChangeAspect="1"/>
          </p:cNvPicPr>
          <p:nvPr>
            <p:ph idx="1"/>
          </p:nvPr>
        </p:nvPicPr>
        <p:blipFill>
          <a:blip r:embed="rId4"/>
          <a:stretch>
            <a:fillRect/>
          </a:stretch>
        </p:blipFill>
        <p:spPr>
          <a:xfrm>
            <a:off x="432000" y="1455117"/>
            <a:ext cx="4272893" cy="4464050"/>
          </a:xfrm>
          <a:prstGeom prst="rect">
            <a:avLst/>
          </a:prstGeom>
          <a:effectLst>
            <a:outerShdw blurRad="50800" dist="38100" dir="5400000" algn="t" rotWithShape="0">
              <a:prstClr val="black">
                <a:alpha val="40000"/>
              </a:prstClr>
            </a:outerShdw>
          </a:effectLst>
        </p:spPr>
      </p:pic>
      <p:pic>
        <p:nvPicPr>
          <p:cNvPr id="10" name="Picture 9">
            <a:extLst>
              <a:ext uri="{FF2B5EF4-FFF2-40B4-BE49-F238E27FC236}">
                <a16:creationId xmlns:a16="http://schemas.microsoft.com/office/drawing/2014/main" id="{815D0D2F-9326-A511-0557-4F6CAC68F2C6}"/>
              </a:ext>
            </a:extLst>
          </p:cNvPr>
          <p:cNvPicPr>
            <a:picLocks noChangeAspect="1"/>
          </p:cNvPicPr>
          <p:nvPr/>
        </p:nvPicPr>
        <p:blipFill>
          <a:blip r:embed="rId5"/>
          <a:stretch>
            <a:fillRect/>
          </a:stretch>
        </p:blipFill>
        <p:spPr>
          <a:xfrm>
            <a:off x="5787596" y="1649158"/>
            <a:ext cx="4813790" cy="446405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77547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DFE73-AAEC-2312-E1C3-9B6A8C03A3D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AD417FA-82F9-4916-B8F4-108B16FDB9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4" name="Title 3">
            <a:extLst>
              <a:ext uri="{FF2B5EF4-FFF2-40B4-BE49-F238E27FC236}">
                <a16:creationId xmlns:a16="http://schemas.microsoft.com/office/drawing/2014/main" id="{9E4B475D-B9E6-439E-4BD8-777C7BB9C3C3}"/>
              </a:ext>
            </a:extLst>
          </p:cNvPr>
          <p:cNvSpPr>
            <a:spLocks noGrp="1"/>
          </p:cNvSpPr>
          <p:nvPr>
            <p:ph type="title"/>
          </p:nvPr>
        </p:nvSpPr>
        <p:spPr>
          <a:xfrm>
            <a:off x="432000" y="614324"/>
            <a:ext cx="11404154" cy="432000"/>
          </a:xfrm>
        </p:spPr>
        <p:txBody>
          <a:bodyPr>
            <a:normAutofit fontScale="90000"/>
          </a:bodyPr>
          <a:lstStyle/>
          <a:p>
            <a:r>
              <a:rPr lang="en-GB" sz="3200"/>
              <a:t>Patient Registration Information</a:t>
            </a:r>
          </a:p>
        </p:txBody>
      </p:sp>
      <p:pic>
        <p:nvPicPr>
          <p:cNvPr id="8" name="Content Placeholder 7">
            <a:extLst>
              <a:ext uri="{FF2B5EF4-FFF2-40B4-BE49-F238E27FC236}">
                <a16:creationId xmlns:a16="http://schemas.microsoft.com/office/drawing/2014/main" id="{FA6B3FE1-25EA-C679-DC70-4B0FAA506E6C}"/>
              </a:ext>
            </a:extLst>
          </p:cNvPr>
          <p:cNvPicPr>
            <a:picLocks noGrp="1" noChangeAspect="1"/>
          </p:cNvPicPr>
          <p:nvPr>
            <p:ph idx="1"/>
          </p:nvPr>
        </p:nvPicPr>
        <p:blipFill>
          <a:blip r:embed="rId4"/>
          <a:stretch>
            <a:fillRect/>
          </a:stretch>
        </p:blipFill>
        <p:spPr>
          <a:xfrm>
            <a:off x="432000" y="1594457"/>
            <a:ext cx="5663999" cy="2111127"/>
          </a:xfrm>
          <a:prstGeom prst="rect">
            <a:avLst/>
          </a:prstGeom>
          <a:effectLst>
            <a:outerShdw blurRad="50800" dist="38100" dir="5400000" algn="t" rotWithShape="0">
              <a:prstClr val="black">
                <a:alpha val="40000"/>
              </a:prstClr>
            </a:outerShdw>
          </a:effectLst>
        </p:spPr>
      </p:pic>
      <p:pic>
        <p:nvPicPr>
          <p:cNvPr id="11" name="Picture 10" descr="A screenshot of a computer&#10;&#10;AI-generated content may be incorrect.">
            <a:extLst>
              <a:ext uri="{FF2B5EF4-FFF2-40B4-BE49-F238E27FC236}">
                <a16:creationId xmlns:a16="http://schemas.microsoft.com/office/drawing/2014/main" id="{430D9879-1EF9-D0E4-DF23-2D425B6C25D1}"/>
              </a:ext>
            </a:extLst>
          </p:cNvPr>
          <p:cNvPicPr>
            <a:picLocks noChangeAspect="1"/>
          </p:cNvPicPr>
          <p:nvPr/>
        </p:nvPicPr>
        <p:blipFill>
          <a:blip r:embed="rId5"/>
          <a:stretch>
            <a:fillRect/>
          </a:stretch>
        </p:blipFill>
        <p:spPr>
          <a:xfrm>
            <a:off x="5859564" y="3035163"/>
            <a:ext cx="6109379" cy="3201256"/>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28581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1E1FE-2A2D-6C42-A5B4-65E2D873957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47C61AE-BFA9-4CC9-7C80-D0080F5981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4" name="Title 3">
            <a:extLst>
              <a:ext uri="{FF2B5EF4-FFF2-40B4-BE49-F238E27FC236}">
                <a16:creationId xmlns:a16="http://schemas.microsoft.com/office/drawing/2014/main" id="{BC617383-AB9E-EA4E-8F6B-FE59BA421454}"/>
              </a:ext>
            </a:extLst>
          </p:cNvPr>
          <p:cNvSpPr>
            <a:spLocks noGrp="1"/>
          </p:cNvSpPr>
          <p:nvPr>
            <p:ph type="title"/>
          </p:nvPr>
        </p:nvSpPr>
        <p:spPr>
          <a:xfrm>
            <a:off x="432000" y="614324"/>
            <a:ext cx="11404154" cy="432000"/>
          </a:xfrm>
        </p:spPr>
        <p:txBody>
          <a:bodyPr>
            <a:normAutofit fontScale="90000"/>
          </a:bodyPr>
          <a:lstStyle/>
          <a:p>
            <a:r>
              <a:rPr lang="en-GB" sz="3200"/>
              <a:t>Approving or Rejecting</a:t>
            </a:r>
          </a:p>
        </p:txBody>
      </p:sp>
      <p:pic>
        <p:nvPicPr>
          <p:cNvPr id="10" name="Content Placeholder 9">
            <a:extLst>
              <a:ext uri="{FF2B5EF4-FFF2-40B4-BE49-F238E27FC236}">
                <a16:creationId xmlns:a16="http://schemas.microsoft.com/office/drawing/2014/main" id="{F6E4C6D6-6FD7-2743-7F85-4D36328425FB}"/>
              </a:ext>
            </a:extLst>
          </p:cNvPr>
          <p:cNvPicPr>
            <a:picLocks noGrp="1" noChangeAspect="1"/>
          </p:cNvPicPr>
          <p:nvPr>
            <p:ph idx="1"/>
          </p:nvPr>
        </p:nvPicPr>
        <p:blipFill>
          <a:blip r:embed="rId4"/>
          <a:stretch>
            <a:fillRect/>
          </a:stretch>
        </p:blipFill>
        <p:spPr>
          <a:xfrm>
            <a:off x="432000" y="1308462"/>
            <a:ext cx="4793365" cy="4464050"/>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6B1381FB-DCD4-43B6-AB33-6647F2D05565}"/>
              </a:ext>
            </a:extLst>
          </p:cNvPr>
          <p:cNvPicPr>
            <a:picLocks noChangeAspect="1"/>
          </p:cNvPicPr>
          <p:nvPr/>
        </p:nvPicPr>
        <p:blipFill>
          <a:blip r:embed="rId5"/>
          <a:stretch>
            <a:fillRect/>
          </a:stretch>
        </p:blipFill>
        <p:spPr>
          <a:xfrm>
            <a:off x="5472270" y="259605"/>
            <a:ext cx="2988734" cy="2132028"/>
          </a:xfrm>
          <a:prstGeom prst="rect">
            <a:avLst/>
          </a:prstGeom>
          <a:effectLst>
            <a:outerShdw blurRad="50800" dist="38100" dir="5400000" algn="t" rotWithShape="0">
              <a:prstClr val="black">
                <a:alpha val="40000"/>
              </a:prstClr>
            </a:outerShdw>
          </a:effectLst>
        </p:spPr>
      </p:pic>
      <p:pic>
        <p:nvPicPr>
          <p:cNvPr id="14" name="Picture 13">
            <a:extLst>
              <a:ext uri="{FF2B5EF4-FFF2-40B4-BE49-F238E27FC236}">
                <a16:creationId xmlns:a16="http://schemas.microsoft.com/office/drawing/2014/main" id="{4FADA99C-C6C0-F348-17C9-A0351C83AA5B}"/>
              </a:ext>
            </a:extLst>
          </p:cNvPr>
          <p:cNvPicPr>
            <a:picLocks noChangeAspect="1"/>
          </p:cNvPicPr>
          <p:nvPr/>
        </p:nvPicPr>
        <p:blipFill>
          <a:blip r:embed="rId6"/>
          <a:stretch>
            <a:fillRect/>
          </a:stretch>
        </p:blipFill>
        <p:spPr>
          <a:xfrm>
            <a:off x="7546768" y="953971"/>
            <a:ext cx="4019033" cy="564442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7244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45E1B-0719-3420-6FB9-E30F39701A0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A7B1AB-A1A6-48A8-0E4A-06ED58825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Content Placeholder 1">
            <a:extLst>
              <a:ext uri="{FF2B5EF4-FFF2-40B4-BE49-F238E27FC236}">
                <a16:creationId xmlns:a16="http://schemas.microsoft.com/office/drawing/2014/main" id="{65058D5B-450E-3C51-DF7C-C2924E38D000}"/>
              </a:ext>
            </a:extLst>
          </p:cNvPr>
          <p:cNvSpPr>
            <a:spLocks noGrp="1"/>
          </p:cNvSpPr>
          <p:nvPr>
            <p:ph idx="1"/>
          </p:nvPr>
        </p:nvSpPr>
        <p:spPr>
          <a:xfrm>
            <a:off x="451665" y="1940635"/>
            <a:ext cx="11012644" cy="4464000"/>
          </a:xfrm>
        </p:spPr>
        <p:txBody>
          <a:bodyPr numCol="1"/>
          <a:lstStyle/>
          <a:p>
            <a:r>
              <a:rPr lang="en-US" sz="1600" b="1">
                <a:solidFill>
                  <a:schemeClr val="tx1"/>
                </a:solidFill>
              </a:rPr>
              <a:t>Nominate GP registration champions in your team</a:t>
            </a:r>
            <a:endParaRPr lang="en-US" sz="1600">
              <a:solidFill>
                <a:schemeClr val="tx1"/>
              </a:solidFill>
            </a:endParaRPr>
          </a:p>
          <a:p>
            <a:endParaRPr lang="en-US" sz="1600" b="1">
              <a:solidFill>
                <a:schemeClr val="tx1"/>
              </a:solidFill>
            </a:endParaRPr>
          </a:p>
          <a:p>
            <a:r>
              <a:rPr lang="en-US" sz="1600" b="1">
                <a:solidFill>
                  <a:schemeClr val="tx1"/>
                </a:solidFill>
              </a:rPr>
              <a:t>Manage the service through NHS Profile Manager </a:t>
            </a:r>
            <a:endParaRPr lang="en-US" sz="1600">
              <a:solidFill>
                <a:schemeClr val="tx1"/>
              </a:solidFill>
            </a:endParaRPr>
          </a:p>
          <a:p>
            <a:endParaRPr lang="en-US" b="1">
              <a:solidFill>
                <a:schemeClr val="tx1"/>
              </a:solidFill>
            </a:endParaRPr>
          </a:p>
          <a:p>
            <a:r>
              <a:rPr lang="en-US" sz="1600" b="1">
                <a:solidFill>
                  <a:schemeClr val="tx1"/>
                </a:solidFill>
              </a:rPr>
              <a:t>Update and manage your catchment area</a:t>
            </a:r>
            <a:r>
              <a:rPr lang="en-US" sz="1600">
                <a:solidFill>
                  <a:schemeClr val="tx1"/>
                </a:solidFill>
              </a:rPr>
              <a:t> </a:t>
            </a:r>
            <a:r>
              <a:rPr lang="en-US" sz="1600"/>
              <a:t> </a:t>
            </a:r>
          </a:p>
          <a:p>
            <a:r>
              <a:rPr lang="en-US">
                <a:solidFill>
                  <a:srgbClr val="3F525F"/>
                </a:solidFill>
                <a:latin typeface="+mj-lt"/>
              </a:rPr>
              <a:t>Read best practice on </a:t>
            </a:r>
            <a:r>
              <a:rPr lang="en-US">
                <a:hlinkClick r:id="rId4"/>
              </a:rPr>
              <a:t>how to update and manage the catchment area</a:t>
            </a:r>
            <a:r>
              <a:rPr lang="en-US"/>
              <a:t> </a:t>
            </a:r>
            <a:r>
              <a:rPr lang="en-US">
                <a:solidFill>
                  <a:srgbClr val="3F525F"/>
                </a:solidFill>
                <a:latin typeface="+mj-lt"/>
              </a:rPr>
              <a:t>for your surgery and learn about how catchment works. </a:t>
            </a:r>
          </a:p>
          <a:p>
            <a:r>
              <a:rPr lang="en-GB"/>
              <a:t>Any change in the boundary/catchment area must be approved in advance by the ICB.</a:t>
            </a:r>
            <a:endParaRPr lang="en-US">
              <a:solidFill>
                <a:srgbClr val="3F525F"/>
              </a:solidFill>
              <a:latin typeface="+mj-lt"/>
            </a:endParaRPr>
          </a:p>
          <a:p>
            <a:endParaRPr lang="en-US" sz="1600" b="1">
              <a:solidFill>
                <a:schemeClr val="tx1"/>
              </a:solidFill>
            </a:endParaRPr>
          </a:p>
          <a:p>
            <a:r>
              <a:rPr lang="en-US" sz="1600" b="1">
                <a:solidFill>
                  <a:schemeClr val="tx1"/>
                </a:solidFill>
              </a:rPr>
              <a:t>Use PRF1 form for paper applications</a:t>
            </a:r>
            <a:endParaRPr lang="en-US" sz="1600">
              <a:solidFill>
                <a:schemeClr val="tx1"/>
              </a:solidFill>
            </a:endParaRPr>
          </a:p>
          <a:p>
            <a:r>
              <a:rPr lang="en-US">
                <a:solidFill>
                  <a:srgbClr val="3F525F"/>
                </a:solidFill>
                <a:latin typeface="+mj-lt"/>
              </a:rPr>
              <a:t>Remove all copies of GMS1,</a:t>
            </a:r>
            <a:r>
              <a:rPr lang="en-GB">
                <a:solidFill>
                  <a:srgbClr val="3F525F"/>
                </a:solidFill>
                <a:latin typeface="+mj-lt"/>
              </a:rPr>
              <a:t> legacy webforms and outdated downloadable PDFs.</a:t>
            </a:r>
          </a:p>
          <a:p>
            <a:endParaRPr lang="en-US"/>
          </a:p>
          <a:p>
            <a:endParaRPr lang="en-US" b="1"/>
          </a:p>
          <a:p>
            <a:endParaRPr lang="en-US" b="1"/>
          </a:p>
          <a:p>
            <a:endParaRPr lang="en-US" b="1"/>
          </a:p>
          <a:p>
            <a:endParaRPr lang="en-US" b="1"/>
          </a:p>
          <a:p>
            <a:endParaRPr lang="en-US" b="1"/>
          </a:p>
          <a:p>
            <a:endParaRPr lang="en-US" b="1"/>
          </a:p>
          <a:p>
            <a:endParaRPr lang="en-US" b="1"/>
          </a:p>
          <a:p>
            <a:r>
              <a:rPr lang="en-US" sz="1600" b="1"/>
              <a:t>Learn about the questions asked on the form </a:t>
            </a:r>
            <a:r>
              <a:rPr lang="en-US" sz="1600"/>
              <a:t> </a:t>
            </a:r>
          </a:p>
          <a:p>
            <a:r>
              <a:rPr lang="en-US"/>
              <a:t>Find out </a:t>
            </a:r>
            <a:r>
              <a:rPr lang="en-US">
                <a:hlinkClick r:id="rId5"/>
              </a:rPr>
              <a:t>why we chose the questions in the online registration process</a:t>
            </a:r>
            <a:r>
              <a:rPr lang="en-US"/>
              <a:t> and why that is all that is needed to successfully progress a patient registration. </a:t>
            </a:r>
          </a:p>
          <a:p>
            <a:endParaRPr lang="en-GB"/>
          </a:p>
          <a:p>
            <a:r>
              <a:rPr lang="en-US" sz="1600" b="1"/>
              <a:t>Learn how to add questions to the form </a:t>
            </a:r>
            <a:r>
              <a:rPr lang="en-US" sz="1600"/>
              <a:t> </a:t>
            </a:r>
          </a:p>
          <a:p>
            <a:endParaRPr lang="en-GB"/>
          </a:p>
        </p:txBody>
      </p:sp>
      <p:sp>
        <p:nvSpPr>
          <p:cNvPr id="4" name="Title 3">
            <a:extLst>
              <a:ext uri="{FF2B5EF4-FFF2-40B4-BE49-F238E27FC236}">
                <a16:creationId xmlns:a16="http://schemas.microsoft.com/office/drawing/2014/main" id="{0C1D15C4-5E96-1081-7129-852EAD32BCF5}"/>
              </a:ext>
            </a:extLst>
          </p:cNvPr>
          <p:cNvSpPr>
            <a:spLocks noGrp="1"/>
          </p:cNvSpPr>
          <p:nvPr>
            <p:ph type="title"/>
          </p:nvPr>
        </p:nvSpPr>
        <p:spPr>
          <a:xfrm>
            <a:off x="432000" y="453365"/>
            <a:ext cx="11213854" cy="432000"/>
          </a:xfrm>
        </p:spPr>
        <p:txBody>
          <a:bodyPr/>
          <a:lstStyle/>
          <a:p>
            <a:r>
              <a:rPr lang="en-GB"/>
              <a:t>Managing the service effectively</a:t>
            </a:r>
          </a:p>
        </p:txBody>
      </p:sp>
    </p:spTree>
    <p:extLst>
      <p:ext uri="{BB962C8B-B14F-4D97-AF65-F5344CB8AC3E}">
        <p14:creationId xmlns:p14="http://schemas.microsoft.com/office/powerpoint/2010/main" val="2151202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606B01-0F34-0248-C6C0-598CF1C7AD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3" name="Text Placeholder 2">
            <a:extLst>
              <a:ext uri="{FF2B5EF4-FFF2-40B4-BE49-F238E27FC236}">
                <a16:creationId xmlns:a16="http://schemas.microsoft.com/office/drawing/2014/main" id="{7DCE8F79-256B-FA24-CCD8-B634F8DC6012}"/>
              </a:ext>
            </a:extLst>
          </p:cNvPr>
          <p:cNvSpPr>
            <a:spLocks noGrp="1"/>
          </p:cNvSpPr>
          <p:nvPr>
            <p:ph type="body" sz="quarter" idx="13"/>
          </p:nvPr>
        </p:nvSpPr>
        <p:spPr/>
        <p:txBody>
          <a:bodyPr/>
          <a:lstStyle/>
          <a:p>
            <a:r>
              <a:rPr lang="en-GB"/>
              <a:t>Removing the need for additional forms</a:t>
            </a:r>
          </a:p>
        </p:txBody>
      </p:sp>
      <p:sp>
        <p:nvSpPr>
          <p:cNvPr id="4" name="Title 3">
            <a:extLst>
              <a:ext uri="{FF2B5EF4-FFF2-40B4-BE49-F238E27FC236}">
                <a16:creationId xmlns:a16="http://schemas.microsoft.com/office/drawing/2014/main" id="{ED0E4F89-826A-D7C9-3792-6030E8B8CA23}"/>
              </a:ext>
            </a:extLst>
          </p:cNvPr>
          <p:cNvSpPr>
            <a:spLocks noGrp="1"/>
          </p:cNvSpPr>
          <p:nvPr>
            <p:ph type="title"/>
          </p:nvPr>
        </p:nvSpPr>
        <p:spPr/>
        <p:txBody>
          <a:bodyPr/>
          <a:lstStyle/>
          <a:p>
            <a:r>
              <a:rPr lang="en-GB"/>
              <a:t>Online form questions</a:t>
            </a:r>
          </a:p>
        </p:txBody>
      </p:sp>
      <p:pic>
        <p:nvPicPr>
          <p:cNvPr id="10" name="Picture 9">
            <a:extLst>
              <a:ext uri="{FF2B5EF4-FFF2-40B4-BE49-F238E27FC236}">
                <a16:creationId xmlns:a16="http://schemas.microsoft.com/office/drawing/2014/main" id="{1960D453-5D61-6FDF-F563-E5CB96AEA96A}"/>
              </a:ext>
            </a:extLst>
          </p:cNvPr>
          <p:cNvPicPr>
            <a:picLocks noChangeAspect="1"/>
          </p:cNvPicPr>
          <p:nvPr/>
        </p:nvPicPr>
        <p:blipFill>
          <a:blip r:embed="rId4"/>
          <a:stretch>
            <a:fillRect/>
          </a:stretch>
        </p:blipFill>
        <p:spPr>
          <a:xfrm>
            <a:off x="6255328" y="186865"/>
            <a:ext cx="3603530" cy="6142560"/>
          </a:xfrm>
          <a:prstGeom prst="rect">
            <a:avLst/>
          </a:prstGeom>
          <a:effectLst>
            <a:outerShdw blurRad="220235" dist="38100" dir="3222515" algn="t" rotWithShape="0">
              <a:prstClr val="black">
                <a:alpha val="40000"/>
              </a:prstClr>
            </a:outerShdw>
          </a:effectLst>
        </p:spPr>
      </p:pic>
      <p:pic>
        <p:nvPicPr>
          <p:cNvPr id="12" name="Picture 11">
            <a:extLst>
              <a:ext uri="{FF2B5EF4-FFF2-40B4-BE49-F238E27FC236}">
                <a16:creationId xmlns:a16="http://schemas.microsoft.com/office/drawing/2014/main" id="{22E5CE4F-92EA-35DA-2E34-4B7F56711665}"/>
              </a:ext>
            </a:extLst>
          </p:cNvPr>
          <p:cNvPicPr>
            <a:picLocks noChangeAspect="1"/>
          </p:cNvPicPr>
          <p:nvPr/>
        </p:nvPicPr>
        <p:blipFill>
          <a:blip r:embed="rId5"/>
          <a:stretch>
            <a:fillRect/>
          </a:stretch>
        </p:blipFill>
        <p:spPr>
          <a:xfrm>
            <a:off x="7547714" y="4370696"/>
            <a:ext cx="4428459" cy="1336256"/>
          </a:xfrm>
          <a:prstGeom prst="rect">
            <a:avLst/>
          </a:prstGeom>
          <a:effectLst>
            <a:outerShdw blurRad="220235" dist="38100" dir="3222515" algn="t" rotWithShape="0">
              <a:prstClr val="black">
                <a:alpha val="40000"/>
              </a:prstClr>
            </a:outerShdw>
          </a:effectLst>
        </p:spPr>
      </p:pic>
      <p:pic>
        <p:nvPicPr>
          <p:cNvPr id="6" name="Picture 5">
            <a:extLst>
              <a:ext uri="{FF2B5EF4-FFF2-40B4-BE49-F238E27FC236}">
                <a16:creationId xmlns:a16="http://schemas.microsoft.com/office/drawing/2014/main" id="{D7F3B87E-531E-E493-BF60-B6CDC470561E}"/>
              </a:ext>
            </a:extLst>
          </p:cNvPr>
          <p:cNvPicPr>
            <a:picLocks noChangeAspect="1"/>
          </p:cNvPicPr>
          <p:nvPr/>
        </p:nvPicPr>
        <p:blipFill>
          <a:blip r:embed="rId6"/>
          <a:stretch>
            <a:fillRect/>
          </a:stretch>
        </p:blipFill>
        <p:spPr>
          <a:xfrm>
            <a:off x="349312" y="1508636"/>
            <a:ext cx="3902847" cy="3919502"/>
          </a:xfrm>
          <a:prstGeom prst="rect">
            <a:avLst/>
          </a:prstGeom>
        </p:spPr>
      </p:pic>
      <p:pic>
        <p:nvPicPr>
          <p:cNvPr id="8" name="Content Placeholder 7">
            <a:extLst>
              <a:ext uri="{FF2B5EF4-FFF2-40B4-BE49-F238E27FC236}">
                <a16:creationId xmlns:a16="http://schemas.microsoft.com/office/drawing/2014/main" id="{FC2C46C6-55E7-1959-F842-DE3ED287FD71}"/>
              </a:ext>
            </a:extLst>
          </p:cNvPr>
          <p:cNvPicPr>
            <a:picLocks noGrp="1" noChangeAspect="1"/>
          </p:cNvPicPr>
          <p:nvPr>
            <p:ph idx="1"/>
          </p:nvPr>
        </p:nvPicPr>
        <p:blipFill>
          <a:blip r:embed="rId7"/>
          <a:stretch>
            <a:fillRect/>
          </a:stretch>
        </p:blipFill>
        <p:spPr>
          <a:xfrm>
            <a:off x="2474501" y="2657139"/>
            <a:ext cx="3607062" cy="3579038"/>
          </a:xfrm>
          <a:prstGeom prst="rect">
            <a:avLst/>
          </a:prstGeom>
          <a:effectLst>
            <a:outerShdw blurRad="220235" dist="38100" dir="3222515" algn="t" rotWithShape="0">
              <a:prstClr val="black">
                <a:alpha val="40000"/>
              </a:prstClr>
            </a:outerShdw>
          </a:effectLst>
        </p:spPr>
      </p:pic>
    </p:spTree>
    <p:extLst>
      <p:ext uri="{BB962C8B-B14F-4D97-AF65-F5344CB8AC3E}">
        <p14:creationId xmlns:p14="http://schemas.microsoft.com/office/powerpoint/2010/main" val="13461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32EDB5-2526-4127-6110-7B768A003C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Content Placeholder 1">
            <a:extLst>
              <a:ext uri="{FF2B5EF4-FFF2-40B4-BE49-F238E27FC236}">
                <a16:creationId xmlns:a16="http://schemas.microsoft.com/office/drawing/2014/main" id="{258856F0-F25F-6239-954D-86082C118CA7}"/>
              </a:ext>
            </a:extLst>
          </p:cNvPr>
          <p:cNvSpPr>
            <a:spLocks noGrp="1"/>
          </p:cNvSpPr>
          <p:nvPr>
            <p:ph idx="1"/>
          </p:nvPr>
        </p:nvSpPr>
        <p:spPr>
          <a:xfrm>
            <a:off x="451028" y="1662287"/>
            <a:ext cx="11012644" cy="4464000"/>
          </a:xfrm>
        </p:spPr>
        <p:txBody>
          <a:bodyPr numCol="1"/>
          <a:lstStyle/>
          <a:p>
            <a:r>
              <a:rPr lang="en-US" sz="1600">
                <a:cs typeface="Arial"/>
              </a:rPr>
              <a:t>Information</a:t>
            </a:r>
            <a:r>
              <a:rPr lang="en-US" sz="1600">
                <a:ea typeface="+mn-lt"/>
                <a:cs typeface="+mn-lt"/>
              </a:rPr>
              <a:t> that has not been coded via SNOMED will still be captured in the PDF providing the patient has answered it on their submission </a:t>
            </a:r>
          </a:p>
          <a:p>
            <a:endParaRPr lang="en-US" sz="1600">
              <a:ea typeface="+mn-lt"/>
              <a:cs typeface="+mn-lt"/>
            </a:endParaRPr>
          </a:p>
          <a:p>
            <a:r>
              <a:rPr lang="en-US" sz="1600">
                <a:ea typeface="+mn-lt"/>
                <a:cs typeface="+mn-lt"/>
              </a:rPr>
              <a:t>The PDF will be attached in the </a:t>
            </a:r>
            <a:r>
              <a:rPr lang="en-US" sz="1600" b="1">
                <a:ea typeface="+mn-lt"/>
                <a:cs typeface="+mn-lt"/>
              </a:rPr>
              <a:t>'Recorded Attachments'</a:t>
            </a:r>
            <a:r>
              <a:rPr lang="en-US" sz="1600">
                <a:ea typeface="+mn-lt"/>
                <a:cs typeface="+mn-lt"/>
              </a:rPr>
              <a:t> section in TPP/S1</a:t>
            </a:r>
          </a:p>
          <a:p>
            <a:endParaRPr lang="en-US" sz="1600">
              <a:ea typeface="+mn-lt"/>
              <a:cs typeface="+mn-lt"/>
            </a:endParaRPr>
          </a:p>
          <a:p>
            <a:r>
              <a:rPr lang="en-US" sz="1600">
                <a:ea typeface="+mn-lt"/>
                <a:cs typeface="+mn-lt"/>
              </a:rPr>
              <a:t>If these fields are not blank, you will need to migrate this information manually</a:t>
            </a:r>
          </a:p>
          <a:p>
            <a:pPr marL="742950" lvl="1" indent="-285750">
              <a:lnSpc>
                <a:spcPct val="100000"/>
              </a:lnSpc>
              <a:spcAft>
                <a:spcPts val="600"/>
              </a:spcAft>
              <a:buFont typeface="Arial"/>
              <a:buChar char="•"/>
            </a:pPr>
            <a:r>
              <a:rPr lang="en-GB" sz="1600" b="1">
                <a:ea typeface="+mn-lt"/>
                <a:cs typeface="+mn-lt"/>
              </a:rPr>
              <a:t>Emergency contact</a:t>
            </a:r>
            <a:endParaRPr lang="en-GB" sz="1600">
              <a:ea typeface="+mn-lt"/>
              <a:cs typeface="+mn-lt"/>
            </a:endParaRPr>
          </a:p>
          <a:p>
            <a:pPr marL="742950" lvl="1" indent="-285750">
              <a:lnSpc>
                <a:spcPct val="100000"/>
              </a:lnSpc>
              <a:spcAft>
                <a:spcPts val="600"/>
              </a:spcAft>
              <a:buFont typeface="Arial"/>
              <a:buChar char="•"/>
            </a:pPr>
            <a:r>
              <a:rPr lang="en-GB" sz="1600" b="1">
                <a:ea typeface="+mn-lt"/>
                <a:cs typeface="+mn-lt"/>
              </a:rPr>
              <a:t>Previous GP details</a:t>
            </a:r>
            <a:endParaRPr lang="en-GB" sz="1600">
              <a:cs typeface="Arial"/>
            </a:endParaRPr>
          </a:p>
          <a:p>
            <a:pPr marL="742950" lvl="1" indent="-285750">
              <a:lnSpc>
                <a:spcPct val="100000"/>
              </a:lnSpc>
              <a:spcAft>
                <a:spcPts val="600"/>
              </a:spcAft>
              <a:buFont typeface="Arial"/>
              <a:buChar char="•"/>
            </a:pPr>
            <a:r>
              <a:rPr lang="en-GB" sz="1600" b="1">
                <a:ea typeface="+mn-lt"/>
                <a:cs typeface="+mn-lt"/>
              </a:rPr>
              <a:t>Any free format fields </a:t>
            </a:r>
            <a:r>
              <a:rPr lang="en-GB" sz="1600">
                <a:ea typeface="+mn-lt"/>
                <a:cs typeface="+mn-lt"/>
              </a:rPr>
              <a:t>a patient has completed </a:t>
            </a:r>
          </a:p>
          <a:p>
            <a:pPr marL="1200150" lvl="2" indent="-285750">
              <a:lnSpc>
                <a:spcPct val="100000"/>
              </a:lnSpc>
              <a:spcAft>
                <a:spcPts val="600"/>
              </a:spcAft>
              <a:buFont typeface="Arial"/>
              <a:buChar char="•"/>
            </a:pPr>
            <a:r>
              <a:rPr lang="en-GB" sz="1600">
                <a:solidFill>
                  <a:schemeClr val="accent6"/>
                </a:solidFill>
                <a:ea typeface="+mn-lt"/>
                <a:cs typeface="+mn-lt"/>
              </a:rPr>
              <a:t>E.g. </a:t>
            </a:r>
            <a:r>
              <a:rPr lang="en-GB" sz="1600" b="1">
                <a:solidFill>
                  <a:schemeClr val="accent6"/>
                </a:solidFill>
                <a:ea typeface="+mn-lt"/>
                <a:cs typeface="+mn-lt"/>
              </a:rPr>
              <a:t>pre-existing conditions</a:t>
            </a:r>
            <a:endParaRPr lang="en-US" sz="1600">
              <a:solidFill>
                <a:schemeClr val="accent6"/>
              </a:solidFill>
              <a:cs typeface="Arial"/>
            </a:endParaRPr>
          </a:p>
          <a:p>
            <a:endParaRPr lang="en-GB" sz="1600">
              <a:ea typeface="+mn-lt"/>
              <a:cs typeface="+mn-lt"/>
            </a:endParaRPr>
          </a:p>
          <a:p>
            <a:r>
              <a:rPr lang="en-GB" sz="1600">
                <a:ea typeface="+mn-lt"/>
                <a:cs typeface="+mn-lt"/>
              </a:rPr>
              <a:t>You can change the named GP that has been assigned by auto registration via the </a:t>
            </a:r>
            <a:r>
              <a:rPr lang="en-GB" sz="1600" b="1">
                <a:ea typeface="+mn-lt"/>
                <a:cs typeface="+mn-lt"/>
              </a:rPr>
              <a:t>Record</a:t>
            </a:r>
            <a:r>
              <a:rPr lang="en-GB" sz="1600">
                <a:ea typeface="+mn-lt"/>
                <a:cs typeface="+mn-lt"/>
              </a:rPr>
              <a:t> section using the </a:t>
            </a:r>
            <a:r>
              <a:rPr lang="en-GB" sz="1600" b="1">
                <a:ea typeface="+mn-lt"/>
                <a:cs typeface="+mn-lt"/>
              </a:rPr>
              <a:t>Named GP</a:t>
            </a:r>
            <a:r>
              <a:rPr lang="en-GB" sz="1600">
                <a:ea typeface="+mn-lt"/>
                <a:cs typeface="+mn-lt"/>
              </a:rPr>
              <a:t> template.</a:t>
            </a:r>
          </a:p>
          <a:p>
            <a:endParaRPr lang="en-GB"/>
          </a:p>
        </p:txBody>
      </p:sp>
      <p:sp>
        <p:nvSpPr>
          <p:cNvPr id="4" name="Title 3">
            <a:extLst>
              <a:ext uri="{FF2B5EF4-FFF2-40B4-BE49-F238E27FC236}">
                <a16:creationId xmlns:a16="http://schemas.microsoft.com/office/drawing/2014/main" id="{3F104171-110A-802E-D5A3-47E355858DD9}"/>
              </a:ext>
            </a:extLst>
          </p:cNvPr>
          <p:cNvSpPr>
            <a:spLocks noGrp="1"/>
          </p:cNvSpPr>
          <p:nvPr>
            <p:ph type="title"/>
          </p:nvPr>
        </p:nvSpPr>
        <p:spPr>
          <a:xfrm>
            <a:off x="432000" y="432001"/>
            <a:ext cx="9122817" cy="535408"/>
          </a:xfrm>
        </p:spPr>
        <p:txBody>
          <a:bodyPr>
            <a:normAutofit fontScale="90000"/>
          </a:bodyPr>
          <a:lstStyle/>
          <a:p>
            <a:r>
              <a:rPr lang="en-US" sz="3200">
                <a:cs typeface="Arial"/>
              </a:rPr>
              <a:t>What practices need to review in the registrations</a:t>
            </a:r>
            <a:endParaRPr lang="en-GB" sz="3200"/>
          </a:p>
        </p:txBody>
      </p:sp>
      <p:pic>
        <p:nvPicPr>
          <p:cNvPr id="5" name="Picture 4">
            <a:extLst>
              <a:ext uri="{FF2B5EF4-FFF2-40B4-BE49-F238E27FC236}">
                <a16:creationId xmlns:a16="http://schemas.microsoft.com/office/drawing/2014/main" id="{4794D495-B974-73F6-5899-5773462E04B1}"/>
              </a:ext>
            </a:extLst>
          </p:cNvPr>
          <p:cNvPicPr>
            <a:picLocks noChangeAspect="1"/>
          </p:cNvPicPr>
          <p:nvPr/>
        </p:nvPicPr>
        <p:blipFill>
          <a:blip r:embed="rId4"/>
          <a:srcRect l="11840" t="7272" r="12950" b="8801"/>
          <a:stretch>
            <a:fillRect/>
          </a:stretch>
        </p:blipFill>
        <p:spPr>
          <a:xfrm>
            <a:off x="9130381" y="3429000"/>
            <a:ext cx="2333291" cy="1764311"/>
          </a:xfrm>
          <a:prstGeom prst="rect">
            <a:avLst/>
          </a:prstGeom>
        </p:spPr>
      </p:pic>
    </p:spTree>
    <p:extLst>
      <p:ext uri="{BB962C8B-B14F-4D97-AF65-F5344CB8AC3E}">
        <p14:creationId xmlns:p14="http://schemas.microsoft.com/office/powerpoint/2010/main" val="188023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BD7B08-F448-920D-30D4-2AFD2E297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4" name="Title 3">
            <a:extLst>
              <a:ext uri="{FF2B5EF4-FFF2-40B4-BE49-F238E27FC236}">
                <a16:creationId xmlns:a16="http://schemas.microsoft.com/office/drawing/2014/main" id="{DF5AF89C-9395-FC78-F5D2-37459446FD4D}"/>
              </a:ext>
            </a:extLst>
          </p:cNvPr>
          <p:cNvSpPr>
            <a:spLocks noGrp="1"/>
          </p:cNvSpPr>
          <p:nvPr>
            <p:ph type="title"/>
          </p:nvPr>
        </p:nvSpPr>
        <p:spPr/>
        <p:txBody>
          <a:bodyPr>
            <a:normAutofit fontScale="90000"/>
          </a:bodyPr>
          <a:lstStyle/>
          <a:p>
            <a:r>
              <a:rPr lang="en-GB" sz="3200"/>
              <a:t>Changing internal processes </a:t>
            </a:r>
          </a:p>
        </p:txBody>
      </p:sp>
      <p:sp>
        <p:nvSpPr>
          <p:cNvPr id="5" name="TextBox 4">
            <a:extLst>
              <a:ext uri="{FF2B5EF4-FFF2-40B4-BE49-F238E27FC236}">
                <a16:creationId xmlns:a16="http://schemas.microsoft.com/office/drawing/2014/main" id="{D7A718F9-744F-E317-F416-BCB2FF225C5A}"/>
              </a:ext>
            </a:extLst>
          </p:cNvPr>
          <p:cNvSpPr txBox="1"/>
          <p:nvPr/>
        </p:nvSpPr>
        <p:spPr>
          <a:xfrm>
            <a:off x="709300" y="1417326"/>
            <a:ext cx="4722726" cy="2585323"/>
          </a:xfrm>
          <a:prstGeom prst="rect">
            <a:avLst/>
          </a:prstGeom>
          <a:noFill/>
        </p:spPr>
        <p:txBody>
          <a:bodyPr wrap="square" rtlCol="0">
            <a:spAutoFit/>
          </a:bodyPr>
          <a:lstStyle/>
          <a:p>
            <a:r>
              <a:rPr lang="en-GB" b="1">
                <a:solidFill>
                  <a:schemeClr val="accent6"/>
                </a:solidFill>
              </a:rPr>
              <a:t>Current process</a:t>
            </a:r>
          </a:p>
          <a:p>
            <a:endParaRPr lang="en-GB">
              <a:solidFill>
                <a:schemeClr val="accent6"/>
              </a:solidFill>
            </a:endParaRPr>
          </a:p>
          <a:p>
            <a:r>
              <a:rPr lang="en-GB">
                <a:solidFill>
                  <a:schemeClr val="accent6"/>
                </a:solidFill>
              </a:rPr>
              <a:t>Registrations reviewed and completed once/twice per week.</a:t>
            </a:r>
          </a:p>
          <a:p>
            <a:endParaRPr lang="en-GB">
              <a:solidFill>
                <a:schemeClr val="accent6"/>
              </a:solidFill>
            </a:endParaRPr>
          </a:p>
          <a:p>
            <a:r>
              <a:rPr lang="en-GB">
                <a:solidFill>
                  <a:schemeClr val="accent6"/>
                </a:solidFill>
              </a:rPr>
              <a:t>Manual registration process for all new patients.</a:t>
            </a:r>
          </a:p>
          <a:p>
            <a:endParaRPr lang="en-GB">
              <a:solidFill>
                <a:schemeClr val="accent6"/>
              </a:solidFill>
            </a:endParaRPr>
          </a:p>
          <a:p>
            <a:r>
              <a:rPr lang="en-GB">
                <a:solidFill>
                  <a:schemeClr val="accent6"/>
                </a:solidFill>
              </a:rPr>
              <a:t>Confirmation needs sent to each patient.</a:t>
            </a:r>
          </a:p>
        </p:txBody>
      </p:sp>
      <p:sp>
        <p:nvSpPr>
          <p:cNvPr id="6" name="TextBox 5">
            <a:extLst>
              <a:ext uri="{FF2B5EF4-FFF2-40B4-BE49-F238E27FC236}">
                <a16:creationId xmlns:a16="http://schemas.microsoft.com/office/drawing/2014/main" id="{A9CCAEC6-CF3B-50CE-1B29-6959B0B995FD}"/>
              </a:ext>
            </a:extLst>
          </p:cNvPr>
          <p:cNvSpPr txBox="1"/>
          <p:nvPr/>
        </p:nvSpPr>
        <p:spPr>
          <a:xfrm>
            <a:off x="5432026" y="1417325"/>
            <a:ext cx="4722725" cy="2585323"/>
          </a:xfrm>
          <a:prstGeom prst="rect">
            <a:avLst/>
          </a:prstGeom>
          <a:noFill/>
        </p:spPr>
        <p:txBody>
          <a:bodyPr wrap="square" rtlCol="0">
            <a:spAutoFit/>
          </a:bodyPr>
          <a:lstStyle/>
          <a:p>
            <a:r>
              <a:rPr lang="en-GB" b="1">
                <a:solidFill>
                  <a:schemeClr val="accent6"/>
                </a:solidFill>
              </a:rPr>
              <a:t>New process</a:t>
            </a:r>
          </a:p>
          <a:p>
            <a:endParaRPr lang="en-GB">
              <a:solidFill>
                <a:schemeClr val="accent6"/>
              </a:solidFill>
            </a:endParaRPr>
          </a:p>
          <a:p>
            <a:r>
              <a:rPr lang="en-GB">
                <a:solidFill>
                  <a:schemeClr val="accent6"/>
                </a:solidFill>
              </a:rPr>
              <a:t>Registrations reviewed and completed every day.</a:t>
            </a:r>
          </a:p>
          <a:p>
            <a:endParaRPr lang="en-GB">
              <a:solidFill>
                <a:schemeClr val="accent6"/>
              </a:solidFill>
            </a:endParaRPr>
          </a:p>
          <a:p>
            <a:r>
              <a:rPr lang="en-GB">
                <a:solidFill>
                  <a:schemeClr val="accent6"/>
                </a:solidFill>
              </a:rPr>
              <a:t>Manual process needed for some patients.</a:t>
            </a:r>
          </a:p>
          <a:p>
            <a:endParaRPr lang="en-GB">
              <a:solidFill>
                <a:schemeClr val="accent6"/>
              </a:solidFill>
            </a:endParaRPr>
          </a:p>
          <a:p>
            <a:r>
              <a:rPr lang="en-GB">
                <a:solidFill>
                  <a:schemeClr val="accent6"/>
                </a:solidFill>
              </a:rPr>
              <a:t>Confirmation will automatically be sent to each patient once accepted.</a:t>
            </a:r>
          </a:p>
        </p:txBody>
      </p:sp>
      <p:sp>
        <p:nvSpPr>
          <p:cNvPr id="7" name="TextBox 6">
            <a:extLst>
              <a:ext uri="{FF2B5EF4-FFF2-40B4-BE49-F238E27FC236}">
                <a16:creationId xmlns:a16="http://schemas.microsoft.com/office/drawing/2014/main" id="{5842BABE-FF20-3210-8CF3-45B41B73DA0B}"/>
              </a:ext>
            </a:extLst>
          </p:cNvPr>
          <p:cNvSpPr txBox="1"/>
          <p:nvPr/>
        </p:nvSpPr>
        <p:spPr>
          <a:xfrm>
            <a:off x="594246" y="4369112"/>
            <a:ext cx="11241908" cy="1838801"/>
          </a:xfrm>
          <a:prstGeom prst="roundRect">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chemeClr val="bg2"/>
                </a:solidFill>
                <a:effectLst/>
                <a:uLnTx/>
                <a:uFillTx/>
                <a:latin typeface="Arial" panose="020B0604020202020204" pitchFamily="34" charset="0"/>
                <a:cs typeface="Arial" panose="020B0604020202020204" pitchFamily="34" charset="0"/>
              </a:rPr>
              <a:t>Clear ownership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39474D"/>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rPr>
              <a:t>Who is responsible for monitoring </a:t>
            </a:r>
            <a:r>
              <a:rPr lang="en-GB" sz="1400">
                <a:solidFill>
                  <a:schemeClr val="accent6"/>
                </a:solidFill>
                <a:latin typeface="Arial" panose="020B0604020202020204" pitchFamily="34" charset="0"/>
                <a:cs typeface="Arial" panose="020B0604020202020204" pitchFamily="34" charset="0"/>
              </a:rPr>
              <a:t>registrations</a:t>
            </a:r>
            <a:r>
              <a:rPr kumimoji="0" lang="en-GB" sz="1400" b="0"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rPr>
              <a:t>Who picks up exceptions if something doesn’t flow through automatically?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rPr>
              <a:t>What happens if that person is off?</a:t>
            </a:r>
          </a:p>
        </p:txBody>
      </p:sp>
      <p:pic>
        <p:nvPicPr>
          <p:cNvPr id="2052" name="Picture 4" descr="Wall Quotes™ Decal - Wallquotes">
            <a:extLst>
              <a:ext uri="{FF2B5EF4-FFF2-40B4-BE49-F238E27FC236}">
                <a16:creationId xmlns:a16="http://schemas.microsoft.com/office/drawing/2014/main" id="{CEACDBCB-6CE0-A543-D258-E61A4B4B4369}"/>
              </a:ext>
            </a:extLst>
          </p:cNvPr>
          <p:cNvPicPr>
            <a:picLocks noChangeAspect="1" noChangeArrowheads="1"/>
          </p:cNvPicPr>
          <p:nvPr/>
        </p:nvPicPr>
        <p:blipFill rotWithShape="1">
          <a:blip r:embed="rId4">
            <a:duotone>
              <a:srgbClr val="005EB8">
                <a:shade val="45000"/>
                <a:satMod val="135000"/>
              </a:srgbClr>
              <a:prstClr val="white"/>
            </a:duotone>
            <a:extLst>
              <a:ext uri="{28A0092B-C50C-407E-A947-70E740481C1C}">
                <a14:useLocalDpi xmlns:a14="http://schemas.microsoft.com/office/drawing/2010/main" val="0"/>
              </a:ext>
            </a:extLst>
          </a:blip>
          <a:srcRect l="5437" t="14031" r="5910" b="17674"/>
          <a:stretch>
            <a:fillRect/>
          </a:stretch>
        </p:blipFill>
        <p:spPr bwMode="auto">
          <a:xfrm>
            <a:off x="9430288" y="4457104"/>
            <a:ext cx="2167466" cy="166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59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1E794C-9C41-D7A5-AE1F-38CBACC83B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10" name="Rounded Rectangle 9">
            <a:extLst>
              <a:ext uri="{FF2B5EF4-FFF2-40B4-BE49-F238E27FC236}">
                <a16:creationId xmlns:a16="http://schemas.microsoft.com/office/drawing/2014/main" id="{E830BE1C-17DE-A0A6-2EF1-CE17518C63FA}"/>
              </a:ext>
            </a:extLst>
          </p:cNvPr>
          <p:cNvSpPr/>
          <p:nvPr/>
        </p:nvSpPr>
        <p:spPr>
          <a:xfrm>
            <a:off x="1512711" y="2246489"/>
            <a:ext cx="1783645" cy="1862667"/>
          </a:xfrm>
          <a:prstGeom prst="roundRect">
            <a:avLst/>
          </a:prstGeom>
          <a:solidFill>
            <a:schemeClr val="bg1"/>
          </a:solid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02493F17-BE63-4D81-D636-4C9EDF96DC53}"/>
              </a:ext>
            </a:extLst>
          </p:cNvPr>
          <p:cNvSpPr/>
          <p:nvPr/>
        </p:nvSpPr>
        <p:spPr>
          <a:xfrm>
            <a:off x="4842933" y="2246489"/>
            <a:ext cx="1783645" cy="1862667"/>
          </a:xfrm>
          <a:prstGeom prst="roundRect">
            <a:avLst/>
          </a:prstGeom>
          <a:solidFill>
            <a:schemeClr val="bg1"/>
          </a:solid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96E5A033-4F0C-6441-418C-0AC788AD4542}"/>
              </a:ext>
            </a:extLst>
          </p:cNvPr>
          <p:cNvSpPr/>
          <p:nvPr/>
        </p:nvSpPr>
        <p:spPr>
          <a:xfrm>
            <a:off x="8534400" y="2246489"/>
            <a:ext cx="1783645" cy="1862667"/>
          </a:xfrm>
          <a:prstGeom prst="roundRect">
            <a:avLst/>
          </a:prstGeom>
          <a:solidFill>
            <a:schemeClr val="bg1"/>
          </a:solid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3B1AD4-ED2B-73DF-0C90-4483D224422D}"/>
              </a:ext>
            </a:extLst>
          </p:cNvPr>
          <p:cNvSpPr>
            <a:spLocks noGrp="1"/>
          </p:cNvSpPr>
          <p:nvPr>
            <p:ph type="title"/>
          </p:nvPr>
        </p:nvSpPr>
        <p:spPr/>
        <p:txBody>
          <a:bodyPr>
            <a:normAutofit fontScale="90000"/>
          </a:bodyPr>
          <a:lstStyle/>
          <a:p>
            <a:r>
              <a:rPr lang="en-GB" sz="3200" noProof="0"/>
              <a:t>Redesigning admin roles</a:t>
            </a:r>
          </a:p>
        </p:txBody>
      </p:sp>
      <p:pic>
        <p:nvPicPr>
          <p:cNvPr id="1026" name="Picture 2" descr="Hand Icon - Openclipart">
            <a:extLst>
              <a:ext uri="{FF2B5EF4-FFF2-40B4-BE49-F238E27FC236}">
                <a16:creationId xmlns:a16="http://schemas.microsoft.com/office/drawing/2014/main" id="{ED28FC68-83EA-3EE1-3A6A-F6D14EBD5F5C}"/>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24043" y="2491718"/>
            <a:ext cx="1064471" cy="13957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Download PNG &amp; SVG | Streamline">
            <a:extLst>
              <a:ext uri="{FF2B5EF4-FFF2-40B4-BE49-F238E27FC236}">
                <a16:creationId xmlns:a16="http://schemas.microsoft.com/office/drawing/2014/main" id="{C291C93C-B6A3-2BE6-D76B-F7B159806766}"/>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37109" y="2491717"/>
            <a:ext cx="1395762" cy="13957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eck Pain Treatment &amp; Relief at Impact ...">
            <a:extLst>
              <a:ext uri="{FF2B5EF4-FFF2-40B4-BE49-F238E27FC236}">
                <a16:creationId xmlns:a16="http://schemas.microsoft.com/office/drawing/2014/main" id="{9C1A79F7-6A39-5571-7409-07078DB3CB68}"/>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81466" y="2491717"/>
            <a:ext cx="1492243" cy="13957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F954851-9710-52C5-DD98-D8741AE7562C}"/>
              </a:ext>
            </a:extLst>
          </p:cNvPr>
          <p:cNvSpPr txBox="1"/>
          <p:nvPr/>
        </p:nvSpPr>
        <p:spPr>
          <a:xfrm>
            <a:off x="4676099" y="4500204"/>
            <a:ext cx="2117782"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9474D"/>
                </a:solidFill>
                <a:effectLst/>
                <a:uLnTx/>
                <a:uFillTx/>
                <a:latin typeface="Arial" panose="020B0604020202020204" pitchFamily="34" charset="0"/>
                <a:cs typeface="Arial" panose="020B0604020202020204" pitchFamily="34" charset="0"/>
              </a:rPr>
              <a:t>Be clear about where time should be reinvested</a:t>
            </a:r>
          </a:p>
        </p:txBody>
      </p:sp>
      <p:sp>
        <p:nvSpPr>
          <p:cNvPr id="7" name="TextBox 6">
            <a:extLst>
              <a:ext uri="{FF2B5EF4-FFF2-40B4-BE49-F238E27FC236}">
                <a16:creationId xmlns:a16="http://schemas.microsoft.com/office/drawing/2014/main" id="{C9EF0D3C-7C76-F94A-9B4A-80B0D928F9EC}"/>
              </a:ext>
            </a:extLst>
          </p:cNvPr>
          <p:cNvSpPr txBox="1"/>
          <p:nvPr/>
        </p:nvSpPr>
        <p:spPr>
          <a:xfrm>
            <a:off x="8266862" y="4514880"/>
            <a:ext cx="2117782"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9474D"/>
                </a:solidFill>
                <a:effectLst/>
                <a:uLnTx/>
                <a:uFillTx/>
                <a:latin typeface="Poppins" panose="00000500000000000000" pitchFamily="2" charset="0"/>
                <a:ea typeface="+mn-ea"/>
                <a:cs typeface="Poppins" panose="00000500000000000000" pitchFamily="2" charset="0"/>
              </a:rPr>
              <a:t>Make sure admin teams are supported</a:t>
            </a:r>
          </a:p>
        </p:txBody>
      </p:sp>
      <p:sp>
        <p:nvSpPr>
          <p:cNvPr id="9" name="TextBox 8">
            <a:extLst>
              <a:ext uri="{FF2B5EF4-FFF2-40B4-BE49-F238E27FC236}">
                <a16:creationId xmlns:a16="http://schemas.microsoft.com/office/drawing/2014/main" id="{6596A8F0-95F5-4E8E-0892-B123C93D9632}"/>
              </a:ext>
            </a:extLst>
          </p:cNvPr>
          <p:cNvSpPr txBox="1"/>
          <p:nvPr/>
        </p:nvSpPr>
        <p:spPr>
          <a:xfrm>
            <a:off x="1312906" y="4514880"/>
            <a:ext cx="211778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9474D"/>
                </a:solidFill>
                <a:effectLst/>
                <a:uLnTx/>
                <a:uFillTx/>
                <a:latin typeface="Poppins" panose="00000500000000000000" pitchFamily="2" charset="0"/>
                <a:ea typeface="+mn-ea"/>
                <a:cs typeface="Poppins" panose="00000500000000000000" pitchFamily="2" charset="0"/>
              </a:rPr>
              <a:t>Agree which tasks</a:t>
            </a:r>
            <a:r>
              <a:rPr kumimoji="0" lang="en-GB" sz="1800" b="0" i="0" u="none" strike="noStrike" kern="1200" cap="none" spc="0" normalizeH="0" noProof="0">
                <a:ln>
                  <a:noFill/>
                </a:ln>
                <a:solidFill>
                  <a:srgbClr val="39474D"/>
                </a:solidFill>
                <a:effectLst/>
                <a:uLnTx/>
                <a:uFillTx/>
                <a:latin typeface="Poppins" panose="00000500000000000000" pitchFamily="2" charset="0"/>
                <a:ea typeface="+mn-ea"/>
                <a:cs typeface="Poppins" panose="00000500000000000000" pitchFamily="2" charset="0"/>
              </a:rPr>
              <a:t> can stop</a:t>
            </a:r>
            <a:r>
              <a:rPr kumimoji="0" lang="en-GB" sz="1800" b="0" i="0" u="none" strike="noStrike" kern="1200" cap="none" spc="0" normalizeH="0" baseline="0" noProof="0">
                <a:ln>
                  <a:noFill/>
                </a:ln>
                <a:solidFill>
                  <a:srgbClr val="39474D"/>
                </a:solidFill>
                <a:effectLst/>
                <a:uLnTx/>
                <a:uFillTx/>
                <a:latin typeface="Poppins" panose="00000500000000000000" pitchFamily="2" charset="0"/>
                <a:ea typeface="+mn-ea"/>
                <a:cs typeface="Poppins" panose="00000500000000000000" pitchFamily="2" charset="0"/>
              </a:rPr>
              <a:t> </a:t>
            </a:r>
          </a:p>
        </p:txBody>
      </p:sp>
    </p:spTree>
    <p:extLst>
      <p:ext uri="{BB962C8B-B14F-4D97-AF65-F5344CB8AC3E}">
        <p14:creationId xmlns:p14="http://schemas.microsoft.com/office/powerpoint/2010/main" val="164892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DEE312-EF47-2C88-654F-EC6FB869E2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Title 1">
            <a:extLst>
              <a:ext uri="{FF2B5EF4-FFF2-40B4-BE49-F238E27FC236}">
                <a16:creationId xmlns:a16="http://schemas.microsoft.com/office/drawing/2014/main" id="{97DD9FA8-AFCD-FDEA-D116-9FBC1C8707E7}"/>
              </a:ext>
            </a:extLst>
          </p:cNvPr>
          <p:cNvSpPr>
            <a:spLocks noGrp="1"/>
          </p:cNvSpPr>
          <p:nvPr>
            <p:ph type="title"/>
          </p:nvPr>
        </p:nvSpPr>
        <p:spPr/>
        <p:txBody>
          <a:bodyPr>
            <a:normAutofit fontScale="90000"/>
          </a:bodyPr>
          <a:lstStyle/>
          <a:p>
            <a:r>
              <a:rPr lang="en-GB" sz="3200" noProof="0"/>
              <a:t>Using registration as the start of digital onboarding</a:t>
            </a:r>
          </a:p>
        </p:txBody>
      </p:sp>
      <p:graphicFrame>
        <p:nvGraphicFramePr>
          <p:cNvPr id="4" name="Diagram 3">
            <a:extLst>
              <a:ext uri="{FF2B5EF4-FFF2-40B4-BE49-F238E27FC236}">
                <a16:creationId xmlns:a16="http://schemas.microsoft.com/office/drawing/2014/main" id="{BC665509-ED6E-4113-84F3-7024F4F46F99}"/>
              </a:ext>
            </a:extLst>
          </p:cNvPr>
          <p:cNvGraphicFramePr/>
          <p:nvPr>
            <p:extLst>
              <p:ext uri="{D42A27DB-BD31-4B8C-83A1-F6EECF244321}">
                <p14:modId xmlns:p14="http://schemas.microsoft.com/office/powerpoint/2010/main" val="1804905127"/>
              </p:ext>
            </p:extLst>
          </p:nvPr>
        </p:nvGraphicFramePr>
        <p:xfrm>
          <a:off x="432000" y="2144696"/>
          <a:ext cx="10597244" cy="31691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7775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1B4DE9-CAD8-315C-0550-E6DBC762F8FB}"/>
              </a:ext>
            </a:extLst>
          </p:cNvPr>
          <p:cNvSpPr>
            <a:spLocks noGrp="1"/>
          </p:cNvSpPr>
          <p:nvPr>
            <p:ph type="body" sz="quarter" idx="13"/>
          </p:nvPr>
        </p:nvSpPr>
        <p:spPr>
          <a:xfrm>
            <a:off x="1068206" y="2796440"/>
            <a:ext cx="6948488" cy="2988316"/>
          </a:xfrm>
        </p:spPr>
        <p:txBody>
          <a:bodyPr vert="horz" lIns="0" tIns="0" rIns="0" bIns="0" rtlCol="0" anchor="t">
            <a:normAutofit/>
          </a:bodyPr>
          <a:lstStyle/>
          <a:p>
            <a:pPr marL="342900" indent="-342900">
              <a:buChar char="•"/>
            </a:pPr>
            <a:r>
              <a:rPr lang="en-GB">
                <a:cs typeface="Arial"/>
              </a:rPr>
              <a:t>What is Manage Patient Registrations (MPR)?</a:t>
            </a:r>
            <a:endParaRPr lang="en-US"/>
          </a:p>
          <a:p>
            <a:pPr marL="342900" indent="-342900">
              <a:buChar char="•"/>
            </a:pPr>
            <a:r>
              <a:rPr lang="en-GB">
                <a:cs typeface="Arial"/>
              </a:rPr>
              <a:t>Enabling MPR</a:t>
            </a:r>
          </a:p>
          <a:p>
            <a:pPr marL="342900" indent="-342900">
              <a:buChar char="•"/>
            </a:pPr>
            <a:r>
              <a:rPr lang="en-GB">
                <a:cs typeface="Arial"/>
              </a:rPr>
              <a:t>Changing internal processes</a:t>
            </a:r>
          </a:p>
          <a:p>
            <a:pPr marL="342900" indent="-342900">
              <a:buChar char="•"/>
            </a:pPr>
            <a:r>
              <a:rPr lang="en-GB">
                <a:cs typeface="Arial"/>
              </a:rPr>
              <a:t>Improving patient information</a:t>
            </a:r>
          </a:p>
          <a:p>
            <a:pPr marL="342900" indent="-342900">
              <a:buChar char="•"/>
            </a:pPr>
            <a:r>
              <a:rPr lang="en-GB">
                <a:cs typeface="Arial"/>
              </a:rPr>
              <a:t>Support available</a:t>
            </a:r>
          </a:p>
          <a:p>
            <a:endParaRPr lang="en-GB">
              <a:cs typeface="Arial"/>
            </a:endParaRPr>
          </a:p>
        </p:txBody>
      </p:sp>
      <p:sp>
        <p:nvSpPr>
          <p:cNvPr id="3" name="Text Placeholder 2">
            <a:extLst>
              <a:ext uri="{FF2B5EF4-FFF2-40B4-BE49-F238E27FC236}">
                <a16:creationId xmlns:a16="http://schemas.microsoft.com/office/drawing/2014/main" id="{B8C51E7C-67E5-5AD4-2801-F519B3369019}"/>
              </a:ext>
            </a:extLst>
          </p:cNvPr>
          <p:cNvSpPr>
            <a:spLocks noGrp="1"/>
          </p:cNvSpPr>
          <p:nvPr>
            <p:ph type="body" sz="quarter" idx="14"/>
          </p:nvPr>
        </p:nvSpPr>
        <p:spPr>
          <a:xfrm>
            <a:off x="1068206" y="2001800"/>
            <a:ext cx="8672356" cy="771869"/>
          </a:xfrm>
        </p:spPr>
        <p:txBody>
          <a:bodyPr vert="horz" lIns="0" tIns="0" rIns="0" bIns="0" rtlCol="0" anchor="t">
            <a:noAutofit/>
          </a:bodyPr>
          <a:lstStyle/>
          <a:p>
            <a:r>
              <a:rPr lang="en-GB">
                <a:cs typeface="Arial"/>
              </a:rPr>
              <a:t>Agenda</a:t>
            </a:r>
            <a:endParaRPr lang="en-GB"/>
          </a:p>
        </p:txBody>
      </p:sp>
    </p:spTree>
    <p:extLst>
      <p:ext uri="{BB962C8B-B14F-4D97-AF65-F5344CB8AC3E}">
        <p14:creationId xmlns:p14="http://schemas.microsoft.com/office/powerpoint/2010/main" val="128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C400A-DF1F-7936-4A06-7C9E09031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2" name="Title 1">
            <a:extLst>
              <a:ext uri="{FF2B5EF4-FFF2-40B4-BE49-F238E27FC236}">
                <a16:creationId xmlns:a16="http://schemas.microsoft.com/office/drawing/2014/main" id="{1804A431-AEF0-B2B5-C9D7-C81A08BA4D09}"/>
              </a:ext>
            </a:extLst>
          </p:cNvPr>
          <p:cNvSpPr>
            <a:spLocks noGrp="1"/>
          </p:cNvSpPr>
          <p:nvPr>
            <p:ph type="title"/>
          </p:nvPr>
        </p:nvSpPr>
        <p:spPr/>
        <p:txBody>
          <a:bodyPr/>
          <a:lstStyle/>
          <a:p>
            <a:r>
              <a:rPr lang="en-GB" noProof="0"/>
              <a:t>Improving patient information</a:t>
            </a:r>
          </a:p>
        </p:txBody>
      </p:sp>
      <p:graphicFrame>
        <p:nvGraphicFramePr>
          <p:cNvPr id="6" name="Diagram 5">
            <a:extLst>
              <a:ext uri="{FF2B5EF4-FFF2-40B4-BE49-F238E27FC236}">
                <a16:creationId xmlns:a16="http://schemas.microsoft.com/office/drawing/2014/main" id="{731D221D-ECF1-65A5-C23D-5BC0EE031A78}"/>
              </a:ext>
            </a:extLst>
          </p:cNvPr>
          <p:cNvGraphicFramePr/>
          <p:nvPr>
            <p:extLst>
              <p:ext uri="{D42A27DB-BD31-4B8C-83A1-F6EECF244321}">
                <p14:modId xmlns:p14="http://schemas.microsoft.com/office/powerpoint/2010/main" val="1851722330"/>
              </p:ext>
            </p:extLst>
          </p:nvPr>
        </p:nvGraphicFramePr>
        <p:xfrm>
          <a:off x="861391" y="1396110"/>
          <a:ext cx="10469217" cy="48591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Graphic 7" descr="Internet with solid fill">
            <a:extLst>
              <a:ext uri="{FF2B5EF4-FFF2-40B4-BE49-F238E27FC236}">
                <a16:creationId xmlns:a16="http://schemas.microsoft.com/office/drawing/2014/main" id="{66F9CAAC-4434-5135-4C58-A45FD86C1B6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946690" y="1725602"/>
            <a:ext cx="1476396" cy="1476396"/>
          </a:xfrm>
          <a:prstGeom prst="rect">
            <a:avLst/>
          </a:prstGeom>
        </p:spPr>
      </p:pic>
      <p:pic>
        <p:nvPicPr>
          <p:cNvPr id="10" name="Graphic 9" descr="Smart Phone with solid fill">
            <a:extLst>
              <a:ext uri="{FF2B5EF4-FFF2-40B4-BE49-F238E27FC236}">
                <a16:creationId xmlns:a16="http://schemas.microsoft.com/office/drawing/2014/main" id="{88DAD569-45D0-676E-42C5-5688759ABB9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227688" y="3357032"/>
            <a:ext cx="914400" cy="914400"/>
          </a:xfrm>
          <a:prstGeom prst="rect">
            <a:avLst/>
          </a:prstGeom>
        </p:spPr>
      </p:pic>
      <p:pic>
        <p:nvPicPr>
          <p:cNvPr id="12" name="Graphic 11" descr="Neighborhood with solid fill">
            <a:extLst>
              <a:ext uri="{FF2B5EF4-FFF2-40B4-BE49-F238E27FC236}">
                <a16:creationId xmlns:a16="http://schemas.microsoft.com/office/drawing/2014/main" id="{461F2100-5E18-A898-1B19-96DD648F126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087189" y="4660521"/>
            <a:ext cx="1195398" cy="1195398"/>
          </a:xfrm>
          <a:prstGeom prst="rect">
            <a:avLst/>
          </a:prstGeom>
        </p:spPr>
      </p:pic>
    </p:spTree>
    <p:extLst>
      <p:ext uri="{BB962C8B-B14F-4D97-AF65-F5344CB8AC3E}">
        <p14:creationId xmlns:p14="http://schemas.microsoft.com/office/powerpoint/2010/main" val="1177722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EFD63F-774B-22D7-3683-C977AC983F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pic>
        <p:nvPicPr>
          <p:cNvPr id="1026" name="Picture 2" descr="Mendip Vale website homepage">
            <a:extLst>
              <a:ext uri="{FF2B5EF4-FFF2-40B4-BE49-F238E27FC236}">
                <a16:creationId xmlns:a16="http://schemas.microsoft.com/office/drawing/2014/main" id="{70036E49-E15D-A47D-D686-385E2D8A214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432000" y="1485900"/>
            <a:ext cx="4762500" cy="3886200"/>
          </a:xfrm>
          <a:prstGeom prst="rect">
            <a:avLst/>
          </a:prstGeom>
          <a:noFill/>
          <a:effectLst>
            <a:outerShdw blurRad="244276" dist="38100" dir="2766676"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4E7278F6-DC4A-787D-CBD5-33DFA63DF22D}"/>
              </a:ext>
            </a:extLst>
          </p:cNvPr>
          <p:cNvSpPr>
            <a:spLocks noGrp="1"/>
          </p:cNvSpPr>
          <p:nvPr>
            <p:ph type="title"/>
          </p:nvPr>
        </p:nvSpPr>
        <p:spPr/>
        <p:txBody>
          <a:bodyPr/>
          <a:lstStyle/>
          <a:p>
            <a:r>
              <a:rPr lang="en-US"/>
              <a:t>Website</a:t>
            </a:r>
          </a:p>
        </p:txBody>
      </p:sp>
      <p:pic>
        <p:nvPicPr>
          <p:cNvPr id="1028" name="Picture 4" descr="The Lea Surgery website menu">
            <a:extLst>
              <a:ext uri="{FF2B5EF4-FFF2-40B4-BE49-F238E27FC236}">
                <a16:creationId xmlns:a16="http://schemas.microsoft.com/office/drawing/2014/main" id="{4A514EB9-225B-1932-3AD2-6437E4ADB5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578168"/>
            <a:ext cx="4810125" cy="2428875"/>
          </a:xfrm>
          <a:prstGeom prst="rect">
            <a:avLst/>
          </a:prstGeom>
          <a:noFill/>
          <a:effectLst>
            <a:outerShdw blurRad="244276" dist="38100" dir="2766676"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84AE32F-1AB5-DA35-049D-457349196609}"/>
              </a:ext>
            </a:extLst>
          </p:cNvPr>
          <p:cNvSpPr txBox="1"/>
          <p:nvPr/>
        </p:nvSpPr>
        <p:spPr>
          <a:xfrm>
            <a:off x="5715000" y="3175018"/>
            <a:ext cx="6121154" cy="2862322"/>
          </a:xfrm>
          <a:prstGeom prst="rect">
            <a:avLst/>
          </a:prstGeom>
          <a:noFill/>
        </p:spPr>
        <p:txBody>
          <a:bodyPr wrap="square">
            <a:spAutoFit/>
          </a:bodyPr>
          <a:lstStyle/>
          <a:p>
            <a:pPr algn="l"/>
            <a:r>
              <a:rPr lang="en-US" b="1" i="0">
                <a:solidFill>
                  <a:srgbClr val="3F525F"/>
                </a:solidFill>
                <a:effectLst/>
                <a:latin typeface="+mj-lt"/>
              </a:rPr>
              <a:t>Registration Page Best Practice </a:t>
            </a:r>
          </a:p>
          <a:p>
            <a:pPr algn="l"/>
            <a:endParaRPr lang="en-US">
              <a:solidFill>
                <a:srgbClr val="3F525F"/>
              </a:solidFill>
              <a:latin typeface="+mj-lt"/>
            </a:endParaRPr>
          </a:p>
          <a:p>
            <a:pPr marL="285750" indent="-285750" algn="l">
              <a:buFont typeface="Arial" panose="020B0604020202020204" pitchFamily="34" charset="0"/>
              <a:buChar char="•"/>
            </a:pPr>
            <a:r>
              <a:rPr lang="en-US">
                <a:solidFill>
                  <a:srgbClr val="3F525F"/>
                </a:solidFill>
                <a:latin typeface="+mj-lt"/>
              </a:rPr>
              <a:t>C</a:t>
            </a:r>
            <a:r>
              <a:rPr lang="en-US" b="0" i="0">
                <a:solidFill>
                  <a:srgbClr val="3F525F"/>
                </a:solidFill>
                <a:effectLst/>
                <a:latin typeface="+mj-lt"/>
              </a:rPr>
              <a:t>learly explain the registration process, how long it will take and what will happen next </a:t>
            </a:r>
          </a:p>
          <a:p>
            <a:pPr marL="285750" indent="-285750" algn="l">
              <a:buFont typeface="Arial" panose="020B0604020202020204" pitchFamily="34" charset="0"/>
              <a:buChar char="•"/>
            </a:pPr>
            <a:r>
              <a:rPr lang="en-US">
                <a:solidFill>
                  <a:srgbClr val="3F525F"/>
                </a:solidFill>
                <a:latin typeface="+mj-lt"/>
              </a:rPr>
              <a:t>P</a:t>
            </a:r>
            <a:r>
              <a:rPr lang="en-US" b="0" i="0">
                <a:solidFill>
                  <a:srgbClr val="3F525F"/>
                </a:solidFill>
                <a:effectLst/>
                <a:latin typeface="+mj-lt"/>
              </a:rPr>
              <a:t>rovide information for patients registering children or for non-speaking English patients </a:t>
            </a:r>
          </a:p>
          <a:p>
            <a:pPr marL="285750" indent="-285750" algn="l">
              <a:buFont typeface="Arial" panose="020B0604020202020204" pitchFamily="34" charset="0"/>
              <a:buChar char="•"/>
            </a:pPr>
            <a:r>
              <a:rPr lang="en-US">
                <a:solidFill>
                  <a:srgbClr val="3F525F"/>
                </a:solidFill>
                <a:latin typeface="+mj-lt"/>
              </a:rPr>
              <a:t>L</a:t>
            </a:r>
            <a:r>
              <a:rPr lang="en-US" b="0" i="0">
                <a:solidFill>
                  <a:srgbClr val="3F525F"/>
                </a:solidFill>
                <a:effectLst/>
                <a:latin typeface="+mj-lt"/>
              </a:rPr>
              <a:t>et patients out of the catchment area know that they can still register with your surgery</a:t>
            </a:r>
          </a:p>
          <a:p>
            <a:pPr marL="285750" indent="-285750" algn="l">
              <a:buFont typeface="Arial" panose="020B0604020202020204" pitchFamily="34" charset="0"/>
              <a:buChar char="•"/>
            </a:pPr>
            <a:r>
              <a:rPr lang="en-US">
                <a:solidFill>
                  <a:srgbClr val="3F525F"/>
                </a:solidFill>
                <a:latin typeface="+mj-lt"/>
              </a:rPr>
              <a:t>A</a:t>
            </a:r>
            <a:r>
              <a:rPr lang="en-US" b="0" i="0">
                <a:solidFill>
                  <a:srgbClr val="3F525F"/>
                </a:solidFill>
                <a:effectLst/>
                <a:latin typeface="+mj-lt"/>
              </a:rPr>
              <a:t>dd a catchment map</a:t>
            </a:r>
          </a:p>
          <a:p>
            <a:pPr marL="285750" indent="-285750">
              <a:buFont typeface="Arial" panose="020B0604020202020204" pitchFamily="34" charset="0"/>
              <a:buChar char="•"/>
            </a:pPr>
            <a:r>
              <a:rPr lang="en-US">
                <a:latin typeface="+mj-lt"/>
                <a:hlinkClick r:id="rId6"/>
              </a:rPr>
              <a:t>Improve visibility of the service on your website</a:t>
            </a:r>
            <a:r>
              <a:rPr lang="en-US">
                <a:latin typeface="+mj-lt"/>
              </a:rPr>
              <a:t> </a:t>
            </a:r>
            <a:endParaRPr lang="en-US" b="0" i="0">
              <a:solidFill>
                <a:srgbClr val="3F525F"/>
              </a:solidFill>
              <a:effectLst/>
              <a:latin typeface="+mj-lt"/>
            </a:endParaRPr>
          </a:p>
        </p:txBody>
      </p:sp>
    </p:spTree>
    <p:extLst>
      <p:ext uri="{BB962C8B-B14F-4D97-AF65-F5344CB8AC3E}">
        <p14:creationId xmlns:p14="http://schemas.microsoft.com/office/powerpoint/2010/main" val="336240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C54DE3-8F37-E452-27AB-D2A646DA9A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9" name="TextBox 8">
            <a:extLst>
              <a:ext uri="{FF2B5EF4-FFF2-40B4-BE49-F238E27FC236}">
                <a16:creationId xmlns:a16="http://schemas.microsoft.com/office/drawing/2014/main" id="{DD55B86C-6615-B133-58FD-5FC8DC8DABFF}"/>
              </a:ext>
            </a:extLst>
          </p:cNvPr>
          <p:cNvSpPr txBox="1"/>
          <p:nvPr/>
        </p:nvSpPr>
        <p:spPr>
          <a:xfrm>
            <a:off x="341689" y="1305341"/>
            <a:ext cx="7454551" cy="4247317"/>
          </a:xfrm>
          <a:prstGeom prst="rect">
            <a:avLst/>
          </a:prstGeom>
          <a:noFill/>
        </p:spPr>
        <p:txBody>
          <a:bodyPr wrap="square">
            <a:spAutoFit/>
          </a:bodyPr>
          <a:lstStyle/>
          <a:p>
            <a:pPr algn="l">
              <a:buNone/>
            </a:pPr>
            <a:r>
              <a:rPr lang="en-US" b="1" i="0">
                <a:solidFill>
                  <a:srgbClr val="3F525F"/>
                </a:solidFill>
                <a:effectLst/>
                <a:latin typeface="+mj-lt"/>
              </a:rPr>
              <a:t>Online service makes registration easier for patients</a:t>
            </a:r>
            <a:endParaRPr lang="en-US" b="0" i="0">
              <a:solidFill>
                <a:srgbClr val="3F525F"/>
              </a:solidFill>
              <a:effectLst/>
              <a:latin typeface="+mj-lt"/>
            </a:endParaRPr>
          </a:p>
          <a:p>
            <a:pPr algn="l">
              <a:buNone/>
            </a:pPr>
            <a:endParaRPr lang="en-US" b="0" i="0">
              <a:solidFill>
                <a:srgbClr val="3F525F"/>
              </a:solidFill>
              <a:effectLst/>
              <a:latin typeface="+mj-lt"/>
            </a:endParaRPr>
          </a:p>
          <a:p>
            <a:pPr algn="l">
              <a:buNone/>
            </a:pPr>
            <a:r>
              <a:rPr lang="en-US" b="0" i="0">
                <a:solidFill>
                  <a:srgbClr val="3F525F"/>
                </a:solidFill>
                <a:effectLst/>
                <a:latin typeface="+mj-lt"/>
              </a:rPr>
              <a:t>We are using an online registration service called </a:t>
            </a:r>
            <a:r>
              <a:rPr lang="en-US" b="1" i="0">
                <a:solidFill>
                  <a:srgbClr val="3F525F"/>
                </a:solidFill>
                <a:effectLst/>
                <a:latin typeface="+mj-lt"/>
              </a:rPr>
              <a:t>Register with a GP surgery</a:t>
            </a:r>
            <a:r>
              <a:rPr lang="en-US" b="0" i="0">
                <a:solidFill>
                  <a:srgbClr val="3F525F"/>
                </a:solidFill>
                <a:effectLst/>
                <a:latin typeface="+mj-lt"/>
              </a:rPr>
              <a:t> that makes it easy to register with this GP surgery.</a:t>
            </a:r>
          </a:p>
          <a:p>
            <a:pPr algn="l">
              <a:buNone/>
            </a:pPr>
            <a:endParaRPr lang="en-US" b="0" i="0">
              <a:solidFill>
                <a:srgbClr val="3F525F"/>
              </a:solidFill>
              <a:effectLst/>
              <a:latin typeface="+mj-lt"/>
            </a:endParaRPr>
          </a:p>
          <a:p>
            <a:pPr algn="l">
              <a:buNone/>
            </a:pPr>
            <a:r>
              <a:rPr lang="en-US" b="0" i="0">
                <a:solidFill>
                  <a:srgbClr val="3F525F"/>
                </a:solidFill>
                <a:effectLst/>
                <a:latin typeface="+mj-lt"/>
              </a:rPr>
              <a:t>New patients just need to fill in an online form to get started. They do not need proof of address or immigration status, ID or an NHS number. </a:t>
            </a:r>
          </a:p>
          <a:p>
            <a:pPr algn="l">
              <a:buNone/>
            </a:pPr>
            <a:endParaRPr lang="en-US" b="0" i="0">
              <a:solidFill>
                <a:srgbClr val="3F525F"/>
              </a:solidFill>
              <a:effectLst/>
              <a:latin typeface="+mj-lt"/>
            </a:endParaRPr>
          </a:p>
          <a:p>
            <a:pPr algn="l">
              <a:buNone/>
            </a:pPr>
            <a:r>
              <a:rPr lang="en-US" b="0" i="0">
                <a:solidFill>
                  <a:srgbClr val="3F525F"/>
                </a:solidFill>
                <a:effectLst/>
                <a:latin typeface="+mj-lt"/>
              </a:rPr>
              <a:t>Paper forms are available for people who need them.</a:t>
            </a:r>
          </a:p>
          <a:p>
            <a:pPr algn="l">
              <a:buNone/>
            </a:pPr>
            <a:endParaRPr lang="en-US" b="0" i="0">
              <a:solidFill>
                <a:srgbClr val="3F525F"/>
              </a:solidFill>
              <a:effectLst/>
              <a:latin typeface="+mj-lt"/>
            </a:endParaRPr>
          </a:p>
          <a:p>
            <a:pPr algn="l">
              <a:buNone/>
            </a:pPr>
            <a:r>
              <a:rPr lang="en-US" b="0" i="0">
                <a:solidFill>
                  <a:srgbClr val="3F525F"/>
                </a:solidFill>
                <a:effectLst/>
                <a:latin typeface="+mj-lt"/>
              </a:rPr>
              <a:t>The service is designed and run by the NHS. It aims to cut practices’ workloads and make GP registration easier for the public.</a:t>
            </a:r>
          </a:p>
          <a:p>
            <a:endParaRPr lang="en-US">
              <a:solidFill>
                <a:srgbClr val="3F525F"/>
              </a:solidFill>
              <a:latin typeface="+mj-lt"/>
            </a:endParaRPr>
          </a:p>
          <a:p>
            <a:r>
              <a:rPr lang="en-US">
                <a:solidFill>
                  <a:srgbClr val="3F525F"/>
                </a:solidFill>
                <a:latin typeface="+mj-lt"/>
              </a:rPr>
              <a:t>You can register with our GP practice online. You don't need to visit us in person, just fill out the digital form. [Register today.]</a:t>
            </a:r>
          </a:p>
        </p:txBody>
      </p:sp>
      <p:pic>
        <p:nvPicPr>
          <p:cNvPr id="5" name="Content Placeholder 4">
            <a:extLst>
              <a:ext uri="{FF2B5EF4-FFF2-40B4-BE49-F238E27FC236}">
                <a16:creationId xmlns:a16="http://schemas.microsoft.com/office/drawing/2014/main" id="{EDB37BD6-E0D9-BEC0-8779-A53C410D4A51}"/>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8259908" y="432001"/>
            <a:ext cx="2743200" cy="2743200"/>
          </a:xfrm>
          <a:prstGeom prst="rect">
            <a:avLst/>
          </a:prstGeom>
          <a:effectLst>
            <a:outerShdw blurRad="251145" dist="38100" dir="2520000" algn="t" rotWithShape="0">
              <a:prstClr val="black">
                <a:alpha val="40000"/>
              </a:prstClr>
            </a:outerShdw>
          </a:effectLst>
        </p:spPr>
      </p:pic>
      <p:sp>
        <p:nvSpPr>
          <p:cNvPr id="2" name="Title 1">
            <a:extLst>
              <a:ext uri="{FF2B5EF4-FFF2-40B4-BE49-F238E27FC236}">
                <a16:creationId xmlns:a16="http://schemas.microsoft.com/office/drawing/2014/main" id="{C1DD092D-F984-C004-9AA6-E8C8E8CA245D}"/>
              </a:ext>
            </a:extLst>
          </p:cNvPr>
          <p:cNvSpPr>
            <a:spLocks noGrp="1"/>
          </p:cNvSpPr>
          <p:nvPr>
            <p:ph type="title"/>
          </p:nvPr>
        </p:nvSpPr>
        <p:spPr/>
        <p:txBody>
          <a:bodyPr/>
          <a:lstStyle/>
          <a:p>
            <a:r>
              <a:rPr lang="en-GB"/>
              <a:t>Social Media</a:t>
            </a:r>
          </a:p>
        </p:txBody>
      </p:sp>
      <p:pic>
        <p:nvPicPr>
          <p:cNvPr id="7" name="Picture 6">
            <a:extLst>
              <a:ext uri="{FF2B5EF4-FFF2-40B4-BE49-F238E27FC236}">
                <a16:creationId xmlns:a16="http://schemas.microsoft.com/office/drawing/2014/main" id="{9292B876-6448-5FB6-3E1B-6A9598263E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7835" y="3332223"/>
            <a:ext cx="2755273" cy="2755273"/>
          </a:xfrm>
          <a:prstGeom prst="rect">
            <a:avLst/>
          </a:prstGeom>
          <a:effectLst>
            <a:outerShdw blurRad="251145" dist="38100" dir="2520000" algn="t" rotWithShape="0">
              <a:prstClr val="black">
                <a:alpha val="40000"/>
              </a:prstClr>
            </a:outerShdw>
          </a:effectLst>
        </p:spPr>
      </p:pic>
    </p:spTree>
    <p:extLst>
      <p:ext uri="{BB962C8B-B14F-4D97-AF65-F5344CB8AC3E}">
        <p14:creationId xmlns:p14="http://schemas.microsoft.com/office/powerpoint/2010/main" val="76386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20ED63-C74C-2740-09FB-CB17F6CAF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pic>
        <p:nvPicPr>
          <p:cNvPr id="5" name="Content Placeholder 4">
            <a:extLst>
              <a:ext uri="{FF2B5EF4-FFF2-40B4-BE49-F238E27FC236}">
                <a16:creationId xmlns:a16="http://schemas.microsoft.com/office/drawing/2014/main" id="{51E1C479-92ED-FD43-4B9E-36BB6D3EFB2C}"/>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073161" y="1345521"/>
            <a:ext cx="3152577" cy="4464050"/>
          </a:xfrm>
          <a:prstGeom prst="rect">
            <a:avLst/>
          </a:prstGeom>
          <a:effectLst>
            <a:outerShdw blurRad="153507" dist="38100" dir="2841570" algn="t" rotWithShape="0">
              <a:prstClr val="black">
                <a:alpha val="40000"/>
              </a:prstClr>
            </a:outerShdw>
          </a:effectLst>
        </p:spPr>
      </p:pic>
      <p:sp>
        <p:nvSpPr>
          <p:cNvPr id="2" name="Title 1">
            <a:extLst>
              <a:ext uri="{FF2B5EF4-FFF2-40B4-BE49-F238E27FC236}">
                <a16:creationId xmlns:a16="http://schemas.microsoft.com/office/drawing/2014/main" id="{01681D61-6DAC-4823-5BE7-AEB6D743DA81}"/>
              </a:ext>
            </a:extLst>
          </p:cNvPr>
          <p:cNvSpPr>
            <a:spLocks noGrp="1"/>
          </p:cNvSpPr>
          <p:nvPr>
            <p:ph type="title"/>
          </p:nvPr>
        </p:nvSpPr>
        <p:spPr/>
        <p:txBody>
          <a:bodyPr/>
          <a:lstStyle/>
          <a:p>
            <a:r>
              <a:rPr lang="en-GB"/>
              <a:t>Community</a:t>
            </a:r>
          </a:p>
        </p:txBody>
      </p:sp>
      <p:pic>
        <p:nvPicPr>
          <p:cNvPr id="7" name="Picture 6">
            <a:extLst>
              <a:ext uri="{FF2B5EF4-FFF2-40B4-BE49-F238E27FC236}">
                <a16:creationId xmlns:a16="http://schemas.microsoft.com/office/drawing/2014/main" id="{91A0145F-CC9D-5656-C56B-8463DCC448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3667" y="1308475"/>
            <a:ext cx="3183359" cy="4501097"/>
          </a:xfrm>
          <a:prstGeom prst="rect">
            <a:avLst/>
          </a:prstGeom>
          <a:effectLst>
            <a:outerShdw blurRad="153507" dist="38100" dir="2841570" algn="t" rotWithShape="0">
              <a:prstClr val="black">
                <a:alpha val="40000"/>
              </a:prstClr>
            </a:outerShdw>
          </a:effectLst>
        </p:spPr>
      </p:pic>
      <p:pic>
        <p:nvPicPr>
          <p:cNvPr id="9" name="Picture 8">
            <a:extLst>
              <a:ext uri="{FF2B5EF4-FFF2-40B4-BE49-F238E27FC236}">
                <a16:creationId xmlns:a16="http://schemas.microsoft.com/office/drawing/2014/main" id="{99E848F6-8656-C4E3-6A3C-5D6609D617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04955" y="1308476"/>
            <a:ext cx="3183357" cy="4501095"/>
          </a:xfrm>
          <a:prstGeom prst="rect">
            <a:avLst/>
          </a:prstGeom>
          <a:effectLst>
            <a:outerShdw blurRad="153507" dist="38100" dir="2841570" algn="t" rotWithShape="0">
              <a:prstClr val="black">
                <a:alpha val="40000"/>
              </a:prstClr>
            </a:outerShdw>
          </a:effectLst>
        </p:spPr>
      </p:pic>
    </p:spTree>
    <p:extLst>
      <p:ext uri="{BB962C8B-B14F-4D97-AF65-F5344CB8AC3E}">
        <p14:creationId xmlns:p14="http://schemas.microsoft.com/office/powerpoint/2010/main" val="334664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A8EADB-7D05-92B4-D8F7-3D0B4BB3B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graphicFrame>
        <p:nvGraphicFramePr>
          <p:cNvPr id="3" name="Content Placeholder 2">
            <a:extLst>
              <a:ext uri="{FF2B5EF4-FFF2-40B4-BE49-F238E27FC236}">
                <a16:creationId xmlns:a16="http://schemas.microsoft.com/office/drawing/2014/main" id="{3C6EBECB-CD17-CADE-FE51-F9790B23FCBD}"/>
              </a:ext>
            </a:extLst>
          </p:cNvPr>
          <p:cNvGraphicFramePr>
            <a:graphicFrameLocks noGrp="1"/>
          </p:cNvGraphicFramePr>
          <p:nvPr>
            <p:ph idx="1"/>
            <p:extLst>
              <p:ext uri="{D42A27DB-BD31-4B8C-83A1-F6EECF244321}">
                <p14:modId xmlns:p14="http://schemas.microsoft.com/office/powerpoint/2010/main" val="2310070421"/>
              </p:ext>
            </p:extLst>
          </p:nvPr>
        </p:nvGraphicFramePr>
        <p:xfrm>
          <a:off x="432000" y="1393016"/>
          <a:ext cx="7532557" cy="44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itle 3">
            <a:extLst>
              <a:ext uri="{FF2B5EF4-FFF2-40B4-BE49-F238E27FC236}">
                <a16:creationId xmlns:a16="http://schemas.microsoft.com/office/drawing/2014/main" id="{7CF8EA31-EC34-A55D-5BD4-8139DCA17B9E}"/>
              </a:ext>
            </a:extLst>
          </p:cNvPr>
          <p:cNvSpPr>
            <a:spLocks noGrp="1"/>
          </p:cNvSpPr>
          <p:nvPr>
            <p:ph type="title"/>
          </p:nvPr>
        </p:nvSpPr>
        <p:spPr/>
        <p:txBody>
          <a:bodyPr>
            <a:normAutofit fontScale="90000"/>
          </a:bodyPr>
          <a:lstStyle/>
          <a:p>
            <a:r>
              <a:rPr lang="en-GB" sz="3200"/>
              <a:t>Digital Inclusion</a:t>
            </a:r>
          </a:p>
        </p:txBody>
      </p:sp>
      <p:sp>
        <p:nvSpPr>
          <p:cNvPr id="8" name="Rounded Rectangle 7">
            <a:extLst>
              <a:ext uri="{FF2B5EF4-FFF2-40B4-BE49-F238E27FC236}">
                <a16:creationId xmlns:a16="http://schemas.microsoft.com/office/drawing/2014/main" id="{F3505F35-B6FD-BE47-7360-D36C3CACB222}"/>
              </a:ext>
            </a:extLst>
          </p:cNvPr>
          <p:cNvSpPr/>
          <p:nvPr/>
        </p:nvSpPr>
        <p:spPr>
          <a:xfrm>
            <a:off x="9142855" y="4305493"/>
            <a:ext cx="1783645" cy="1862667"/>
          </a:xfrm>
          <a:prstGeom prst="roundRect">
            <a:avLst/>
          </a:prstGeom>
          <a:solidFill>
            <a:schemeClr val="bg1"/>
          </a:solid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emsley Fraser">
            <a:extLst>
              <a:ext uri="{FF2B5EF4-FFF2-40B4-BE49-F238E27FC236}">
                <a16:creationId xmlns:a16="http://schemas.microsoft.com/office/drawing/2014/main" id="{29DBFDA7-C233-5523-233E-1C2EEC78546F}"/>
              </a:ext>
            </a:extLst>
          </p:cNvPr>
          <p:cNvPicPr>
            <a:picLocks noChangeAspect="1"/>
          </p:cNvPicPr>
          <p:nvPr/>
        </p:nvPicPr>
        <p:blipFill>
          <a:blip r:embed="rId9">
            <a:duotone>
              <a:schemeClr val="accent1">
                <a:shade val="45000"/>
                <a:satMod val="135000"/>
              </a:schemeClr>
              <a:prstClr val="white"/>
            </a:duotone>
          </a:blip>
          <a:srcRect l="27601" t="15333" r="27066" b="40933"/>
          <a:stretch>
            <a:fillRect/>
          </a:stretch>
        </p:blipFill>
        <p:spPr>
          <a:xfrm>
            <a:off x="9270470" y="4499591"/>
            <a:ext cx="1528414" cy="1474470"/>
          </a:xfrm>
          <a:prstGeom prst="rect">
            <a:avLst/>
          </a:prstGeom>
        </p:spPr>
      </p:pic>
    </p:spTree>
    <p:extLst>
      <p:ext uri="{BB962C8B-B14F-4D97-AF65-F5344CB8AC3E}">
        <p14:creationId xmlns:p14="http://schemas.microsoft.com/office/powerpoint/2010/main" val="269053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377ECA-44C4-4C09-8662-18F2D02AED65}"/>
              </a:ext>
            </a:extLst>
          </p:cNvPr>
          <p:cNvSpPr>
            <a:spLocks noGrp="1"/>
          </p:cNvSpPr>
          <p:nvPr>
            <p:ph idx="1"/>
          </p:nvPr>
        </p:nvSpPr>
        <p:spPr>
          <a:xfrm>
            <a:off x="432000" y="1910148"/>
            <a:ext cx="6304947" cy="3918795"/>
          </a:xfrm>
        </p:spPr>
        <p:txBody>
          <a:bodyPr vert="horz" lIns="0" tIns="0" rIns="0" bIns="0" numCol="2" spcCol="432000" rtlCol="0" anchor="t">
            <a:noAutofit/>
          </a:bodyPr>
          <a:lstStyle/>
          <a:p>
            <a:r>
              <a:rPr lang="en-GB" sz="1800" b="1"/>
              <a:t>Webinars:</a:t>
            </a:r>
          </a:p>
          <a:p>
            <a:r>
              <a:rPr lang="en-GB" sz="1200" u="sng" dirty="0">
                <a:highlight>
                  <a:srgbClr val="F7F7F7"/>
                </a:highlight>
                <a:latin typeface="Poppins"/>
                <a:cs typeface="Poppins"/>
                <a:hlinkClick r:id="rId3"/>
              </a:rPr>
              <a:t>SystmOne – 15th July @ 12.00</a:t>
            </a:r>
            <a:br>
              <a:rPr lang="en-GB" sz="1200" u="sng" dirty="0">
                <a:highlight>
                  <a:srgbClr val="F7F7F7"/>
                </a:highlight>
                <a:latin typeface="Poppins"/>
                <a:cs typeface="Poppins"/>
              </a:rPr>
            </a:br>
            <a:r>
              <a:rPr lang="en-GB" sz="1200" u="sng" dirty="0">
                <a:highlight>
                  <a:srgbClr val="F7F7F7"/>
                </a:highlight>
                <a:latin typeface="Poppins"/>
                <a:cs typeface="Poppins"/>
                <a:hlinkClick r:id="rId4"/>
              </a:rPr>
              <a:t>SystmOne – 21st July @ 13.00</a:t>
            </a:r>
            <a:br>
              <a:rPr lang="en-GB" sz="1200" u="sng" dirty="0">
                <a:highlight>
                  <a:srgbClr val="F7F7F7"/>
                </a:highlight>
                <a:latin typeface="Poppins"/>
                <a:cs typeface="Poppins"/>
              </a:rPr>
            </a:br>
            <a:r>
              <a:rPr lang="en-GB" sz="1200" u="sng" dirty="0">
                <a:highlight>
                  <a:srgbClr val="F7F7F7"/>
                </a:highlight>
                <a:latin typeface="Poppins"/>
                <a:cs typeface="Poppins"/>
                <a:hlinkClick r:id="rId5"/>
              </a:rPr>
              <a:t>SystmOne – 22nd July @ 12.00</a:t>
            </a:r>
            <a:br>
              <a:rPr lang="en-GB" sz="1200" u="sng" dirty="0">
                <a:highlight>
                  <a:srgbClr val="F7F7F7"/>
                </a:highlight>
                <a:latin typeface="Poppins"/>
                <a:cs typeface="Poppins"/>
              </a:rPr>
            </a:br>
            <a:r>
              <a:rPr lang="en-GB" sz="1200" u="sng" dirty="0">
                <a:highlight>
                  <a:srgbClr val="F7F7F7"/>
                </a:highlight>
                <a:latin typeface="Poppins"/>
                <a:cs typeface="Poppins"/>
                <a:hlinkClick r:id="rId6"/>
              </a:rPr>
              <a:t>SystmOne – 28th July @ 13.00</a:t>
            </a:r>
            <a:br>
              <a:rPr lang="en-GB" sz="1200" u="sng" dirty="0">
                <a:highlight>
                  <a:srgbClr val="F7F7F7"/>
                </a:highlight>
                <a:latin typeface="Poppins"/>
                <a:cs typeface="Poppins"/>
              </a:rPr>
            </a:br>
            <a:r>
              <a:rPr lang="en-GB" sz="1200" u="sng" dirty="0">
                <a:highlight>
                  <a:srgbClr val="F7F7F7"/>
                </a:highlight>
                <a:latin typeface="Poppins"/>
                <a:cs typeface="Poppins"/>
                <a:hlinkClick r:id="rId7"/>
              </a:rPr>
              <a:t>SystmOne – 29th July @ 12.00</a:t>
            </a:r>
            <a:endParaRPr lang="en-GB" dirty="0"/>
          </a:p>
          <a:p>
            <a:endParaRPr lang="en-GB" sz="1800">
              <a:cs typeface="Arial" panose="020B0604020202020204"/>
            </a:endParaRPr>
          </a:p>
          <a:p>
            <a:endParaRPr lang="en-GB" sz="1800" b="1"/>
          </a:p>
          <a:p>
            <a:endParaRPr lang="en-GB" sz="1800" b="1">
              <a:cs typeface="Arial"/>
            </a:endParaRPr>
          </a:p>
          <a:p>
            <a:endParaRPr lang="en-GB" sz="1800" b="1">
              <a:cs typeface="Arial"/>
            </a:endParaRPr>
          </a:p>
          <a:p>
            <a:endParaRPr lang="en-GB">
              <a:cs typeface="Arial" panose="020B0604020202020204"/>
            </a:endParaRPr>
          </a:p>
        </p:txBody>
      </p:sp>
      <p:sp>
        <p:nvSpPr>
          <p:cNvPr id="6" name="Title 3">
            <a:extLst>
              <a:ext uri="{FF2B5EF4-FFF2-40B4-BE49-F238E27FC236}">
                <a16:creationId xmlns:a16="http://schemas.microsoft.com/office/drawing/2014/main" id="{5856E57D-5857-BF74-AEF5-CCE51DC87024}"/>
              </a:ext>
            </a:extLst>
          </p:cNvPr>
          <p:cNvSpPr txBox="1">
            <a:spLocks/>
          </p:cNvSpPr>
          <p:nvPr/>
        </p:nvSpPr>
        <p:spPr>
          <a:xfrm>
            <a:off x="432000" y="432001"/>
            <a:ext cx="5584978" cy="798488"/>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Support Available</a:t>
            </a:r>
          </a:p>
        </p:txBody>
      </p:sp>
      <p:sp>
        <p:nvSpPr>
          <p:cNvPr id="13" name="Content Placeholder 1">
            <a:extLst>
              <a:ext uri="{FF2B5EF4-FFF2-40B4-BE49-F238E27FC236}">
                <a16:creationId xmlns:a16="http://schemas.microsoft.com/office/drawing/2014/main" id="{B4A47A3C-2115-4402-6743-C636DFDD7D86}"/>
              </a:ext>
            </a:extLst>
          </p:cNvPr>
          <p:cNvSpPr txBox="1">
            <a:spLocks/>
          </p:cNvSpPr>
          <p:nvPr/>
        </p:nvSpPr>
        <p:spPr>
          <a:xfrm>
            <a:off x="2212622" y="5150355"/>
            <a:ext cx="7608710" cy="822280"/>
          </a:xfrm>
          <a:prstGeom prst="rect">
            <a:avLst/>
          </a:prstGeom>
        </p:spPr>
        <p:txBody>
          <a:bodyPr vert="horz" lIns="0" tIns="0" rIns="0" bIns="0" numCol="1" spcCol="432000" rtlCol="0">
            <a:noAutofit/>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14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b="1">
                <a:solidFill>
                  <a:srgbClr val="FF0000"/>
                </a:solidFill>
                <a:hlinkClick r:id="rId8"/>
              </a:rPr>
              <a:t>For more information, resources and access to one-to-one support, visit this webpage.</a:t>
            </a:r>
            <a:endParaRPr lang="en-GB" sz="2400" b="1">
              <a:solidFill>
                <a:srgbClr val="FF0000"/>
              </a:solidFill>
            </a:endParaRPr>
          </a:p>
        </p:txBody>
      </p:sp>
      <p:sp>
        <p:nvSpPr>
          <p:cNvPr id="3" name="TextBox 2">
            <a:extLst>
              <a:ext uri="{FF2B5EF4-FFF2-40B4-BE49-F238E27FC236}">
                <a16:creationId xmlns:a16="http://schemas.microsoft.com/office/drawing/2014/main" id="{3F38D438-4BAF-55E5-1D0E-9685CD5E9CD8}"/>
              </a:ext>
            </a:extLst>
          </p:cNvPr>
          <p:cNvSpPr txBox="1"/>
          <p:nvPr/>
        </p:nvSpPr>
        <p:spPr>
          <a:xfrm>
            <a:off x="4371334" y="5972635"/>
            <a:ext cx="3291286" cy="369332"/>
          </a:xfrm>
          <a:prstGeom prst="rect">
            <a:avLst/>
          </a:prstGeom>
          <a:noFill/>
        </p:spPr>
        <p:txBody>
          <a:bodyPr wrap="none" rtlCol="0">
            <a:spAutoFit/>
          </a:bodyPr>
          <a:lstStyle/>
          <a:p>
            <a:r>
              <a:rPr lang="en-GB"/>
              <a:t>support@redmoorhealth.co.uk</a:t>
            </a:r>
          </a:p>
        </p:txBody>
      </p:sp>
      <p:pic>
        <p:nvPicPr>
          <p:cNvPr id="5" name="Picture 4">
            <a:extLst>
              <a:ext uri="{FF2B5EF4-FFF2-40B4-BE49-F238E27FC236}">
                <a16:creationId xmlns:a16="http://schemas.microsoft.com/office/drawing/2014/main" id="{FD6C27FE-33A6-2A6E-8B95-770359482FE4}"/>
              </a:ext>
            </a:extLst>
          </p:cNvPr>
          <p:cNvPicPr>
            <a:picLocks noChangeAspect="1"/>
          </p:cNvPicPr>
          <p:nvPr/>
        </p:nvPicPr>
        <p:blipFill>
          <a:blip r:embed="rId9"/>
          <a:stretch>
            <a:fillRect/>
          </a:stretch>
        </p:blipFill>
        <p:spPr>
          <a:xfrm>
            <a:off x="9314127" y="0"/>
            <a:ext cx="2877873" cy="4070550"/>
          </a:xfrm>
          <a:prstGeom prst="rect">
            <a:avLst/>
          </a:prstGeom>
          <a:effectLst>
            <a:outerShdw blurRad="50800" dist="38100" dir="5400000" algn="t" rotWithShape="0">
              <a:prstClr val="black">
                <a:alpha val="40000"/>
              </a:prstClr>
            </a:outerShdw>
          </a:effectLst>
        </p:spPr>
      </p:pic>
      <p:sp>
        <p:nvSpPr>
          <p:cNvPr id="4" name="TextBox 3">
            <a:extLst>
              <a:ext uri="{FF2B5EF4-FFF2-40B4-BE49-F238E27FC236}">
                <a16:creationId xmlns:a16="http://schemas.microsoft.com/office/drawing/2014/main" id="{D2F1AF49-128D-262A-050F-3C37568A2B8D}"/>
              </a:ext>
            </a:extLst>
          </p:cNvPr>
          <p:cNvSpPr txBox="1"/>
          <p:nvPr/>
        </p:nvSpPr>
        <p:spPr>
          <a:xfrm>
            <a:off x="4776979" y="1911854"/>
            <a:ext cx="354900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GB" b="1">
                <a:solidFill>
                  <a:srgbClr val="425563"/>
                </a:solidFill>
                <a:highlight>
                  <a:srgbClr val="F7F7F7"/>
                </a:highlight>
                <a:latin typeface="Arial"/>
                <a:cs typeface="Arial"/>
              </a:rPr>
              <a:t>Drop-in Sessions:</a:t>
            </a:r>
            <a:endParaRPr lang="en-US">
              <a:highlight>
                <a:srgbClr val="F7F7F7"/>
              </a:highlight>
              <a:latin typeface="Arial"/>
              <a:cs typeface="Arial"/>
            </a:endParaRPr>
          </a:p>
          <a:p>
            <a:pPr>
              <a:spcAft>
                <a:spcPts val="600"/>
              </a:spcAft>
            </a:pPr>
            <a:r>
              <a:rPr lang="en-GB" sz="1200" i="1">
                <a:solidFill>
                  <a:srgbClr val="425563"/>
                </a:solidFill>
                <a:highlight>
                  <a:srgbClr val="F7F7F7"/>
                </a:highlight>
                <a:latin typeface="Arial"/>
                <a:cs typeface="Arial"/>
              </a:rPr>
              <a:t>For practices that have questions or would like support with setting up and using this new functionality.</a:t>
            </a:r>
            <a:endParaRPr lang="en-US" sz="1200" i="1">
              <a:highlight>
                <a:srgbClr val="F7F7F7"/>
              </a:highlight>
              <a:latin typeface="Arial"/>
              <a:cs typeface="Arial"/>
            </a:endParaRPr>
          </a:p>
          <a:p>
            <a:pPr>
              <a:spcAft>
                <a:spcPts val="600"/>
              </a:spcAft>
            </a:pPr>
            <a:r>
              <a:rPr lang="en-GB" sz="1200" u="sng" dirty="0">
                <a:highlight>
                  <a:srgbClr val="F7F7F7"/>
                </a:highlight>
                <a:latin typeface="Poppins"/>
                <a:cs typeface="Poppins"/>
                <a:hlinkClick r:id="rId10"/>
              </a:rPr>
              <a:t>SystmOne – 16th July @ 11.30</a:t>
            </a:r>
            <a:br>
              <a:rPr lang="en-GB" sz="1200" u="sng" dirty="0">
                <a:highlight>
                  <a:srgbClr val="F7F7F7"/>
                </a:highlight>
                <a:latin typeface="Poppins"/>
                <a:cs typeface="Poppins"/>
              </a:rPr>
            </a:br>
            <a:r>
              <a:rPr lang="en-GB" sz="1200" u="sng" dirty="0">
                <a:highlight>
                  <a:srgbClr val="F7F7F7"/>
                </a:highlight>
                <a:latin typeface="Poppins"/>
                <a:cs typeface="Poppins"/>
                <a:hlinkClick r:id="rId11"/>
              </a:rPr>
              <a:t>SystmOne – 23rd July @ 11.30</a:t>
            </a:r>
            <a:br>
              <a:rPr lang="en-GB" sz="1200" u="sng" dirty="0">
                <a:highlight>
                  <a:srgbClr val="F7F7F7"/>
                </a:highlight>
                <a:latin typeface="Poppins"/>
                <a:cs typeface="Poppins"/>
              </a:rPr>
            </a:br>
            <a:r>
              <a:rPr lang="en-GB" sz="1200" u="sng" dirty="0">
                <a:highlight>
                  <a:srgbClr val="F7F7F7"/>
                </a:highlight>
                <a:latin typeface="Poppins"/>
                <a:cs typeface="Poppins"/>
                <a:hlinkClick r:id="rId12"/>
              </a:rPr>
              <a:t>SystmOne – 28th July @ 12.30</a:t>
            </a:r>
            <a:endParaRPr lang="en-GB" dirty="0"/>
          </a:p>
        </p:txBody>
      </p:sp>
    </p:spTree>
    <p:extLst>
      <p:ext uri="{BB962C8B-B14F-4D97-AF65-F5344CB8AC3E}">
        <p14:creationId xmlns:p14="http://schemas.microsoft.com/office/powerpoint/2010/main" val="650463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95DA38-0952-FA2D-399C-DAC4C3F277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pic>
        <p:nvPicPr>
          <p:cNvPr id="3" name="Picture 2">
            <a:extLst>
              <a:ext uri="{FF2B5EF4-FFF2-40B4-BE49-F238E27FC236}">
                <a16:creationId xmlns:a16="http://schemas.microsoft.com/office/drawing/2014/main" id="{2D0EA36E-B33B-6E5D-CB4F-BA0927606107}"/>
              </a:ext>
            </a:extLst>
          </p:cNvPr>
          <p:cNvPicPr>
            <a:picLocks noChangeAspect="1"/>
          </p:cNvPicPr>
          <p:nvPr/>
        </p:nvPicPr>
        <p:blipFill>
          <a:blip r:embed="rId4"/>
          <a:stretch>
            <a:fillRect/>
          </a:stretch>
        </p:blipFill>
        <p:spPr>
          <a:xfrm>
            <a:off x="1278872" y="692838"/>
            <a:ext cx="6243118" cy="549530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13283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F4823-906C-19DC-F846-1F9FE60D75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D72DC84-998E-F25D-D48A-33069ABA15EA}"/>
              </a:ext>
            </a:extLst>
          </p:cNvPr>
          <p:cNvSpPr>
            <a:spLocks noGrp="1"/>
          </p:cNvSpPr>
          <p:nvPr>
            <p:ph type="title"/>
          </p:nvPr>
        </p:nvSpPr>
        <p:spPr/>
        <p:txBody>
          <a:bodyPr>
            <a:normAutofit fontScale="90000"/>
          </a:bodyPr>
          <a:lstStyle/>
          <a:p>
            <a:r>
              <a:rPr lang="en-GB" sz="3200"/>
              <a:t>Feedback</a:t>
            </a:r>
          </a:p>
        </p:txBody>
      </p:sp>
      <p:pic>
        <p:nvPicPr>
          <p:cNvPr id="5" name="Picture 4">
            <a:extLst>
              <a:ext uri="{FF2B5EF4-FFF2-40B4-BE49-F238E27FC236}">
                <a16:creationId xmlns:a16="http://schemas.microsoft.com/office/drawing/2014/main" id="{CB1BFE45-A3E7-AAD3-A9EC-21D0A6816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pic>
        <p:nvPicPr>
          <p:cNvPr id="6" name="Picture 5">
            <a:extLst>
              <a:ext uri="{FF2B5EF4-FFF2-40B4-BE49-F238E27FC236}">
                <a16:creationId xmlns:a16="http://schemas.microsoft.com/office/drawing/2014/main" id="{F3BAD5EC-2E96-5E89-0555-366C52BF6ED2}"/>
              </a:ext>
            </a:extLst>
          </p:cNvPr>
          <p:cNvPicPr/>
          <p:nvPr/>
        </p:nvPicPr>
        <p:blipFill>
          <a:blip r:embed="rId4"/>
          <a:stretch>
            <a:fillRect/>
          </a:stretch>
        </p:blipFill>
        <p:spPr>
          <a:xfrm>
            <a:off x="1800601" y="1807163"/>
            <a:ext cx="3343826" cy="3380040"/>
          </a:xfrm>
          <a:prstGeom prst="rect">
            <a:avLst/>
          </a:prstGeom>
        </p:spPr>
      </p:pic>
      <p:pic>
        <p:nvPicPr>
          <p:cNvPr id="7" name="Picture 6">
            <a:extLst>
              <a:ext uri="{FF2B5EF4-FFF2-40B4-BE49-F238E27FC236}">
                <a16:creationId xmlns:a16="http://schemas.microsoft.com/office/drawing/2014/main" id="{3DA6749B-DE64-BBE9-9600-D2E5D697460A}"/>
              </a:ext>
            </a:extLst>
          </p:cNvPr>
          <p:cNvPicPr>
            <a:picLocks noChangeAspect="1"/>
          </p:cNvPicPr>
          <p:nvPr/>
        </p:nvPicPr>
        <p:blipFill>
          <a:blip r:embed="rId5"/>
          <a:stretch>
            <a:fillRect/>
          </a:stretch>
        </p:blipFill>
        <p:spPr>
          <a:xfrm>
            <a:off x="2470720" y="2786247"/>
            <a:ext cx="2014034" cy="1978492"/>
          </a:xfrm>
          <a:prstGeom prst="rect">
            <a:avLst/>
          </a:prstGeom>
        </p:spPr>
      </p:pic>
      <p:sp>
        <p:nvSpPr>
          <p:cNvPr id="8" name="Rectangle 7">
            <a:extLst>
              <a:ext uri="{FF2B5EF4-FFF2-40B4-BE49-F238E27FC236}">
                <a16:creationId xmlns:a16="http://schemas.microsoft.com/office/drawing/2014/main" id="{B1A38C8C-7153-12B6-309E-63C11573D618}"/>
              </a:ext>
            </a:extLst>
          </p:cNvPr>
          <p:cNvSpPr/>
          <p:nvPr/>
        </p:nvSpPr>
        <p:spPr>
          <a:xfrm>
            <a:off x="6130458" y="2616555"/>
            <a:ext cx="3443111" cy="2112179"/>
          </a:xfrm>
          <a:prstGeom prst="rect">
            <a:avLst/>
          </a:prstGeom>
          <a:solidFill>
            <a:srgbClr val="FFFFFF"/>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6">
            <a:extLst>
              <a:ext uri="{FF2B5EF4-FFF2-40B4-BE49-F238E27FC236}">
                <a16:creationId xmlns:a16="http://schemas.microsoft.com/office/drawing/2014/main" id="{7B6C4691-DC13-A740-DDE3-64D8A06B90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3264" y="3039889"/>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02ECC50-5347-6BF9-0E8B-7F124D280949}"/>
              </a:ext>
            </a:extLst>
          </p:cNvPr>
          <p:cNvSpPr txBox="1"/>
          <p:nvPr/>
        </p:nvSpPr>
        <p:spPr>
          <a:xfrm>
            <a:off x="7502222" y="2884314"/>
            <a:ext cx="6190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9474D"/>
                </a:solidFill>
                <a:effectLst/>
                <a:uLnTx/>
                <a:uFillTx/>
                <a:latin typeface="Poppins" panose="00000500000000000000" pitchFamily="2" charset="0"/>
                <a:ea typeface="+mn-ea"/>
                <a:cs typeface="Poppins" panose="00000500000000000000" pitchFamily="2" charset="0"/>
              </a:rPr>
              <a:t>£25</a:t>
            </a:r>
          </a:p>
        </p:txBody>
      </p:sp>
    </p:spTree>
    <p:extLst>
      <p:ext uri="{BB962C8B-B14F-4D97-AF65-F5344CB8AC3E}">
        <p14:creationId xmlns:p14="http://schemas.microsoft.com/office/powerpoint/2010/main" val="1836171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C2B32-7793-F853-EC8B-E72088D7DD6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FA2EF2A-CA72-C6AA-43D8-5CDF807DB1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11490"/>
            <a:ext cx="3823138" cy="3429000"/>
          </a:xfrm>
          <a:prstGeom prst="rect">
            <a:avLst/>
          </a:prstGeom>
        </p:spPr>
      </p:pic>
      <p:sp>
        <p:nvSpPr>
          <p:cNvPr id="6" name="Title 3">
            <a:extLst>
              <a:ext uri="{FF2B5EF4-FFF2-40B4-BE49-F238E27FC236}">
                <a16:creationId xmlns:a16="http://schemas.microsoft.com/office/drawing/2014/main" id="{0E849FBC-84F8-F66F-AA23-37703900B32F}"/>
              </a:ext>
            </a:extLst>
          </p:cNvPr>
          <p:cNvSpPr txBox="1">
            <a:spLocks/>
          </p:cNvSpPr>
          <p:nvPr/>
        </p:nvSpPr>
        <p:spPr>
          <a:xfrm>
            <a:off x="3303511" y="3041246"/>
            <a:ext cx="5584978" cy="798488"/>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400"/>
              <a:t>Any Questions?</a:t>
            </a:r>
          </a:p>
        </p:txBody>
      </p:sp>
    </p:spTree>
    <p:extLst>
      <p:ext uri="{BB962C8B-B14F-4D97-AF65-F5344CB8AC3E}">
        <p14:creationId xmlns:p14="http://schemas.microsoft.com/office/powerpoint/2010/main" val="145886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A4E8E-1CF4-A475-540C-4E06CB4C8E7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DE3536A-A623-0C14-FA8C-F902E6C4B705}"/>
              </a:ext>
            </a:extLst>
          </p:cNvPr>
          <p:cNvSpPr>
            <a:spLocks noGrp="1"/>
          </p:cNvSpPr>
          <p:nvPr>
            <p:ph type="body" sz="quarter" idx="14"/>
          </p:nvPr>
        </p:nvSpPr>
        <p:spPr>
          <a:xfrm>
            <a:off x="1068206" y="1888091"/>
            <a:ext cx="6948488" cy="728149"/>
          </a:xfrm>
        </p:spPr>
        <p:txBody>
          <a:bodyPr vert="horz" lIns="0" tIns="0" rIns="0" bIns="0" rtlCol="0" anchor="t">
            <a:noAutofit/>
          </a:bodyPr>
          <a:lstStyle/>
          <a:p>
            <a:r>
              <a:rPr lang="en-GB">
                <a:cs typeface="Arial"/>
              </a:rPr>
              <a:t>Thank you!</a:t>
            </a:r>
            <a:endParaRPr lang="en-GB"/>
          </a:p>
        </p:txBody>
      </p:sp>
    </p:spTree>
    <p:extLst>
      <p:ext uri="{BB962C8B-B14F-4D97-AF65-F5344CB8AC3E}">
        <p14:creationId xmlns:p14="http://schemas.microsoft.com/office/powerpoint/2010/main" val="276821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502C9C-7ECB-455B-A330-3B1C858D15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3" name="Rounded Rectangle 2">
            <a:extLst>
              <a:ext uri="{FF2B5EF4-FFF2-40B4-BE49-F238E27FC236}">
                <a16:creationId xmlns:a16="http://schemas.microsoft.com/office/drawing/2014/main" id="{36756D11-F63F-6BDB-7897-AFBE6E7BD3E6}"/>
              </a:ext>
            </a:extLst>
          </p:cNvPr>
          <p:cNvSpPr/>
          <p:nvPr/>
        </p:nvSpPr>
        <p:spPr>
          <a:xfrm>
            <a:off x="7069540" y="3429000"/>
            <a:ext cx="3916908" cy="153878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26863046-F26C-6A8E-1143-1F2DACBD1666}"/>
              </a:ext>
            </a:extLst>
          </p:cNvPr>
          <p:cNvSpPr>
            <a:spLocks noGrp="1"/>
          </p:cNvSpPr>
          <p:nvPr>
            <p:ph idx="1"/>
          </p:nvPr>
        </p:nvSpPr>
        <p:spPr>
          <a:xfrm>
            <a:off x="432000" y="1625600"/>
            <a:ext cx="11176865" cy="4926155"/>
          </a:xfrm>
        </p:spPr>
        <p:txBody>
          <a:bodyPr numCol="1"/>
          <a:lstStyle/>
          <a:p>
            <a:r>
              <a:rPr lang="en-US" sz="1800" b="1"/>
              <a:t>Manage patient registrations (MPR) is a new service from NHS England. </a:t>
            </a:r>
          </a:p>
          <a:p>
            <a:r>
              <a:rPr lang="en-GB"/>
              <a:t>This new functionality can support </a:t>
            </a:r>
            <a:r>
              <a:rPr lang="en-GB" b="1"/>
              <a:t>50-65% of patient registrations</a:t>
            </a:r>
            <a:r>
              <a:rPr lang="en-GB"/>
              <a:t>, being processed through Auto Registration where appropriate, while also providing practices with a managed route to review and process registrations that require additional input.</a:t>
            </a:r>
          </a:p>
          <a:p>
            <a:endParaRPr lang="en-US" sz="1800"/>
          </a:p>
          <a:p>
            <a:r>
              <a:rPr lang="en-US" sz="1600" b="1"/>
              <a:t>The service is a portal that lets you:</a:t>
            </a:r>
          </a:p>
          <a:p>
            <a:pPr marL="285750" indent="-285750">
              <a:buFont typeface="Arial" panose="020B0604020202020204" pitchFamily="34" charset="0"/>
              <a:buChar char="•"/>
            </a:pPr>
            <a:r>
              <a:rPr lang="en-US" sz="1600"/>
              <a:t>view incoming patient registrations</a:t>
            </a:r>
          </a:p>
          <a:p>
            <a:pPr marL="285750" indent="-285750">
              <a:buFont typeface="Arial" panose="020B0604020202020204" pitchFamily="34" charset="0"/>
              <a:buChar char="•"/>
            </a:pPr>
            <a:r>
              <a:rPr lang="en-US" sz="1600"/>
              <a:t>review the information a patient gave in the online form</a:t>
            </a:r>
          </a:p>
          <a:p>
            <a:pPr marL="285750" indent="-285750">
              <a:buFont typeface="Arial" panose="020B0604020202020204" pitchFamily="34" charset="0"/>
              <a:buChar char="•"/>
            </a:pPr>
            <a:r>
              <a:rPr lang="en-US" sz="1600"/>
              <a:t>approve or reject patients</a:t>
            </a:r>
          </a:p>
          <a:p>
            <a:pPr marL="285750" indent="-285750">
              <a:buFont typeface="Arial" panose="020B0604020202020204" pitchFamily="34" charset="0"/>
              <a:buChar char="•"/>
            </a:pPr>
            <a:r>
              <a:rPr lang="en-US" sz="1600"/>
              <a:t>view details of patients you approved or rejected in the last 90 days </a:t>
            </a:r>
          </a:p>
          <a:p>
            <a:endParaRPr lang="en-US" sz="1600"/>
          </a:p>
          <a:p>
            <a:endParaRPr lang="en-US"/>
          </a:p>
          <a:p>
            <a:endParaRPr lang="en-US"/>
          </a:p>
          <a:p>
            <a:endParaRPr lang="en-US"/>
          </a:p>
          <a:p>
            <a:r>
              <a:rPr lang="en-US"/>
              <a:t>If you accept their registration, Manage Patient Registrations creates a record for the patient in your clinical system. The registration would be confirmed back to the patient via NHS App message, email, text, or letter.</a:t>
            </a:r>
            <a:r>
              <a:rPr lang="en-GB"/>
              <a:t> </a:t>
            </a:r>
          </a:p>
          <a:p>
            <a:r>
              <a:rPr lang="en-US"/>
              <a:t> </a:t>
            </a:r>
            <a:endParaRPr lang="en-GB"/>
          </a:p>
          <a:p>
            <a:r>
              <a:rPr lang="en-US"/>
              <a:t> </a:t>
            </a:r>
            <a:endParaRPr lang="en-GB"/>
          </a:p>
          <a:p>
            <a:endParaRPr lang="en-GB" sz="1600"/>
          </a:p>
          <a:p>
            <a:endParaRPr lang="en-GB"/>
          </a:p>
        </p:txBody>
      </p:sp>
      <p:sp>
        <p:nvSpPr>
          <p:cNvPr id="5" name="Title 4">
            <a:extLst>
              <a:ext uri="{FF2B5EF4-FFF2-40B4-BE49-F238E27FC236}">
                <a16:creationId xmlns:a16="http://schemas.microsoft.com/office/drawing/2014/main" id="{E1CABAEA-63BB-BCE6-CF26-2F8E891E354B}"/>
              </a:ext>
            </a:extLst>
          </p:cNvPr>
          <p:cNvSpPr>
            <a:spLocks noGrp="1"/>
          </p:cNvSpPr>
          <p:nvPr>
            <p:ph type="title"/>
          </p:nvPr>
        </p:nvSpPr>
        <p:spPr/>
        <p:txBody>
          <a:bodyPr>
            <a:normAutofit fontScale="90000"/>
          </a:bodyPr>
          <a:lstStyle/>
          <a:p>
            <a:r>
              <a:rPr lang="en-GB" sz="3200"/>
              <a:t>What is Manage Patient Registrations?</a:t>
            </a:r>
          </a:p>
        </p:txBody>
      </p:sp>
      <p:sp>
        <p:nvSpPr>
          <p:cNvPr id="4" name="TextBox 3">
            <a:extLst>
              <a:ext uri="{FF2B5EF4-FFF2-40B4-BE49-F238E27FC236}">
                <a16:creationId xmlns:a16="http://schemas.microsoft.com/office/drawing/2014/main" id="{743D28ED-507F-143B-4B57-9A905990E925}"/>
              </a:ext>
            </a:extLst>
          </p:cNvPr>
          <p:cNvSpPr txBox="1"/>
          <p:nvPr/>
        </p:nvSpPr>
        <p:spPr>
          <a:xfrm>
            <a:off x="7248997" y="3611479"/>
            <a:ext cx="3823138" cy="1785104"/>
          </a:xfrm>
          <a:prstGeom prst="rect">
            <a:avLst/>
          </a:prstGeom>
          <a:noFill/>
        </p:spPr>
        <p:txBody>
          <a:bodyPr wrap="square">
            <a:spAutoFit/>
          </a:bodyPr>
          <a:lstStyle/>
          <a:p>
            <a:r>
              <a:rPr lang="en-US" sz="2400" i="1">
                <a:solidFill>
                  <a:schemeClr val="bg1"/>
                </a:solidFill>
              </a:rPr>
              <a:t>"Very happy, very easy. One click and the registration is done!"   </a:t>
            </a:r>
          </a:p>
          <a:p>
            <a:endParaRPr lang="en-US" sz="2400" i="1"/>
          </a:p>
          <a:p>
            <a:r>
              <a:rPr lang="en-US" sz="1400" i="1"/>
              <a:t>ACTON LANE MEDICAL CENTRE</a:t>
            </a:r>
            <a:endParaRPr lang="en-GB" sz="1400"/>
          </a:p>
        </p:txBody>
      </p:sp>
      <p:sp>
        <p:nvSpPr>
          <p:cNvPr id="7" name="Triangle 6">
            <a:extLst>
              <a:ext uri="{FF2B5EF4-FFF2-40B4-BE49-F238E27FC236}">
                <a16:creationId xmlns:a16="http://schemas.microsoft.com/office/drawing/2014/main" id="{7C713B38-34BB-A9F6-342F-B38F1473BB03}"/>
              </a:ext>
            </a:extLst>
          </p:cNvPr>
          <p:cNvSpPr/>
          <p:nvPr/>
        </p:nvSpPr>
        <p:spPr>
          <a:xfrm rot="10800000">
            <a:off x="7541134" y="4967785"/>
            <a:ext cx="327221" cy="10092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275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825AE-464C-DE4E-CA38-C2D8B5E149D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202929-DD2E-DA40-431A-30FCB8BC5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2" name="Content Placeholder 1">
            <a:extLst>
              <a:ext uri="{FF2B5EF4-FFF2-40B4-BE49-F238E27FC236}">
                <a16:creationId xmlns:a16="http://schemas.microsoft.com/office/drawing/2014/main" id="{AF06E943-9D4D-A2CD-1F1B-E9943607EF76}"/>
              </a:ext>
            </a:extLst>
          </p:cNvPr>
          <p:cNvSpPr>
            <a:spLocks noGrp="1"/>
          </p:cNvSpPr>
          <p:nvPr>
            <p:ph idx="1"/>
          </p:nvPr>
        </p:nvSpPr>
        <p:spPr>
          <a:xfrm>
            <a:off x="589678" y="1826135"/>
            <a:ext cx="11012644" cy="4464000"/>
          </a:xfrm>
        </p:spPr>
        <p:txBody>
          <a:bodyPr/>
          <a:lstStyle/>
          <a:p>
            <a:r>
              <a:rPr lang="en-US" sz="1800" b="1"/>
              <a:t>MPR criteria</a:t>
            </a:r>
          </a:p>
          <a:p>
            <a:r>
              <a:rPr lang="en-US" sz="1800"/>
              <a:t>Patients must:</a:t>
            </a:r>
          </a:p>
          <a:p>
            <a:pPr marL="285750" indent="-285750">
              <a:buFont typeface="Arial" panose="020B0604020202020204" pitchFamily="34" charset="0"/>
              <a:buChar char="•"/>
            </a:pPr>
            <a:r>
              <a:rPr lang="en-US" sz="1800"/>
              <a:t>be applying from within your catchment area</a:t>
            </a:r>
          </a:p>
          <a:p>
            <a:pPr marL="285750" indent="-285750">
              <a:buFont typeface="Arial" panose="020B0604020202020204" pitchFamily="34" charset="0"/>
              <a:buChar char="•"/>
            </a:pPr>
            <a:r>
              <a:rPr lang="en-US" sz="1800"/>
              <a:t>be aged 16 or older</a:t>
            </a:r>
          </a:p>
          <a:p>
            <a:pPr marL="285750" indent="-285750">
              <a:buFont typeface="Arial" panose="020B0604020202020204" pitchFamily="34" charset="0"/>
              <a:buChar char="•"/>
            </a:pPr>
            <a:r>
              <a:rPr lang="en-US" sz="1800"/>
              <a:t>have proved their identity to the NHS</a:t>
            </a:r>
          </a:p>
          <a:p>
            <a:pPr marL="285750" indent="-285750">
              <a:buFont typeface="Arial" panose="020B0604020202020204" pitchFamily="34" charset="0"/>
              <a:buChar char="•"/>
            </a:pPr>
            <a:r>
              <a:rPr lang="en-US" sz="1800"/>
              <a:t>are transferring from another practice in England</a:t>
            </a:r>
          </a:p>
          <a:p>
            <a:endParaRPr lang="en-US" sz="1800" b="1"/>
          </a:p>
          <a:p>
            <a:endParaRPr lang="en-US" sz="1800" b="1"/>
          </a:p>
          <a:p>
            <a:endParaRPr lang="en-US" sz="1800" b="1"/>
          </a:p>
          <a:p>
            <a:endParaRPr lang="en-US" sz="1800" b="1"/>
          </a:p>
          <a:p>
            <a:endParaRPr lang="en-US" sz="1800" b="1"/>
          </a:p>
          <a:p>
            <a:endParaRPr lang="en-US" sz="1800" b="1"/>
          </a:p>
          <a:p>
            <a:endParaRPr lang="en-US" sz="1800" b="1"/>
          </a:p>
          <a:p>
            <a:endParaRPr lang="en-US" sz="1800" b="1"/>
          </a:p>
          <a:p>
            <a:endParaRPr lang="en-US" sz="1800" b="1"/>
          </a:p>
          <a:p>
            <a:r>
              <a:rPr lang="en-US" sz="1800" b="1"/>
              <a:t>Auto Reg criteria</a:t>
            </a:r>
          </a:p>
          <a:p>
            <a:r>
              <a:rPr lang="en-US" sz="1800"/>
              <a:t>Patients must:</a:t>
            </a:r>
          </a:p>
          <a:p>
            <a:pPr marL="285750" indent="-285750">
              <a:buFont typeface="Arial" panose="020B0604020202020204" pitchFamily="34" charset="0"/>
              <a:buChar char="•"/>
            </a:pPr>
            <a:r>
              <a:rPr lang="en-US" sz="1800"/>
              <a:t>meet the MPR criteria </a:t>
            </a:r>
            <a:r>
              <a:rPr lang="en-US" sz="1800" u="sng"/>
              <a:t>plus</a:t>
            </a:r>
          </a:p>
          <a:p>
            <a:pPr marL="285750" indent="-285750">
              <a:buFont typeface="Arial" panose="020B0604020202020204" pitchFamily="34" charset="0"/>
              <a:buChar char="•"/>
            </a:pPr>
            <a:r>
              <a:rPr lang="en-US" sz="1800"/>
              <a:t>details matched with PDS </a:t>
            </a:r>
          </a:p>
          <a:p>
            <a:pPr marL="285750" indent="-285750">
              <a:buFont typeface="Arial" panose="020B0604020202020204" pitchFamily="34" charset="0"/>
              <a:buChar char="•"/>
            </a:pPr>
            <a:r>
              <a:rPr lang="en-US" sz="1800"/>
              <a:t>be aged 18 or older </a:t>
            </a:r>
          </a:p>
          <a:p>
            <a:pPr marL="285750" indent="-285750">
              <a:buFont typeface="Arial" panose="020B0604020202020204" pitchFamily="34" charset="0"/>
              <a:buChar char="•"/>
            </a:pPr>
            <a:r>
              <a:rPr lang="en-US" sz="1800"/>
              <a:t>have no removal codes or safeguarding flags </a:t>
            </a:r>
          </a:p>
          <a:p>
            <a:endParaRPr lang="en-US" sz="1800" b="1"/>
          </a:p>
          <a:p>
            <a:endParaRPr lang="en-US" sz="1800"/>
          </a:p>
          <a:p>
            <a:endParaRPr lang="en-US" sz="1800"/>
          </a:p>
          <a:p>
            <a:r>
              <a:rPr lang="en-US" sz="1800" i="1"/>
              <a:t>All other registrations that do not meet the criteria for Manage patient registrations or auto registration from NHS England should be handled using your standard registration processes.</a:t>
            </a:r>
          </a:p>
          <a:p>
            <a:endParaRPr lang="en-US" sz="1800" b="1"/>
          </a:p>
          <a:p>
            <a:endParaRPr lang="en-US" sz="1800"/>
          </a:p>
        </p:txBody>
      </p:sp>
      <p:sp>
        <p:nvSpPr>
          <p:cNvPr id="4" name="Title 3">
            <a:extLst>
              <a:ext uri="{FF2B5EF4-FFF2-40B4-BE49-F238E27FC236}">
                <a16:creationId xmlns:a16="http://schemas.microsoft.com/office/drawing/2014/main" id="{2AE26B8A-22BF-877D-0E29-B34B38CBE4D2}"/>
              </a:ext>
            </a:extLst>
          </p:cNvPr>
          <p:cNvSpPr>
            <a:spLocks noGrp="1"/>
          </p:cNvSpPr>
          <p:nvPr>
            <p:ph type="title"/>
          </p:nvPr>
        </p:nvSpPr>
        <p:spPr/>
        <p:txBody>
          <a:bodyPr>
            <a:normAutofit fontScale="90000"/>
          </a:bodyPr>
          <a:lstStyle/>
          <a:p>
            <a:r>
              <a:rPr lang="en-GB" sz="3200"/>
              <a:t>National criteria for Auto Reg &amp; MPR</a:t>
            </a:r>
          </a:p>
        </p:txBody>
      </p:sp>
    </p:spTree>
    <p:extLst>
      <p:ext uri="{BB962C8B-B14F-4D97-AF65-F5344CB8AC3E}">
        <p14:creationId xmlns:p14="http://schemas.microsoft.com/office/powerpoint/2010/main" val="4167920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3274CE-413C-2104-0169-2D908B7ECA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8" name="TextBox 7">
            <a:extLst>
              <a:ext uri="{FF2B5EF4-FFF2-40B4-BE49-F238E27FC236}">
                <a16:creationId xmlns:a16="http://schemas.microsoft.com/office/drawing/2014/main" id="{21F9E40D-52E8-CADD-B2B3-80A40856EDA3}"/>
              </a:ext>
            </a:extLst>
          </p:cNvPr>
          <p:cNvSpPr txBox="1"/>
          <p:nvPr/>
        </p:nvSpPr>
        <p:spPr>
          <a:xfrm>
            <a:off x="290711" y="2011416"/>
            <a:ext cx="2230023" cy="2755989"/>
          </a:xfrm>
          <a:prstGeom prst="roundRect">
            <a:avLst/>
          </a:prstGeom>
          <a:solidFill>
            <a:schemeClr val="bg1"/>
          </a:solidFill>
          <a:ln w="28575">
            <a:solidFill>
              <a:schemeClr val="bg2"/>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en-GB" sz="1400" b="1" i="0" u="none" strike="noStrike" kern="1200" cap="none" spc="0" normalizeH="0" baseline="0" noProof="0">
                <a:ln>
                  <a:noFill/>
                </a:ln>
                <a:solidFill>
                  <a:srgbClr val="39474D"/>
                </a:solidFill>
                <a:effectLst/>
                <a:uLnTx/>
                <a:uFillTx/>
                <a:latin typeface="Poppins" panose="00000500000000000000" pitchFamily="2" charset="0"/>
                <a:ea typeface="+mn-ea"/>
                <a:cs typeface="Poppins" panose="00000500000000000000" pitchFamily="2" charset="0"/>
              </a:rPr>
              <a:t>Patient registers via the GPREG Service</a:t>
            </a:r>
          </a:p>
          <a:p>
            <a:pPr marL="0" marR="0" lvl="0" indent="0" algn="l" defTabSz="914400" rtl="0" eaLnBrk="1" fontAlgn="auto" latinLnBrk="0" hangingPunct="1">
              <a:spcBef>
                <a:spcPts val="0"/>
              </a:spcBef>
              <a:spcAft>
                <a:spcPts val="800"/>
              </a:spcAft>
              <a:buClrTx/>
              <a:buSzPts val="1000"/>
              <a:buFontTx/>
              <a:buNone/>
              <a:tabLst>
                <a:tab pos="457200" algn="l"/>
              </a:tabLst>
              <a:defRPr/>
            </a:pPr>
            <a:endPar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endParaRPr>
          </a:p>
          <a:p>
            <a:pPr marL="0" marR="0" lvl="0" indent="0" algn="l" defTabSz="914400" rtl="0" eaLnBrk="1" fontAlgn="auto" latinLnBrk="0" hangingPunct="1">
              <a:spcBef>
                <a:spcPts val="0"/>
              </a:spcBef>
              <a:spcAft>
                <a:spcPts val="800"/>
              </a:spcAft>
              <a:buClrTx/>
              <a:buSzPts val="1000"/>
              <a:buFontTx/>
              <a:buNone/>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GPREG automatically:</a:t>
            </a:r>
          </a:p>
          <a:p>
            <a:pPr marL="285750" marR="0" lvl="0" indent="-285750" algn="l" defTabSz="914400" rtl="0" eaLnBrk="1" fontAlgn="auto" latinLnBrk="0" hangingPunct="1">
              <a:spcBef>
                <a:spcPts val="0"/>
              </a:spcBef>
              <a:spcAft>
                <a:spcPts val="800"/>
              </a:spcAft>
              <a:buClrTx/>
              <a:buSzPts val="1000"/>
              <a:buFont typeface="Courier New" panose="02070309020205020404" pitchFamily="49" charset="0"/>
              <a:buChar char="o"/>
              <a:tabLst>
                <a:tab pos="9144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checks catchment area</a:t>
            </a:r>
          </a:p>
          <a:p>
            <a:pPr marL="285750" marR="0" lvl="0" indent="-285750" algn="l" defTabSz="914400" rtl="0" eaLnBrk="1" fontAlgn="auto" latinLnBrk="0" hangingPunct="1">
              <a:spcBef>
                <a:spcPts val="0"/>
              </a:spcBef>
              <a:spcAft>
                <a:spcPts val="800"/>
              </a:spcAft>
              <a:buClrTx/>
              <a:buSzPts val="1000"/>
              <a:buFont typeface="Courier New" panose="02070309020205020404" pitchFamily="49" charset="0"/>
              <a:buChar char="o"/>
              <a:tabLst>
                <a:tab pos="9144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attempts NHS number matching</a:t>
            </a:r>
          </a:p>
          <a:p>
            <a:pPr marL="285750" marR="0" lvl="0" indent="-285750" algn="l" defTabSz="914400" rtl="0" eaLnBrk="1" fontAlgn="auto" latinLnBrk="0" hangingPunct="1">
              <a:spcBef>
                <a:spcPts val="0"/>
              </a:spcBef>
              <a:spcAft>
                <a:spcPts val="800"/>
              </a:spcAft>
              <a:buClrTx/>
              <a:buSzPts val="1000"/>
              <a:buFont typeface="Courier New" panose="02070309020205020404" pitchFamily="49" charset="0"/>
              <a:buChar char="o"/>
              <a:tabLst>
                <a:tab pos="9144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allows NHS login to pre-populate some details</a:t>
            </a:r>
          </a:p>
        </p:txBody>
      </p:sp>
      <p:sp>
        <p:nvSpPr>
          <p:cNvPr id="14" name="TextBox 13">
            <a:extLst>
              <a:ext uri="{FF2B5EF4-FFF2-40B4-BE49-F238E27FC236}">
                <a16:creationId xmlns:a16="http://schemas.microsoft.com/office/drawing/2014/main" id="{556FCA6A-4206-838B-32A6-D7A57CCF7AF0}"/>
              </a:ext>
            </a:extLst>
          </p:cNvPr>
          <p:cNvSpPr txBox="1"/>
          <p:nvPr/>
        </p:nvSpPr>
        <p:spPr>
          <a:xfrm>
            <a:off x="2690749" y="235058"/>
            <a:ext cx="6103296" cy="2746851"/>
          </a:xfrm>
          <a:prstGeom prst="roundRect">
            <a:avLst/>
          </a:prstGeom>
          <a:solidFill>
            <a:schemeClr val="bg1"/>
          </a:solidFill>
          <a:ln w="28575">
            <a:solidFill>
              <a:schemeClr val="bg2"/>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spcBef>
                <a:spcPts val="0"/>
              </a:spcBef>
              <a:spcAft>
                <a:spcPts val="800"/>
              </a:spcAft>
              <a:buClrTx/>
              <a:buSzPts val="1000"/>
              <a:buFontTx/>
              <a:buNone/>
              <a:tabLst>
                <a:tab pos="457200" algn="l"/>
              </a:tabLst>
              <a:defRPr/>
            </a:pPr>
            <a:r>
              <a:rPr kumimoji="0" lang="en-GB" sz="1400" b="1"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Auto Registration: If a patient meets the </a:t>
            </a:r>
            <a:r>
              <a:rPr kumimoji="0" lang="en-GB" sz="1400" b="1" i="0" u="none" strike="noStrike" kern="100" cap="none" spc="0" normalizeH="0" baseline="0" noProof="0">
                <a:ln>
                  <a:noFill/>
                </a:ln>
                <a:solidFill>
                  <a:schemeClr val="bg2"/>
                </a:solidFill>
                <a:effectLst/>
                <a:uLnTx/>
                <a:uFillTx/>
                <a:latin typeface="Poppins" panose="00000500000000000000" pitchFamily="2" charset="0"/>
                <a:ea typeface="Aptos" panose="020B0004020202020204" pitchFamily="34" charset="0"/>
                <a:cs typeface="Poppins" panose="00000500000000000000" pitchFamily="2" charset="0"/>
              </a:rPr>
              <a:t>national criteria</a:t>
            </a:r>
          </a:p>
          <a:p>
            <a:pPr marL="0" marR="0" lvl="0" indent="0" algn="l" defTabSz="914400" rtl="0" eaLnBrk="1" fontAlgn="auto" latinLnBrk="0" hangingPunct="1">
              <a:spcBef>
                <a:spcPts val="0"/>
              </a:spcBef>
              <a:spcAft>
                <a:spcPts val="800"/>
              </a:spcAft>
              <a:buClrTx/>
              <a:buSzTx/>
              <a:buFontTx/>
              <a:buNone/>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GPREG submits the registration directly into the GP clinical system (e.g. TPP/S1)</a:t>
            </a:r>
          </a:p>
          <a:p>
            <a:pPr marL="0" marR="0" lvl="0" indent="0" algn="l" defTabSz="914400" rtl="0" eaLnBrk="1" fontAlgn="auto" latinLnBrk="0" hangingPunct="1">
              <a:spcBef>
                <a:spcPts val="0"/>
              </a:spcBef>
              <a:spcAft>
                <a:spcPts val="800"/>
              </a:spcAft>
              <a:buClrTx/>
              <a:buSzTx/>
              <a:buFontTx/>
              <a:buNone/>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Patient record is automatically:</a:t>
            </a:r>
          </a:p>
          <a:p>
            <a:pPr marL="285750" marR="0" lvl="0" indent="-285750" algn="l" defTabSz="914400" rtl="0" eaLnBrk="1" fontAlgn="auto" latinLnBrk="0" hangingPunct="1">
              <a:spcBef>
                <a:spcPts val="0"/>
              </a:spcBef>
              <a:spcAft>
                <a:spcPts val="800"/>
              </a:spcAft>
              <a:buClrTx/>
              <a:buSzPts val="1000"/>
              <a:buFont typeface="Courier New" panose="02070309020205020404" pitchFamily="49" charset="0"/>
              <a:buChar char="o"/>
              <a:tabLst>
                <a:tab pos="9144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created</a:t>
            </a:r>
          </a:p>
          <a:p>
            <a:pPr marL="285750" marR="0" lvl="0" indent="-285750" algn="l" defTabSz="914400" rtl="0" eaLnBrk="1" fontAlgn="auto" latinLnBrk="0" hangingPunct="1">
              <a:spcBef>
                <a:spcPts val="0"/>
              </a:spcBef>
              <a:spcAft>
                <a:spcPts val="800"/>
              </a:spcAft>
              <a:buClrTx/>
              <a:buSzPts val="1000"/>
              <a:buFont typeface="Courier New" panose="02070309020205020404" pitchFamily="49" charset="0"/>
              <a:buChar char="o"/>
              <a:tabLst>
                <a:tab pos="9144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assigned a GP</a:t>
            </a:r>
          </a:p>
          <a:p>
            <a:pPr marL="285750" marR="0" lvl="0" indent="-285750" algn="l" defTabSz="914400" rtl="0" eaLnBrk="1" fontAlgn="auto" latinLnBrk="0" hangingPunct="1">
              <a:spcBef>
                <a:spcPts val="0"/>
              </a:spcBef>
              <a:spcAft>
                <a:spcPts val="800"/>
              </a:spcAft>
              <a:buClrTx/>
              <a:buSzPts val="1000"/>
              <a:buFont typeface="Courier New" panose="02070309020205020404" pitchFamily="49" charset="0"/>
              <a:buChar char="o"/>
              <a:tabLst>
                <a:tab pos="9144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accepted</a:t>
            </a:r>
          </a:p>
          <a:p>
            <a:pPr marL="285750" indent="-285750">
              <a:spcAft>
                <a:spcPts val="800"/>
              </a:spcAft>
              <a:buSzPts val="1000"/>
              <a:buFont typeface="Courier New" panose="02070309020205020404" pitchFamily="49" charset="0"/>
              <a:buChar char="o"/>
              <a:tabLst>
                <a:tab pos="914400" algn="l"/>
              </a:tabLst>
              <a:defRPr/>
            </a:pP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de-registration from previous GP &amp; records transfer initiated</a:t>
            </a:r>
            <a:endPar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endParaRPr>
          </a:p>
          <a:p>
            <a:pPr marL="0" marR="0" lvl="0" indent="0" algn="l" defTabSz="914400" rtl="0" eaLnBrk="1" fontAlgn="auto" latinLnBrk="0" hangingPunct="1">
              <a:spcBef>
                <a:spcPts val="0"/>
              </a:spcBef>
              <a:spcAft>
                <a:spcPts val="800"/>
              </a:spcAft>
              <a:buClrTx/>
              <a:buSzTx/>
              <a:buFontTx/>
              <a:buNone/>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Registration is usually completed within ~30 minutes</a:t>
            </a:r>
          </a:p>
          <a:p>
            <a:pPr marL="0" marR="0" lvl="0" indent="0" algn="l" defTabSz="914400" rtl="0" eaLnBrk="1" fontAlgn="auto" latinLnBrk="0" hangingPunct="1">
              <a:spcBef>
                <a:spcPts val="0"/>
              </a:spcBef>
              <a:spcAft>
                <a:spcPts val="800"/>
              </a:spcAft>
              <a:buClrTx/>
              <a:buSzTx/>
              <a:buFontTx/>
              <a:buNone/>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Patient is automatically notified via NHS Notify</a:t>
            </a:r>
          </a:p>
        </p:txBody>
      </p:sp>
      <p:sp>
        <p:nvSpPr>
          <p:cNvPr id="18" name="TextBox 17">
            <a:extLst>
              <a:ext uri="{FF2B5EF4-FFF2-40B4-BE49-F238E27FC236}">
                <a16:creationId xmlns:a16="http://schemas.microsoft.com/office/drawing/2014/main" id="{CD63D59A-20F0-8805-3C46-4715CF39FA24}"/>
              </a:ext>
            </a:extLst>
          </p:cNvPr>
          <p:cNvSpPr txBox="1"/>
          <p:nvPr/>
        </p:nvSpPr>
        <p:spPr>
          <a:xfrm>
            <a:off x="2690749" y="3191860"/>
            <a:ext cx="6103296" cy="3286006"/>
          </a:xfrm>
          <a:prstGeom prst="roundRect">
            <a:avLst/>
          </a:prstGeom>
          <a:solidFill>
            <a:schemeClr val="bg1"/>
          </a:solidFill>
          <a:ln w="28575">
            <a:solidFill>
              <a:schemeClr val="bg2"/>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spcBef>
                <a:spcPts val="0"/>
              </a:spcBef>
              <a:spcAft>
                <a:spcPts val="800"/>
              </a:spcAft>
              <a:buClrTx/>
              <a:buSzTx/>
              <a:buFontTx/>
              <a:buNone/>
              <a:tabLst>
                <a:tab pos="457200" algn="l"/>
              </a:tabLst>
              <a:defRPr/>
            </a:pPr>
            <a:r>
              <a:rPr kumimoji="0" lang="en-GB" sz="1400" b="1"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Managed</a:t>
            </a:r>
            <a:r>
              <a:rPr kumimoji="0" lang="en-GB" sz="1400" b="1" i="0" u="none" strike="noStrike" kern="100" cap="none" spc="0" normalizeH="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 Patient Registration</a:t>
            </a:r>
            <a:r>
              <a:rPr kumimoji="0" lang="en-GB" sz="1400" b="1"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 If a patient DOES NOT </a:t>
            </a:r>
            <a:br>
              <a:rPr kumimoji="0" lang="en-GB" sz="1400" b="1"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br>
            <a:r>
              <a:rPr kumimoji="0" lang="en-GB" sz="1400" b="1"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meet the national criteria</a:t>
            </a:r>
          </a:p>
          <a:p>
            <a:pPr marL="0" marR="0" lvl="0" indent="0" algn="l" defTabSz="914400" rtl="0" eaLnBrk="1" fontAlgn="auto" latinLnBrk="0" hangingPunct="1">
              <a:spcBef>
                <a:spcPts val="0"/>
              </a:spcBef>
              <a:spcAft>
                <a:spcPts val="800"/>
              </a:spcAft>
              <a:buClrTx/>
              <a:buSzTx/>
              <a:buFontTx/>
              <a:buNone/>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GPREG sends registration details to the </a:t>
            </a: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MPR portal</a:t>
            </a:r>
            <a:endPar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endParaRPr>
          </a:p>
          <a:p>
            <a:pPr marL="285750" marR="0" lvl="0" indent="-285750" algn="l" defTabSz="914400" rtl="0" eaLnBrk="1" fontAlgn="auto" latinLnBrk="0" hangingPunct="1">
              <a:spcBef>
                <a:spcPts val="0"/>
              </a:spcBef>
              <a:spcAft>
                <a:spcPts val="800"/>
              </a:spcAft>
              <a:buClrTx/>
              <a:buSzPts val="1000"/>
              <a:buFont typeface="Courier New" panose="02070309020205020404" pitchFamily="49" charset="0"/>
              <a:buChar char="o"/>
              <a:tabLst>
                <a:tab pos="9144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Includes</a:t>
            </a: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 information a patient gave in their application</a:t>
            </a:r>
            <a:endPar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endParaRPr>
          </a:p>
          <a:p>
            <a:pPr marL="0" marR="0" lvl="0" indent="0" algn="l" defTabSz="914400" rtl="0" eaLnBrk="1" fontAlgn="auto" latinLnBrk="0" hangingPunct="1">
              <a:spcBef>
                <a:spcPts val="0"/>
              </a:spcBef>
              <a:spcAft>
                <a:spcPts val="800"/>
              </a:spcAft>
              <a:buClrTx/>
              <a:buSzTx/>
              <a:buFontTx/>
              <a:buNone/>
              <a:tabLst>
                <a:tab pos="457200" algn="l"/>
              </a:tabLst>
              <a:defRPr/>
            </a:pPr>
            <a:r>
              <a:rPr lang="en-GB" sz="1100" kern="100" noProof="0">
                <a:solidFill>
                  <a:srgbClr val="39474D"/>
                </a:solidFill>
                <a:latin typeface="Poppins" panose="00000500000000000000" pitchFamily="2" charset="0"/>
                <a:ea typeface="Aptos" panose="020B0004020202020204" pitchFamily="34" charset="0"/>
                <a:cs typeface="Poppins" panose="00000500000000000000" pitchFamily="2" charset="0"/>
              </a:rPr>
              <a:t>Practice</a:t>
            </a: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 reviews the registration &amp; patient is approved or rejected</a:t>
            </a:r>
          </a:p>
          <a:p>
            <a:pPr lvl="0">
              <a:spcAft>
                <a:spcPts val="800"/>
              </a:spcAft>
              <a:tabLst>
                <a:tab pos="457200" algn="l"/>
              </a:tabLst>
              <a:defRPr/>
            </a:pP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If approved, Patient record is automatically:</a:t>
            </a:r>
          </a:p>
          <a:p>
            <a:pPr marL="285750" lvl="0" indent="-285750">
              <a:spcAft>
                <a:spcPts val="800"/>
              </a:spcAft>
              <a:buSzPts val="1000"/>
              <a:buFont typeface="Courier New" panose="02070309020205020404" pitchFamily="49" charset="0"/>
              <a:buChar char="o"/>
              <a:tabLst>
                <a:tab pos="914400" algn="l"/>
              </a:tabLst>
              <a:defRPr/>
            </a:pP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created</a:t>
            </a:r>
          </a:p>
          <a:p>
            <a:pPr marL="285750" lvl="0" indent="-285750">
              <a:spcAft>
                <a:spcPts val="800"/>
              </a:spcAft>
              <a:buSzPts val="1000"/>
              <a:buFont typeface="Courier New" panose="02070309020205020404" pitchFamily="49" charset="0"/>
              <a:buChar char="o"/>
              <a:tabLst>
                <a:tab pos="914400" algn="l"/>
              </a:tabLst>
              <a:defRPr/>
            </a:pP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assigned a GP</a:t>
            </a:r>
          </a:p>
          <a:p>
            <a:pPr marL="285750" lvl="0" indent="-285750">
              <a:spcAft>
                <a:spcPts val="800"/>
              </a:spcAft>
              <a:buSzPts val="1000"/>
              <a:buFont typeface="Courier New" panose="02070309020205020404" pitchFamily="49" charset="0"/>
              <a:buChar char="o"/>
              <a:tabLst>
                <a:tab pos="914400" algn="l"/>
              </a:tabLst>
              <a:defRPr/>
            </a:pP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accepted</a:t>
            </a:r>
          </a:p>
          <a:p>
            <a:pPr marL="285750" indent="-285750">
              <a:spcAft>
                <a:spcPts val="800"/>
              </a:spcAft>
              <a:buSzPts val="1000"/>
              <a:buFont typeface="Courier New" panose="02070309020205020404" pitchFamily="49" charset="0"/>
              <a:buChar char="o"/>
              <a:tabLst>
                <a:tab pos="914400" algn="l"/>
              </a:tabLst>
              <a:defRPr/>
            </a:pPr>
            <a:r>
              <a:rPr lang="en-GB" sz="1100" kern="100">
                <a:solidFill>
                  <a:srgbClr val="39474D"/>
                </a:solidFill>
                <a:latin typeface="Poppins" panose="00000500000000000000" pitchFamily="2" charset="0"/>
                <a:ea typeface="Aptos" panose="020B0004020202020204" pitchFamily="34" charset="0"/>
                <a:cs typeface="Poppins" panose="00000500000000000000" pitchFamily="2" charset="0"/>
              </a:rPr>
              <a:t>de-registration from previous GP &amp; records transfer initiated</a:t>
            </a:r>
          </a:p>
          <a:p>
            <a:pPr marL="0" marR="0" lvl="0" indent="0" algn="l" defTabSz="914400" rtl="0" eaLnBrk="1" fontAlgn="auto" latinLnBrk="0" hangingPunct="1">
              <a:spcBef>
                <a:spcPts val="0"/>
              </a:spcBef>
              <a:spcAft>
                <a:spcPts val="800"/>
              </a:spcAft>
              <a:buClrTx/>
              <a:buSzTx/>
              <a:buFontTx/>
              <a:buNone/>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Patient is notified when registration is approved via NHS Notify</a:t>
            </a:r>
          </a:p>
        </p:txBody>
      </p:sp>
      <p:sp>
        <p:nvSpPr>
          <p:cNvPr id="22" name="TextBox 21">
            <a:extLst>
              <a:ext uri="{FF2B5EF4-FFF2-40B4-BE49-F238E27FC236}">
                <a16:creationId xmlns:a16="http://schemas.microsoft.com/office/drawing/2014/main" id="{2A2D70EC-FF58-B425-B969-4FE2CBA81D56}"/>
              </a:ext>
            </a:extLst>
          </p:cNvPr>
          <p:cNvSpPr txBox="1"/>
          <p:nvPr/>
        </p:nvSpPr>
        <p:spPr>
          <a:xfrm>
            <a:off x="9399091" y="1870641"/>
            <a:ext cx="2615539" cy="3100308"/>
          </a:xfrm>
          <a:prstGeom prst="roundRect">
            <a:avLst/>
          </a:prstGeom>
          <a:solidFill>
            <a:schemeClr val="bg1"/>
          </a:solidFill>
          <a:ln w="28575">
            <a:solidFill>
              <a:schemeClr val="bg2"/>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spcBef>
                <a:spcPts val="0"/>
              </a:spcBef>
              <a:spcAft>
                <a:spcPts val="800"/>
              </a:spcAft>
              <a:buClrTx/>
              <a:buSzTx/>
              <a:buFontTx/>
              <a:buNone/>
              <a:tabLst/>
              <a:defRPr/>
            </a:pPr>
            <a:r>
              <a:rPr kumimoji="0" lang="en-GB" sz="1400" b="1"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After Registration</a:t>
            </a:r>
          </a:p>
          <a:p>
            <a:pPr marL="0" marR="0" lvl="0" indent="0" algn="l" defTabSz="914400" rtl="0" eaLnBrk="1" fontAlgn="auto" latinLnBrk="0" hangingPunct="1">
              <a:spcBef>
                <a:spcPts val="0"/>
              </a:spcBef>
              <a:spcAft>
                <a:spcPts val="800"/>
              </a:spcAft>
              <a:buClrTx/>
              <a:buSzTx/>
              <a:buFontTx/>
              <a:buNone/>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Good practice includes:</a:t>
            </a:r>
          </a:p>
          <a:p>
            <a:pPr marL="342900" marR="0" lvl="0" indent="-342900" algn="l" defTabSz="914400" rtl="0" eaLnBrk="1" fontAlgn="auto" latinLnBrk="0" hangingPunct="1">
              <a:spcBef>
                <a:spcPts val="0"/>
              </a:spcBef>
              <a:spcAft>
                <a:spcPts val="800"/>
              </a:spcAft>
              <a:buClrTx/>
              <a:buSzPts val="1000"/>
              <a:buFont typeface="Symbol" panose="05050102010706020507" pitchFamily="18" charset="2"/>
              <a:buChar char=""/>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Automatically signposting the patient to the NHS App</a:t>
            </a:r>
          </a:p>
          <a:p>
            <a:pPr marL="342900" marR="0" lvl="0" indent="-342900" algn="l" defTabSz="914400" rtl="0" eaLnBrk="1" fontAlgn="auto" latinLnBrk="0" hangingPunct="1">
              <a:spcBef>
                <a:spcPts val="0"/>
              </a:spcBef>
              <a:spcAft>
                <a:spcPts val="800"/>
              </a:spcAft>
              <a:buClrTx/>
              <a:buSzPts val="1000"/>
              <a:buFont typeface="Symbol" panose="05050102010706020507" pitchFamily="18" charset="2"/>
              <a:buChar char=""/>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Sending a digital welcome message</a:t>
            </a:r>
          </a:p>
          <a:p>
            <a:pPr marL="342900" marR="0" lvl="0" indent="-342900" algn="l" defTabSz="914400" rtl="0" eaLnBrk="1" fontAlgn="auto" latinLnBrk="0" hangingPunct="1">
              <a:spcBef>
                <a:spcPts val="0"/>
              </a:spcBef>
              <a:spcAft>
                <a:spcPts val="800"/>
              </a:spcAft>
              <a:buClrTx/>
              <a:buSzPts val="1000"/>
              <a:buFont typeface="Symbol" panose="05050102010706020507" pitchFamily="18" charset="2"/>
              <a:buChar char=""/>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Sharing clear “what happens next” information</a:t>
            </a:r>
          </a:p>
          <a:p>
            <a:pPr marL="342900" marR="0" lvl="0" indent="-342900" algn="l" defTabSz="914400" rtl="0" eaLnBrk="1" fontAlgn="auto" latinLnBrk="0" hangingPunct="1">
              <a:spcBef>
                <a:spcPts val="0"/>
              </a:spcBef>
              <a:spcAft>
                <a:spcPts val="800"/>
              </a:spcAft>
              <a:buClrTx/>
              <a:buSzPts val="1000"/>
              <a:buFont typeface="Symbol" panose="05050102010706020507" pitchFamily="18" charset="2"/>
              <a:buChar char=""/>
              <a:tabLst>
                <a:tab pos="457200" algn="l"/>
              </a:tabLst>
              <a:defRPr/>
            </a:pPr>
            <a:r>
              <a:rPr kumimoji="0" lang="en-GB" sz="1100" b="0" i="0" u="none" strike="noStrike" kern="100" cap="none" spc="0" normalizeH="0" baseline="0" noProof="0">
                <a:ln>
                  <a:noFill/>
                </a:ln>
                <a:solidFill>
                  <a:srgbClr val="39474D"/>
                </a:solidFill>
                <a:effectLst/>
                <a:uLnTx/>
                <a:uFillTx/>
                <a:latin typeface="Poppins" panose="00000500000000000000" pitchFamily="2" charset="0"/>
                <a:ea typeface="Aptos" panose="020B0004020202020204" pitchFamily="34" charset="0"/>
                <a:cs typeface="Poppins" panose="00000500000000000000" pitchFamily="2" charset="0"/>
              </a:rPr>
              <a:t>Ensuring messaging and consent preferences are set in the clinical system</a:t>
            </a:r>
          </a:p>
        </p:txBody>
      </p:sp>
      <p:sp>
        <p:nvSpPr>
          <p:cNvPr id="9" name="Bent Arrow 8">
            <a:extLst>
              <a:ext uri="{FF2B5EF4-FFF2-40B4-BE49-F238E27FC236}">
                <a16:creationId xmlns:a16="http://schemas.microsoft.com/office/drawing/2014/main" id="{F56ED432-D13F-B524-4354-588DA1836424}"/>
              </a:ext>
            </a:extLst>
          </p:cNvPr>
          <p:cNvSpPr/>
          <p:nvPr/>
        </p:nvSpPr>
        <p:spPr>
          <a:xfrm>
            <a:off x="1286932" y="1027289"/>
            <a:ext cx="1403815" cy="984127"/>
          </a:xfrm>
          <a:prstGeom prst="bentArrow">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Bent Arrow 9">
            <a:extLst>
              <a:ext uri="{FF2B5EF4-FFF2-40B4-BE49-F238E27FC236}">
                <a16:creationId xmlns:a16="http://schemas.microsoft.com/office/drawing/2014/main" id="{0E239528-F2D9-7AE6-5F61-FC81123FDF3A}"/>
              </a:ext>
            </a:extLst>
          </p:cNvPr>
          <p:cNvSpPr/>
          <p:nvPr/>
        </p:nvSpPr>
        <p:spPr>
          <a:xfrm flipV="1">
            <a:off x="1286931" y="4767404"/>
            <a:ext cx="1403815" cy="984128"/>
          </a:xfrm>
          <a:prstGeom prst="bentArrow">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ight Arrow 12">
            <a:extLst>
              <a:ext uri="{FF2B5EF4-FFF2-40B4-BE49-F238E27FC236}">
                <a16:creationId xmlns:a16="http://schemas.microsoft.com/office/drawing/2014/main" id="{9502D337-5BED-56A2-DC48-043E749A5E75}"/>
              </a:ext>
            </a:extLst>
          </p:cNvPr>
          <p:cNvSpPr/>
          <p:nvPr/>
        </p:nvSpPr>
        <p:spPr>
          <a:xfrm>
            <a:off x="8794046" y="2122311"/>
            <a:ext cx="605046" cy="485422"/>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8B069992-385E-DD7D-FF82-037854F049CF}"/>
              </a:ext>
            </a:extLst>
          </p:cNvPr>
          <p:cNvSpPr/>
          <p:nvPr/>
        </p:nvSpPr>
        <p:spPr>
          <a:xfrm>
            <a:off x="8794046" y="3567288"/>
            <a:ext cx="605046" cy="485422"/>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445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E32661-01B9-21B9-EEDE-E50A1BCF88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2" name="Content Placeholder 1">
            <a:extLst>
              <a:ext uri="{FF2B5EF4-FFF2-40B4-BE49-F238E27FC236}">
                <a16:creationId xmlns:a16="http://schemas.microsoft.com/office/drawing/2014/main" id="{F23DF28E-5F8D-11ED-1A73-D3682032896C}"/>
              </a:ext>
            </a:extLst>
          </p:cNvPr>
          <p:cNvSpPr>
            <a:spLocks noGrp="1"/>
          </p:cNvSpPr>
          <p:nvPr>
            <p:ph idx="1"/>
          </p:nvPr>
        </p:nvSpPr>
        <p:spPr/>
        <p:txBody>
          <a:bodyPr numCol="1"/>
          <a:lstStyle/>
          <a:p>
            <a:r>
              <a:rPr lang="en-GB" sz="1800" b="1"/>
              <a:t>Why it matters:</a:t>
            </a:r>
          </a:p>
          <a:p>
            <a:r>
              <a:rPr lang="en-GB" sz="1800"/>
              <a:t>Higher GPREG use and greater reduction in practice admin burden</a:t>
            </a:r>
          </a:p>
          <a:p>
            <a:r>
              <a:rPr lang="en-GB" sz="1800"/>
              <a:t>MPR relies on strong digital uptake to maximise impact</a:t>
            </a:r>
          </a:p>
          <a:p>
            <a:r>
              <a:rPr lang="en-GB" sz="1800"/>
              <a:t>Supports faster patient onboarding and reduced 111 enquiries</a:t>
            </a:r>
          </a:p>
          <a:p>
            <a:endParaRPr lang="en-GB" sz="1800"/>
          </a:p>
          <a:p>
            <a:r>
              <a:rPr lang="en-GB" sz="1800" b="1"/>
              <a:t>What practices should do:</a:t>
            </a:r>
          </a:p>
          <a:p>
            <a:r>
              <a:rPr lang="en-GB" sz="1800"/>
              <a:t>Use the GPREG enrolment URL as the main digital link on the website</a:t>
            </a:r>
          </a:p>
          <a:p>
            <a:endParaRPr lang="en-GB" sz="1800"/>
          </a:p>
          <a:p>
            <a:endParaRPr lang="en-GB" sz="1800" b="1"/>
          </a:p>
          <a:p>
            <a:r>
              <a:rPr lang="en-GB" sz="1800" b="1"/>
              <a:t>Targets and expectations:</a:t>
            </a:r>
          </a:p>
          <a:p>
            <a:r>
              <a:rPr lang="en-GB" sz="1800"/>
              <a:t>Digital uptake = GPREG submissions / total registrations from all channels</a:t>
            </a:r>
          </a:p>
          <a:p>
            <a:r>
              <a:rPr lang="en-GB" sz="1800"/>
              <a:t>National target of a </a:t>
            </a:r>
            <a:r>
              <a:rPr lang="en-US" sz="1800"/>
              <a:t>fully digital patient registration process by March 2027</a:t>
            </a:r>
            <a:endParaRPr lang="en-GB" sz="1800"/>
          </a:p>
          <a:p>
            <a:endParaRPr lang="en-GB" sz="1800"/>
          </a:p>
        </p:txBody>
      </p:sp>
      <p:sp>
        <p:nvSpPr>
          <p:cNvPr id="4" name="Title 3">
            <a:extLst>
              <a:ext uri="{FF2B5EF4-FFF2-40B4-BE49-F238E27FC236}">
                <a16:creationId xmlns:a16="http://schemas.microsoft.com/office/drawing/2014/main" id="{12164F84-0CBC-B47D-5B4A-593A6F7A174A}"/>
              </a:ext>
            </a:extLst>
          </p:cNvPr>
          <p:cNvSpPr>
            <a:spLocks noGrp="1"/>
          </p:cNvSpPr>
          <p:nvPr>
            <p:ph type="title"/>
          </p:nvPr>
        </p:nvSpPr>
        <p:spPr/>
        <p:txBody>
          <a:bodyPr>
            <a:normAutofit fontScale="90000"/>
          </a:bodyPr>
          <a:lstStyle/>
          <a:p>
            <a:r>
              <a:rPr lang="en-GB" sz="3200"/>
              <a:t>Increasing Digital Uptake</a:t>
            </a:r>
          </a:p>
        </p:txBody>
      </p:sp>
      <p:pic>
        <p:nvPicPr>
          <p:cNvPr id="5" name="Graphic 4" descr="Upward trend with solid fill">
            <a:extLst>
              <a:ext uri="{FF2B5EF4-FFF2-40B4-BE49-F238E27FC236}">
                <a16:creationId xmlns:a16="http://schemas.microsoft.com/office/drawing/2014/main" id="{1F38252E-0C18-AE62-C20F-728E5F103D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03687" y="2849737"/>
            <a:ext cx="2022527" cy="2022527"/>
          </a:xfrm>
          <a:prstGeom prst="rect">
            <a:avLst/>
          </a:prstGeom>
        </p:spPr>
      </p:pic>
    </p:spTree>
    <p:extLst>
      <p:ext uri="{BB962C8B-B14F-4D97-AF65-F5344CB8AC3E}">
        <p14:creationId xmlns:p14="http://schemas.microsoft.com/office/powerpoint/2010/main" val="5744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802B5204-E25B-79FC-055D-D68D9AA34251}"/>
              </a:ext>
            </a:extLst>
          </p:cNvPr>
          <p:cNvSpPr/>
          <p:nvPr/>
        </p:nvSpPr>
        <p:spPr>
          <a:xfrm>
            <a:off x="6267443" y="5165414"/>
            <a:ext cx="5077890" cy="103747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26B337E5-F6AC-128B-E369-2B27839C3556}"/>
              </a:ext>
            </a:extLst>
          </p:cNvPr>
          <p:cNvSpPr/>
          <p:nvPr/>
        </p:nvSpPr>
        <p:spPr>
          <a:xfrm rot="10800000">
            <a:off x="6739037" y="6202888"/>
            <a:ext cx="327221" cy="10092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17825DB7-5805-7F11-53F2-A628FF96BA06}"/>
              </a:ext>
            </a:extLst>
          </p:cNvPr>
          <p:cNvSpPr/>
          <p:nvPr/>
        </p:nvSpPr>
        <p:spPr>
          <a:xfrm>
            <a:off x="6267443" y="3776880"/>
            <a:ext cx="5077890" cy="103747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DB95AC1B-9296-4DF6-6FAE-49BFC6D3B722}"/>
              </a:ext>
            </a:extLst>
          </p:cNvPr>
          <p:cNvSpPr/>
          <p:nvPr/>
        </p:nvSpPr>
        <p:spPr>
          <a:xfrm rot="10800000">
            <a:off x="6739037" y="4814354"/>
            <a:ext cx="327221" cy="10092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BFC78D9-9B51-F735-A2F7-D4A241E3A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9" name="Rounded Rectangle 8">
            <a:extLst>
              <a:ext uri="{FF2B5EF4-FFF2-40B4-BE49-F238E27FC236}">
                <a16:creationId xmlns:a16="http://schemas.microsoft.com/office/drawing/2014/main" id="{5B47436A-EEFB-B40B-F1B0-B1FBA88C0070}"/>
              </a:ext>
            </a:extLst>
          </p:cNvPr>
          <p:cNvSpPr/>
          <p:nvPr/>
        </p:nvSpPr>
        <p:spPr>
          <a:xfrm>
            <a:off x="6267443" y="1841880"/>
            <a:ext cx="5077890" cy="153878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C9EDE808-F3CA-3069-C097-4C7CB6C966E1}"/>
              </a:ext>
            </a:extLst>
          </p:cNvPr>
          <p:cNvSpPr/>
          <p:nvPr/>
        </p:nvSpPr>
        <p:spPr>
          <a:xfrm rot="10800000">
            <a:off x="6739037" y="3380665"/>
            <a:ext cx="327221" cy="10092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A51F1030-A080-DA5B-352B-BDB29675236D}"/>
              </a:ext>
            </a:extLst>
          </p:cNvPr>
          <p:cNvSpPr>
            <a:spLocks noGrp="1"/>
          </p:cNvSpPr>
          <p:nvPr>
            <p:ph idx="1"/>
          </p:nvPr>
        </p:nvSpPr>
        <p:spPr>
          <a:xfrm>
            <a:off x="589678" y="1841880"/>
            <a:ext cx="11012644" cy="4464000"/>
          </a:xfrm>
        </p:spPr>
        <p:txBody>
          <a:bodyPr/>
          <a:lstStyle/>
          <a:p>
            <a:r>
              <a:rPr lang="en-GB" sz="1800" b="1"/>
              <a:t>Key benefits:</a:t>
            </a:r>
          </a:p>
          <a:p>
            <a:pPr marL="285750" indent="-285750">
              <a:buFont typeface="Arial" panose="020B0604020202020204" pitchFamily="34" charset="0"/>
              <a:buChar char="•"/>
            </a:pPr>
            <a:r>
              <a:rPr lang="en-GB" sz="1600"/>
              <a:t>Free for practices</a:t>
            </a:r>
          </a:p>
          <a:p>
            <a:pPr marL="285750" indent="-285750">
              <a:buFont typeface="Arial" panose="020B0604020202020204" pitchFamily="34" charset="0"/>
              <a:buChar char="•"/>
            </a:pPr>
            <a:r>
              <a:rPr lang="en-GB" sz="1600"/>
              <a:t>Currently supports 50-65% of patient registrations</a:t>
            </a:r>
          </a:p>
          <a:p>
            <a:pPr marL="285750" indent="-285750">
              <a:buFont typeface="Arial" panose="020B0604020202020204" pitchFamily="34" charset="0"/>
              <a:buChar char="•"/>
            </a:pPr>
            <a:r>
              <a:rPr lang="en-GB" sz="1600"/>
              <a:t>Less manual workload for practice teams</a:t>
            </a:r>
          </a:p>
          <a:p>
            <a:pPr marL="285750" indent="-285750">
              <a:buFont typeface="Arial" panose="020B0604020202020204" pitchFamily="34" charset="0"/>
              <a:buChar char="•"/>
            </a:pPr>
            <a:r>
              <a:rPr lang="en-GB" sz="1600"/>
              <a:t>Higher proportion of registrations completed in under 30 minutes</a:t>
            </a:r>
          </a:p>
          <a:p>
            <a:pPr marL="285750" indent="-285750">
              <a:buFont typeface="Arial" panose="020B0604020202020204" pitchFamily="34" charset="0"/>
              <a:buChar char="•"/>
            </a:pPr>
            <a:r>
              <a:rPr lang="en-GB" sz="1600"/>
              <a:t>Simple, consistent experience for patients across England</a:t>
            </a:r>
          </a:p>
          <a:p>
            <a:pPr marL="285750" indent="-285750">
              <a:buFont typeface="Arial" panose="020B0604020202020204" pitchFamily="34" charset="0"/>
              <a:buChar char="•"/>
            </a:pPr>
            <a:r>
              <a:rPr lang="en-US" sz="1600"/>
              <a:t>Long-term vision is for all registrations to move through this digital process</a:t>
            </a:r>
            <a:endParaRPr lang="en-GB" sz="1600"/>
          </a:p>
        </p:txBody>
      </p:sp>
      <p:sp>
        <p:nvSpPr>
          <p:cNvPr id="4" name="Title 3">
            <a:extLst>
              <a:ext uri="{FF2B5EF4-FFF2-40B4-BE49-F238E27FC236}">
                <a16:creationId xmlns:a16="http://schemas.microsoft.com/office/drawing/2014/main" id="{C69B936F-040D-33F6-A4C1-D4A99479E702}"/>
              </a:ext>
            </a:extLst>
          </p:cNvPr>
          <p:cNvSpPr>
            <a:spLocks noGrp="1"/>
          </p:cNvSpPr>
          <p:nvPr>
            <p:ph type="title"/>
          </p:nvPr>
        </p:nvSpPr>
        <p:spPr/>
        <p:txBody>
          <a:bodyPr>
            <a:normAutofit fontScale="90000"/>
          </a:bodyPr>
          <a:lstStyle/>
          <a:p>
            <a:r>
              <a:rPr lang="en-GB" sz="3200"/>
              <a:t>Benefits of MPR</a:t>
            </a:r>
          </a:p>
        </p:txBody>
      </p:sp>
      <p:sp>
        <p:nvSpPr>
          <p:cNvPr id="5" name="TextBox 4">
            <a:extLst>
              <a:ext uri="{FF2B5EF4-FFF2-40B4-BE49-F238E27FC236}">
                <a16:creationId xmlns:a16="http://schemas.microsoft.com/office/drawing/2014/main" id="{86D79634-984C-EA4B-DD26-392E9371241C}"/>
              </a:ext>
            </a:extLst>
          </p:cNvPr>
          <p:cNvSpPr txBox="1"/>
          <p:nvPr/>
        </p:nvSpPr>
        <p:spPr>
          <a:xfrm>
            <a:off x="6342820" y="2022007"/>
            <a:ext cx="4754158" cy="1246495"/>
          </a:xfrm>
          <a:prstGeom prst="rect">
            <a:avLst/>
          </a:prstGeom>
          <a:noFill/>
        </p:spPr>
        <p:txBody>
          <a:bodyPr wrap="square">
            <a:spAutoFit/>
          </a:bodyPr>
          <a:lstStyle/>
          <a:p>
            <a:pPr>
              <a:spcAft>
                <a:spcPts val="600"/>
              </a:spcAft>
            </a:pPr>
            <a:r>
              <a:rPr lang="en-US" sz="1400" i="1">
                <a:solidFill>
                  <a:schemeClr val="bg1"/>
                </a:solidFill>
              </a:rPr>
              <a:t>"We love this new way of registering patients. We feel it is so much easier than the other ways we register patients. We like how it comes into S1 as a task. We just feel like it’s a really smooth process. It’s brilliant." </a:t>
            </a:r>
          </a:p>
          <a:p>
            <a:pPr>
              <a:spcAft>
                <a:spcPts val="600"/>
              </a:spcAft>
            </a:pPr>
            <a:r>
              <a:rPr lang="en-US" sz="1400" i="1">
                <a:solidFill>
                  <a:schemeClr val="bg1"/>
                </a:solidFill>
              </a:rPr>
              <a:t>NEWCASTLE MEDICAL CENTRE</a:t>
            </a:r>
            <a:endParaRPr lang="en-GB" sz="1400">
              <a:solidFill>
                <a:schemeClr val="bg1"/>
              </a:solidFill>
            </a:endParaRPr>
          </a:p>
        </p:txBody>
      </p:sp>
      <p:sp>
        <p:nvSpPr>
          <p:cNvPr id="8" name="TextBox 7">
            <a:extLst>
              <a:ext uri="{FF2B5EF4-FFF2-40B4-BE49-F238E27FC236}">
                <a16:creationId xmlns:a16="http://schemas.microsoft.com/office/drawing/2014/main" id="{82363DA5-D51F-0068-2186-CC15CE0DB2A4}"/>
              </a:ext>
            </a:extLst>
          </p:cNvPr>
          <p:cNvSpPr txBox="1"/>
          <p:nvPr/>
        </p:nvSpPr>
        <p:spPr>
          <a:xfrm>
            <a:off x="6366936" y="5253696"/>
            <a:ext cx="4754158" cy="815608"/>
          </a:xfrm>
          <a:prstGeom prst="rect">
            <a:avLst/>
          </a:prstGeom>
          <a:noFill/>
        </p:spPr>
        <p:txBody>
          <a:bodyPr wrap="square">
            <a:spAutoFit/>
          </a:bodyPr>
          <a:lstStyle/>
          <a:p>
            <a:pPr>
              <a:spcAft>
                <a:spcPts val="600"/>
              </a:spcAft>
            </a:pPr>
            <a:r>
              <a:rPr lang="en-US" sz="1400" i="1">
                <a:solidFill>
                  <a:schemeClr val="bg1"/>
                </a:solidFill>
              </a:rPr>
              <a:t>"MPR exceeds our expectations. I am the one who does all our registrations, and I am having a blast." </a:t>
            </a:r>
          </a:p>
          <a:p>
            <a:pPr>
              <a:spcAft>
                <a:spcPts val="600"/>
              </a:spcAft>
            </a:pPr>
            <a:r>
              <a:rPr lang="en-US" sz="1400" i="1">
                <a:solidFill>
                  <a:schemeClr val="bg1"/>
                </a:solidFill>
              </a:rPr>
              <a:t>THE TRINITY MEDICAL PRACTICE</a:t>
            </a:r>
            <a:endParaRPr lang="en-GB" sz="1400">
              <a:solidFill>
                <a:schemeClr val="bg1"/>
              </a:solidFill>
            </a:endParaRPr>
          </a:p>
        </p:txBody>
      </p:sp>
      <p:sp>
        <p:nvSpPr>
          <p:cNvPr id="10" name="TextBox 9">
            <a:extLst>
              <a:ext uri="{FF2B5EF4-FFF2-40B4-BE49-F238E27FC236}">
                <a16:creationId xmlns:a16="http://schemas.microsoft.com/office/drawing/2014/main" id="{DA01D319-ACF0-E795-6684-3587AF3F94F0}"/>
              </a:ext>
            </a:extLst>
          </p:cNvPr>
          <p:cNvSpPr txBox="1"/>
          <p:nvPr/>
        </p:nvSpPr>
        <p:spPr>
          <a:xfrm>
            <a:off x="6342820" y="3873549"/>
            <a:ext cx="4754158" cy="815608"/>
          </a:xfrm>
          <a:prstGeom prst="rect">
            <a:avLst/>
          </a:prstGeom>
          <a:noFill/>
        </p:spPr>
        <p:txBody>
          <a:bodyPr wrap="square">
            <a:spAutoFit/>
          </a:bodyPr>
          <a:lstStyle/>
          <a:p>
            <a:pPr>
              <a:spcAft>
                <a:spcPts val="600"/>
              </a:spcAft>
            </a:pPr>
            <a:r>
              <a:rPr lang="en-US" sz="1400" i="1">
                <a:solidFill>
                  <a:schemeClr val="bg1"/>
                </a:solidFill>
              </a:rPr>
              <a:t>"Easy and slick, no complaints on that part. Email registrations are a pain..!" </a:t>
            </a:r>
          </a:p>
          <a:p>
            <a:pPr>
              <a:spcAft>
                <a:spcPts val="600"/>
              </a:spcAft>
            </a:pPr>
            <a:r>
              <a:rPr lang="en-US" sz="1400" i="1">
                <a:solidFill>
                  <a:schemeClr val="bg1"/>
                </a:solidFill>
              </a:rPr>
              <a:t>COASTAL VILLAGES PRACTICE</a:t>
            </a:r>
            <a:endParaRPr lang="en-GB" sz="1400">
              <a:solidFill>
                <a:schemeClr val="bg1"/>
              </a:solidFill>
            </a:endParaRPr>
          </a:p>
        </p:txBody>
      </p:sp>
    </p:spTree>
    <p:extLst>
      <p:ext uri="{BB962C8B-B14F-4D97-AF65-F5344CB8AC3E}">
        <p14:creationId xmlns:p14="http://schemas.microsoft.com/office/powerpoint/2010/main" val="84363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E54A9692-2876-6382-0479-870129259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862" y="0"/>
            <a:ext cx="3823138" cy="3429000"/>
          </a:xfrm>
          <a:prstGeom prst="rect">
            <a:avLst/>
          </a:prstGeom>
        </p:spPr>
      </p:pic>
      <p:sp>
        <p:nvSpPr>
          <p:cNvPr id="178" name="Rectangle 177">
            <a:extLst>
              <a:ext uri="{FF2B5EF4-FFF2-40B4-BE49-F238E27FC236}">
                <a16:creationId xmlns:a16="http://schemas.microsoft.com/office/drawing/2014/main" id="{36A2A864-45F7-491B-8C5F-1A4FC892CFBB}"/>
              </a:ext>
            </a:extLst>
          </p:cNvPr>
          <p:cNvSpPr/>
          <p:nvPr/>
        </p:nvSpPr>
        <p:spPr>
          <a:xfrm>
            <a:off x="593523" y="1552294"/>
            <a:ext cx="3263416" cy="1923800"/>
          </a:xfrm>
          <a:prstGeom prst="rect">
            <a:avLst/>
          </a:prstGeom>
          <a:solidFill>
            <a:schemeClr val="bg1"/>
          </a:solidFill>
          <a:ln>
            <a:noFill/>
          </a:ln>
          <a:effectLst>
            <a:outerShdw blurRad="190500" sx="99000" sy="99000" algn="c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01" name="Rectangle: Rounded Corners 200">
            <a:extLst>
              <a:ext uri="{FF2B5EF4-FFF2-40B4-BE49-F238E27FC236}">
                <a16:creationId xmlns:a16="http://schemas.microsoft.com/office/drawing/2014/main" id="{7DEA343D-4C19-4AA5-95DC-DEF70DAE1CB5}"/>
              </a:ext>
            </a:extLst>
          </p:cNvPr>
          <p:cNvSpPr/>
          <p:nvPr/>
        </p:nvSpPr>
        <p:spPr>
          <a:xfrm>
            <a:off x="1815786" y="3453492"/>
            <a:ext cx="818890" cy="45719"/>
          </a:xfrm>
          <a:prstGeom prst="roundRect">
            <a:avLst>
              <a:gd name="adj" fmla="val 50000"/>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K"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84" name="Rectangle 183">
            <a:extLst>
              <a:ext uri="{FF2B5EF4-FFF2-40B4-BE49-F238E27FC236}">
                <a16:creationId xmlns:a16="http://schemas.microsoft.com/office/drawing/2014/main" id="{6FAC666F-D03C-4FA9-BDB8-967708A00B53}"/>
              </a:ext>
            </a:extLst>
          </p:cNvPr>
          <p:cNvSpPr/>
          <p:nvPr/>
        </p:nvSpPr>
        <p:spPr>
          <a:xfrm>
            <a:off x="4443870" y="1552294"/>
            <a:ext cx="3263416" cy="1923800"/>
          </a:xfrm>
          <a:prstGeom prst="rect">
            <a:avLst/>
          </a:prstGeom>
          <a:solidFill>
            <a:schemeClr val="bg1"/>
          </a:solidFill>
          <a:ln>
            <a:noFill/>
          </a:ln>
          <a:effectLst>
            <a:outerShdw blurRad="190500" sx="99000" sy="99000" algn="c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02" name="Rectangle: Rounded Corners 201">
            <a:extLst>
              <a:ext uri="{FF2B5EF4-FFF2-40B4-BE49-F238E27FC236}">
                <a16:creationId xmlns:a16="http://schemas.microsoft.com/office/drawing/2014/main" id="{87125929-6A1D-4F95-B2D3-AAF562D1FE6B}"/>
              </a:ext>
            </a:extLst>
          </p:cNvPr>
          <p:cNvSpPr/>
          <p:nvPr/>
        </p:nvSpPr>
        <p:spPr>
          <a:xfrm>
            <a:off x="5666133" y="3453492"/>
            <a:ext cx="818890" cy="45719"/>
          </a:xfrm>
          <a:prstGeom prst="roundRect">
            <a:avLst>
              <a:gd name="adj" fmla="val 50000"/>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K"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85" name="Rectangle 184">
            <a:extLst>
              <a:ext uri="{FF2B5EF4-FFF2-40B4-BE49-F238E27FC236}">
                <a16:creationId xmlns:a16="http://schemas.microsoft.com/office/drawing/2014/main" id="{7B2EA4D9-B696-4B23-BEF0-BB7049054693}"/>
              </a:ext>
            </a:extLst>
          </p:cNvPr>
          <p:cNvSpPr/>
          <p:nvPr/>
        </p:nvSpPr>
        <p:spPr>
          <a:xfrm>
            <a:off x="8312598" y="1552294"/>
            <a:ext cx="3263416" cy="1923800"/>
          </a:xfrm>
          <a:prstGeom prst="rect">
            <a:avLst/>
          </a:prstGeom>
          <a:solidFill>
            <a:schemeClr val="bg1"/>
          </a:solidFill>
          <a:ln>
            <a:noFill/>
          </a:ln>
          <a:effectLst>
            <a:outerShdw blurRad="190500" sx="99000" sy="99000" algn="c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03" name="Rectangle: Rounded Corners 202">
            <a:extLst>
              <a:ext uri="{FF2B5EF4-FFF2-40B4-BE49-F238E27FC236}">
                <a16:creationId xmlns:a16="http://schemas.microsoft.com/office/drawing/2014/main" id="{06FBC89C-8843-4860-AF9A-27778A339477}"/>
              </a:ext>
            </a:extLst>
          </p:cNvPr>
          <p:cNvSpPr/>
          <p:nvPr/>
        </p:nvSpPr>
        <p:spPr>
          <a:xfrm>
            <a:off x="9534861" y="3453492"/>
            <a:ext cx="818890" cy="45719"/>
          </a:xfrm>
          <a:prstGeom prst="roundRect">
            <a:avLst>
              <a:gd name="adj" fmla="val 50000"/>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K"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93" name="Rectangle 192">
            <a:extLst>
              <a:ext uri="{FF2B5EF4-FFF2-40B4-BE49-F238E27FC236}">
                <a16:creationId xmlns:a16="http://schemas.microsoft.com/office/drawing/2014/main" id="{9B2351C3-DB97-436E-B9A0-685B106C440D}"/>
              </a:ext>
            </a:extLst>
          </p:cNvPr>
          <p:cNvSpPr/>
          <p:nvPr/>
        </p:nvSpPr>
        <p:spPr>
          <a:xfrm>
            <a:off x="8307393" y="3907643"/>
            <a:ext cx="3263416" cy="1923800"/>
          </a:xfrm>
          <a:prstGeom prst="rect">
            <a:avLst/>
          </a:prstGeom>
          <a:solidFill>
            <a:schemeClr val="bg1"/>
          </a:solidFill>
          <a:ln>
            <a:noFill/>
          </a:ln>
          <a:effectLst>
            <a:outerShdw blurRad="190500" sx="99000" sy="99000" algn="c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04" name="Rectangle: Rounded Corners 203">
            <a:extLst>
              <a:ext uri="{FF2B5EF4-FFF2-40B4-BE49-F238E27FC236}">
                <a16:creationId xmlns:a16="http://schemas.microsoft.com/office/drawing/2014/main" id="{0C50041E-13B2-4528-A5B1-B204654396E4}"/>
              </a:ext>
            </a:extLst>
          </p:cNvPr>
          <p:cNvSpPr/>
          <p:nvPr/>
        </p:nvSpPr>
        <p:spPr>
          <a:xfrm>
            <a:off x="9529656" y="5815445"/>
            <a:ext cx="818890" cy="45719"/>
          </a:xfrm>
          <a:prstGeom prst="roundRect">
            <a:avLst>
              <a:gd name="adj" fmla="val 50000"/>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K"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92" name="Rectangle 191">
            <a:extLst>
              <a:ext uri="{FF2B5EF4-FFF2-40B4-BE49-F238E27FC236}">
                <a16:creationId xmlns:a16="http://schemas.microsoft.com/office/drawing/2014/main" id="{4CF6EAD0-CAD6-42BB-B601-259AC9EB8996}"/>
              </a:ext>
            </a:extLst>
          </p:cNvPr>
          <p:cNvSpPr/>
          <p:nvPr/>
        </p:nvSpPr>
        <p:spPr>
          <a:xfrm>
            <a:off x="4450458" y="3907643"/>
            <a:ext cx="3263416" cy="1923800"/>
          </a:xfrm>
          <a:prstGeom prst="rect">
            <a:avLst/>
          </a:prstGeom>
          <a:solidFill>
            <a:schemeClr val="bg1"/>
          </a:solidFill>
          <a:ln>
            <a:noFill/>
          </a:ln>
          <a:effectLst>
            <a:outerShdw blurRad="190500" sx="99000" sy="99000" algn="c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05" name="Rectangle: Rounded Corners 204">
            <a:extLst>
              <a:ext uri="{FF2B5EF4-FFF2-40B4-BE49-F238E27FC236}">
                <a16:creationId xmlns:a16="http://schemas.microsoft.com/office/drawing/2014/main" id="{9D029A97-3883-42C8-98AA-647A8458E8AE}"/>
              </a:ext>
            </a:extLst>
          </p:cNvPr>
          <p:cNvSpPr/>
          <p:nvPr/>
        </p:nvSpPr>
        <p:spPr>
          <a:xfrm>
            <a:off x="5672721" y="5815445"/>
            <a:ext cx="818890" cy="45719"/>
          </a:xfrm>
          <a:prstGeom prst="roundRect">
            <a:avLst>
              <a:gd name="adj" fmla="val 50000"/>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K"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91" name="Rectangle 190">
            <a:extLst>
              <a:ext uri="{FF2B5EF4-FFF2-40B4-BE49-F238E27FC236}">
                <a16:creationId xmlns:a16="http://schemas.microsoft.com/office/drawing/2014/main" id="{1972E2CA-9B31-44D4-B646-A3345C4D7A5B}"/>
              </a:ext>
            </a:extLst>
          </p:cNvPr>
          <p:cNvSpPr/>
          <p:nvPr/>
        </p:nvSpPr>
        <p:spPr>
          <a:xfrm>
            <a:off x="610643" y="3907643"/>
            <a:ext cx="3263416" cy="1923800"/>
          </a:xfrm>
          <a:prstGeom prst="rect">
            <a:avLst/>
          </a:prstGeom>
          <a:solidFill>
            <a:schemeClr val="bg1"/>
          </a:solidFill>
          <a:ln>
            <a:noFill/>
          </a:ln>
          <a:effectLst>
            <a:outerShdw blurRad="190500" sx="99000" sy="99000" algn="c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06" name="Rectangle: Rounded Corners 205">
            <a:extLst>
              <a:ext uri="{FF2B5EF4-FFF2-40B4-BE49-F238E27FC236}">
                <a16:creationId xmlns:a16="http://schemas.microsoft.com/office/drawing/2014/main" id="{2D9245DE-EE5E-44D0-8BCA-91FF3DC25C8F}"/>
              </a:ext>
            </a:extLst>
          </p:cNvPr>
          <p:cNvSpPr/>
          <p:nvPr/>
        </p:nvSpPr>
        <p:spPr>
          <a:xfrm>
            <a:off x="1832906" y="5815445"/>
            <a:ext cx="818890" cy="45719"/>
          </a:xfrm>
          <a:prstGeom prst="roundRect">
            <a:avLst>
              <a:gd name="adj" fmla="val 50000"/>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K"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17" name="TextBox 216">
            <a:extLst>
              <a:ext uri="{FF2B5EF4-FFF2-40B4-BE49-F238E27FC236}">
                <a16:creationId xmlns:a16="http://schemas.microsoft.com/office/drawing/2014/main" id="{81D4F545-F1DB-401E-9501-46F23DD5AA31}"/>
              </a:ext>
            </a:extLst>
          </p:cNvPr>
          <p:cNvSpPr txBox="1"/>
          <p:nvPr/>
        </p:nvSpPr>
        <p:spPr>
          <a:xfrm>
            <a:off x="8410323" y="4542738"/>
            <a:ext cx="2762502" cy="64633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Free to use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Centrally provided by NHS England at no cost to practices</a:t>
            </a:r>
          </a:p>
        </p:txBody>
      </p:sp>
      <p:sp>
        <p:nvSpPr>
          <p:cNvPr id="218" name="TextBox 217">
            <a:extLst>
              <a:ext uri="{FF2B5EF4-FFF2-40B4-BE49-F238E27FC236}">
                <a16:creationId xmlns:a16="http://schemas.microsoft.com/office/drawing/2014/main" id="{F3ED7075-0DEE-4BEB-B8D4-5A06F0039CE3}"/>
              </a:ext>
            </a:extLst>
          </p:cNvPr>
          <p:cNvSpPr txBox="1"/>
          <p:nvPr/>
        </p:nvSpPr>
        <p:spPr>
          <a:xfrm>
            <a:off x="8410323" y="4160727"/>
            <a:ext cx="22060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2CE"/>
                </a:solidFill>
                <a:effectLst/>
                <a:uLnTx/>
                <a:uFillTx/>
                <a:latin typeface="Arial" panose="020B0604020202020204"/>
                <a:ea typeface="+mn-ea"/>
                <a:cs typeface="Rubik Medium" pitchFamily="2" charset="-79"/>
              </a:rPr>
              <a:t>COST REDUCTION</a:t>
            </a:r>
          </a:p>
        </p:txBody>
      </p:sp>
      <p:sp>
        <p:nvSpPr>
          <p:cNvPr id="219" name="TextBox 218">
            <a:extLst>
              <a:ext uri="{FF2B5EF4-FFF2-40B4-BE49-F238E27FC236}">
                <a16:creationId xmlns:a16="http://schemas.microsoft.com/office/drawing/2014/main" id="{7E08E183-747C-4D41-839C-4409D475EDD3}"/>
              </a:ext>
            </a:extLst>
          </p:cNvPr>
          <p:cNvSpPr txBox="1"/>
          <p:nvPr/>
        </p:nvSpPr>
        <p:spPr>
          <a:xfrm>
            <a:off x="4492934" y="4612203"/>
            <a:ext cx="2955616" cy="116955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Reduces PCSE exceptions by up to 60%</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Registration processing time</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Notify a Patient sends patient registration confirmation</a:t>
            </a:r>
          </a:p>
        </p:txBody>
      </p:sp>
      <p:sp>
        <p:nvSpPr>
          <p:cNvPr id="220" name="TextBox 219">
            <a:extLst>
              <a:ext uri="{FF2B5EF4-FFF2-40B4-BE49-F238E27FC236}">
                <a16:creationId xmlns:a16="http://schemas.microsoft.com/office/drawing/2014/main" id="{31F75766-2461-4C58-BFCD-8403E33CABE6}"/>
              </a:ext>
            </a:extLst>
          </p:cNvPr>
          <p:cNvSpPr txBox="1"/>
          <p:nvPr/>
        </p:nvSpPr>
        <p:spPr>
          <a:xfrm>
            <a:off x="4537655" y="4152084"/>
            <a:ext cx="220604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2CE"/>
                </a:solidFill>
                <a:effectLst/>
                <a:uLnTx/>
                <a:uFillTx/>
                <a:latin typeface="Arial" panose="020B0604020202020204"/>
                <a:ea typeface="+mn-ea"/>
                <a:cs typeface="Rubik Medium" pitchFamily="2" charset="-79"/>
              </a:rPr>
              <a:t>REDUCES ADMINISTRATION</a:t>
            </a:r>
          </a:p>
        </p:txBody>
      </p:sp>
      <p:sp>
        <p:nvSpPr>
          <p:cNvPr id="221" name="TextBox 220">
            <a:extLst>
              <a:ext uri="{FF2B5EF4-FFF2-40B4-BE49-F238E27FC236}">
                <a16:creationId xmlns:a16="http://schemas.microsoft.com/office/drawing/2014/main" id="{A5CB8F5A-F161-43BB-B3F4-11FDB58FE180}"/>
              </a:ext>
            </a:extLst>
          </p:cNvPr>
          <p:cNvSpPr txBox="1"/>
          <p:nvPr/>
        </p:nvSpPr>
        <p:spPr>
          <a:xfrm>
            <a:off x="697839" y="4630617"/>
            <a:ext cx="3109363" cy="984885"/>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Meets web accessibility standards</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Compatible with browser translator services</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New PRF1 form, replacing the GMS1</a:t>
            </a:r>
          </a:p>
        </p:txBody>
      </p:sp>
      <p:sp>
        <p:nvSpPr>
          <p:cNvPr id="222" name="TextBox 221">
            <a:extLst>
              <a:ext uri="{FF2B5EF4-FFF2-40B4-BE49-F238E27FC236}">
                <a16:creationId xmlns:a16="http://schemas.microsoft.com/office/drawing/2014/main" id="{D5153C28-987F-4674-96AA-9ACB96325CC5}"/>
              </a:ext>
            </a:extLst>
          </p:cNvPr>
          <p:cNvSpPr txBox="1"/>
          <p:nvPr/>
        </p:nvSpPr>
        <p:spPr>
          <a:xfrm>
            <a:off x="697840" y="4162302"/>
            <a:ext cx="220604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2CE"/>
                </a:solidFill>
                <a:effectLst/>
                <a:uLnTx/>
                <a:uFillTx/>
                <a:latin typeface="Arial" panose="020B0604020202020204"/>
                <a:ea typeface="+mn-ea"/>
                <a:cs typeface="Rubik Medium" pitchFamily="2" charset="-79"/>
              </a:rPr>
              <a:t>PROMOTES ACCESSIBILITY </a:t>
            </a:r>
          </a:p>
        </p:txBody>
      </p:sp>
      <p:sp>
        <p:nvSpPr>
          <p:cNvPr id="7" name="TextBox 6">
            <a:extLst>
              <a:ext uri="{FF2B5EF4-FFF2-40B4-BE49-F238E27FC236}">
                <a16:creationId xmlns:a16="http://schemas.microsoft.com/office/drawing/2014/main" id="{2EF23A00-4A1E-87C2-10D4-FCD42F34655F}"/>
              </a:ext>
            </a:extLst>
          </p:cNvPr>
          <p:cNvSpPr txBox="1"/>
          <p:nvPr/>
        </p:nvSpPr>
        <p:spPr>
          <a:xfrm>
            <a:off x="697840" y="2268489"/>
            <a:ext cx="2556348" cy="116955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95% Spine (PDS &amp; NHS Number) match success rate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Secure access through NHS login</a:t>
            </a:r>
          </a:p>
        </p:txBody>
      </p:sp>
      <p:sp>
        <p:nvSpPr>
          <p:cNvPr id="8" name="TextBox 7">
            <a:extLst>
              <a:ext uri="{FF2B5EF4-FFF2-40B4-BE49-F238E27FC236}">
                <a16:creationId xmlns:a16="http://schemas.microsoft.com/office/drawing/2014/main" id="{67EC986A-BDDA-2E26-06E5-5D1D044246D2}"/>
              </a:ext>
            </a:extLst>
          </p:cNvPr>
          <p:cNvSpPr txBox="1"/>
          <p:nvPr/>
        </p:nvSpPr>
        <p:spPr>
          <a:xfrm>
            <a:off x="697840" y="1776274"/>
            <a:ext cx="225227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2CE"/>
                </a:solidFill>
                <a:effectLst/>
                <a:uLnTx/>
                <a:uFillTx/>
                <a:latin typeface="Arial" panose="020B0604020202020204"/>
                <a:ea typeface="+mn-ea"/>
                <a:cs typeface="Rubik Medium" pitchFamily="2" charset="-79"/>
              </a:rPr>
              <a:t>IMPROVES DATA QUALITY</a:t>
            </a:r>
          </a:p>
        </p:txBody>
      </p:sp>
      <p:sp>
        <p:nvSpPr>
          <p:cNvPr id="9" name="TextBox 8">
            <a:extLst>
              <a:ext uri="{FF2B5EF4-FFF2-40B4-BE49-F238E27FC236}">
                <a16:creationId xmlns:a16="http://schemas.microsoft.com/office/drawing/2014/main" id="{55978DC8-7385-DC7D-7314-91B2C74887B8}"/>
              </a:ext>
            </a:extLst>
          </p:cNvPr>
          <p:cNvSpPr txBox="1"/>
          <p:nvPr/>
        </p:nvSpPr>
        <p:spPr>
          <a:xfrm>
            <a:off x="4541789" y="2394000"/>
            <a:ext cx="19059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Available on Find a GP page &amp; NHS App</a:t>
            </a:r>
          </a:p>
        </p:txBody>
      </p:sp>
      <p:sp>
        <p:nvSpPr>
          <p:cNvPr id="10" name="TextBox 9">
            <a:extLst>
              <a:ext uri="{FF2B5EF4-FFF2-40B4-BE49-F238E27FC236}">
                <a16:creationId xmlns:a16="http://schemas.microsoft.com/office/drawing/2014/main" id="{4024CE45-7544-EF48-105E-CF4F34A0F9AE}"/>
              </a:ext>
            </a:extLst>
          </p:cNvPr>
          <p:cNvSpPr txBox="1"/>
          <p:nvPr/>
        </p:nvSpPr>
        <p:spPr>
          <a:xfrm>
            <a:off x="4541789" y="1767313"/>
            <a:ext cx="26196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2CE"/>
                </a:solidFill>
                <a:effectLst/>
                <a:uLnTx/>
                <a:uFillTx/>
                <a:latin typeface="Arial" panose="020B0604020202020204"/>
                <a:ea typeface="+mn-ea"/>
                <a:cs typeface="Rubik Medium" pitchFamily="2" charset="-79"/>
              </a:rPr>
              <a:t>INTEGRATES WITH NATIONAL SERVICES</a:t>
            </a:r>
          </a:p>
        </p:txBody>
      </p:sp>
      <p:sp>
        <p:nvSpPr>
          <p:cNvPr id="11" name="TextBox 10">
            <a:extLst>
              <a:ext uri="{FF2B5EF4-FFF2-40B4-BE49-F238E27FC236}">
                <a16:creationId xmlns:a16="http://schemas.microsoft.com/office/drawing/2014/main" id="{A5CD14E9-D359-2AC8-3660-A4AA6E3FDA34}"/>
              </a:ext>
            </a:extLst>
          </p:cNvPr>
          <p:cNvSpPr txBox="1"/>
          <p:nvPr/>
        </p:nvSpPr>
        <p:spPr>
          <a:xfrm>
            <a:off x="8384755" y="2275074"/>
            <a:ext cx="2911895" cy="116955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Integrated with eDEC to support practice catchment area policy</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Practices are still in full control of accepting or rejecting registrations</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200" b="1" i="0" u="none" strike="noStrike" kern="1200" cap="none" spc="0" normalizeH="0" baseline="0" noProof="0">
                <a:ln>
                  <a:noFill/>
                </a:ln>
                <a:solidFill>
                  <a:srgbClr val="231F20">
                    <a:lumMod val="65000"/>
                    <a:lumOff val="35000"/>
                  </a:srgbClr>
                </a:solidFill>
                <a:effectLst/>
                <a:uLnTx/>
                <a:uFillTx/>
                <a:latin typeface="Arial" panose="020B0604020202020204" pitchFamily="34" charset="0"/>
                <a:ea typeface="+mn-ea"/>
                <a:cs typeface="Arial" panose="020B0604020202020204" pitchFamily="34" charset="0"/>
              </a:rPr>
              <a:t>Catchment hard block</a:t>
            </a:r>
          </a:p>
        </p:txBody>
      </p:sp>
      <p:sp>
        <p:nvSpPr>
          <p:cNvPr id="12" name="TextBox 11">
            <a:extLst>
              <a:ext uri="{FF2B5EF4-FFF2-40B4-BE49-F238E27FC236}">
                <a16:creationId xmlns:a16="http://schemas.microsoft.com/office/drawing/2014/main" id="{A484BA82-D780-23F1-C309-5A45CF83EDEF}"/>
              </a:ext>
            </a:extLst>
          </p:cNvPr>
          <p:cNvSpPr txBox="1"/>
          <p:nvPr/>
        </p:nvSpPr>
        <p:spPr>
          <a:xfrm>
            <a:off x="8384755" y="1759583"/>
            <a:ext cx="246620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2CE"/>
                </a:solidFill>
                <a:effectLst/>
                <a:uLnTx/>
                <a:uFillTx/>
                <a:latin typeface="Arial" panose="020B0604020202020204"/>
                <a:ea typeface="+mn-ea"/>
                <a:cs typeface="Rubik Medium" pitchFamily="2" charset="-79"/>
              </a:rPr>
              <a:t>SUPPORTS CATCHMENT AREA CHECKS</a:t>
            </a:r>
          </a:p>
        </p:txBody>
      </p:sp>
      <p:sp>
        <p:nvSpPr>
          <p:cNvPr id="13" name="Rectangle: Top Corners Rounded 12">
            <a:extLst>
              <a:ext uri="{FF2B5EF4-FFF2-40B4-BE49-F238E27FC236}">
                <a16:creationId xmlns:a16="http://schemas.microsoft.com/office/drawing/2014/main" id="{27724655-1AF3-F32B-5A98-A1D84321F9D5}"/>
              </a:ext>
            </a:extLst>
          </p:cNvPr>
          <p:cNvSpPr/>
          <p:nvPr/>
        </p:nvSpPr>
        <p:spPr>
          <a:xfrm rot="10800000">
            <a:off x="3128639" y="1490986"/>
            <a:ext cx="527050" cy="707886"/>
          </a:xfrm>
          <a:prstGeom prst="round2SameRect">
            <a:avLst>
              <a:gd name="adj1" fmla="val 50000"/>
              <a:gd name="adj2" fmla="val 0"/>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5" name="Rectangle: Top Corners Rounded 14">
            <a:extLst>
              <a:ext uri="{FF2B5EF4-FFF2-40B4-BE49-F238E27FC236}">
                <a16:creationId xmlns:a16="http://schemas.microsoft.com/office/drawing/2014/main" id="{38772E3F-2126-2CA1-AFC2-8C09564B7FEC}"/>
              </a:ext>
            </a:extLst>
          </p:cNvPr>
          <p:cNvSpPr/>
          <p:nvPr/>
        </p:nvSpPr>
        <p:spPr>
          <a:xfrm rot="10800000">
            <a:off x="6997367" y="1490986"/>
            <a:ext cx="527050" cy="707886"/>
          </a:xfrm>
          <a:prstGeom prst="round2SameRect">
            <a:avLst>
              <a:gd name="adj1" fmla="val 50000"/>
              <a:gd name="adj2" fmla="val 0"/>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6" name="Rectangle: Top Corners Rounded 15">
            <a:extLst>
              <a:ext uri="{FF2B5EF4-FFF2-40B4-BE49-F238E27FC236}">
                <a16:creationId xmlns:a16="http://schemas.microsoft.com/office/drawing/2014/main" id="{47202ED9-6AE4-0A8E-FD94-18F77022A903}"/>
              </a:ext>
            </a:extLst>
          </p:cNvPr>
          <p:cNvSpPr/>
          <p:nvPr/>
        </p:nvSpPr>
        <p:spPr>
          <a:xfrm rot="10800000">
            <a:off x="10850960" y="1490986"/>
            <a:ext cx="527050" cy="707886"/>
          </a:xfrm>
          <a:prstGeom prst="round2SameRect">
            <a:avLst>
              <a:gd name="adj1" fmla="val 50000"/>
              <a:gd name="adj2" fmla="val 0"/>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7" name="Rectangle: Top Corners Rounded 16">
            <a:extLst>
              <a:ext uri="{FF2B5EF4-FFF2-40B4-BE49-F238E27FC236}">
                <a16:creationId xmlns:a16="http://schemas.microsoft.com/office/drawing/2014/main" id="{6B952AF7-F71D-A108-3CB7-718456B86419}"/>
              </a:ext>
            </a:extLst>
          </p:cNvPr>
          <p:cNvSpPr/>
          <p:nvPr/>
        </p:nvSpPr>
        <p:spPr>
          <a:xfrm rot="10800000">
            <a:off x="3128639" y="3815683"/>
            <a:ext cx="527050" cy="744633"/>
          </a:xfrm>
          <a:prstGeom prst="round2SameRect">
            <a:avLst>
              <a:gd name="adj1" fmla="val 50000"/>
              <a:gd name="adj2" fmla="val 0"/>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8" name="Rectangle: Top Corners Rounded 17">
            <a:extLst>
              <a:ext uri="{FF2B5EF4-FFF2-40B4-BE49-F238E27FC236}">
                <a16:creationId xmlns:a16="http://schemas.microsoft.com/office/drawing/2014/main" id="{4B37DD0C-D37C-3AFE-F1AD-1415F10E35DD}"/>
              </a:ext>
            </a:extLst>
          </p:cNvPr>
          <p:cNvSpPr/>
          <p:nvPr/>
        </p:nvSpPr>
        <p:spPr>
          <a:xfrm rot="10800000">
            <a:off x="6997367" y="3815683"/>
            <a:ext cx="527050" cy="744633"/>
          </a:xfrm>
          <a:prstGeom prst="round2SameRect">
            <a:avLst>
              <a:gd name="adj1" fmla="val 50000"/>
              <a:gd name="adj2" fmla="val 0"/>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9" name="Rectangle: Top Corners Rounded 18">
            <a:extLst>
              <a:ext uri="{FF2B5EF4-FFF2-40B4-BE49-F238E27FC236}">
                <a16:creationId xmlns:a16="http://schemas.microsoft.com/office/drawing/2014/main" id="{12E134C2-89C3-78BA-C32C-67B2D2F5F349}"/>
              </a:ext>
            </a:extLst>
          </p:cNvPr>
          <p:cNvSpPr/>
          <p:nvPr/>
        </p:nvSpPr>
        <p:spPr>
          <a:xfrm rot="10800000">
            <a:off x="10850960" y="3815683"/>
            <a:ext cx="527050" cy="744633"/>
          </a:xfrm>
          <a:prstGeom prst="round2SameRect">
            <a:avLst>
              <a:gd name="adj1" fmla="val 50000"/>
              <a:gd name="adj2" fmla="val 0"/>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00" name="Oval 199">
            <a:extLst>
              <a:ext uri="{FF2B5EF4-FFF2-40B4-BE49-F238E27FC236}">
                <a16:creationId xmlns:a16="http://schemas.microsoft.com/office/drawing/2014/main" id="{5CF6091D-62F9-481B-92F1-987E87747F7A}"/>
              </a:ext>
            </a:extLst>
          </p:cNvPr>
          <p:cNvSpPr/>
          <p:nvPr/>
        </p:nvSpPr>
        <p:spPr>
          <a:xfrm>
            <a:off x="3170009" y="1705809"/>
            <a:ext cx="444308" cy="44441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48" name="Picture 247">
            <a:extLst>
              <a:ext uri="{FF2B5EF4-FFF2-40B4-BE49-F238E27FC236}">
                <a16:creationId xmlns:a16="http://schemas.microsoft.com/office/drawing/2014/main" id="{0779E461-5C6B-4862-98AE-4BB870AECE8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flipH="1">
            <a:off x="3273899" y="1820777"/>
            <a:ext cx="236528" cy="236528"/>
          </a:xfrm>
          <a:prstGeom prst="rect">
            <a:avLst/>
          </a:prstGeom>
        </p:spPr>
      </p:pic>
      <p:sp>
        <p:nvSpPr>
          <p:cNvPr id="22" name="Oval 21">
            <a:extLst>
              <a:ext uri="{FF2B5EF4-FFF2-40B4-BE49-F238E27FC236}">
                <a16:creationId xmlns:a16="http://schemas.microsoft.com/office/drawing/2014/main" id="{8F1B94C4-DD4D-9451-EEF6-54554EF2272A}"/>
              </a:ext>
            </a:extLst>
          </p:cNvPr>
          <p:cNvSpPr/>
          <p:nvPr/>
        </p:nvSpPr>
        <p:spPr>
          <a:xfrm>
            <a:off x="7040441" y="1705809"/>
            <a:ext cx="444308" cy="44441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49" name="Picture 248">
            <a:extLst>
              <a:ext uri="{FF2B5EF4-FFF2-40B4-BE49-F238E27FC236}">
                <a16:creationId xmlns:a16="http://schemas.microsoft.com/office/drawing/2014/main" id="{46BE0516-F024-49E1-ACAF-B797CB6C3DF0}"/>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7140453" y="1790435"/>
            <a:ext cx="250540" cy="250540"/>
          </a:xfrm>
          <a:prstGeom prst="rect">
            <a:avLst/>
          </a:prstGeom>
        </p:spPr>
      </p:pic>
      <p:sp>
        <p:nvSpPr>
          <p:cNvPr id="23" name="Oval 22">
            <a:extLst>
              <a:ext uri="{FF2B5EF4-FFF2-40B4-BE49-F238E27FC236}">
                <a16:creationId xmlns:a16="http://schemas.microsoft.com/office/drawing/2014/main" id="{4AB78D7A-E6FB-EF0C-6371-8F9284DFBEF3}"/>
              </a:ext>
            </a:extLst>
          </p:cNvPr>
          <p:cNvSpPr/>
          <p:nvPr/>
        </p:nvSpPr>
        <p:spPr>
          <a:xfrm>
            <a:off x="10898265" y="1705809"/>
            <a:ext cx="444308" cy="44441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50" name="Picture 249">
            <a:extLst>
              <a:ext uri="{FF2B5EF4-FFF2-40B4-BE49-F238E27FC236}">
                <a16:creationId xmlns:a16="http://schemas.microsoft.com/office/drawing/2014/main" id="{6560C4E5-36E7-434C-9440-C746A8E710BD}"/>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003022" y="1827398"/>
            <a:ext cx="222926" cy="222924"/>
          </a:xfrm>
          <a:prstGeom prst="rect">
            <a:avLst/>
          </a:prstGeom>
        </p:spPr>
      </p:pic>
      <p:sp>
        <p:nvSpPr>
          <p:cNvPr id="24" name="Oval 23">
            <a:extLst>
              <a:ext uri="{FF2B5EF4-FFF2-40B4-BE49-F238E27FC236}">
                <a16:creationId xmlns:a16="http://schemas.microsoft.com/office/drawing/2014/main" id="{1359DF97-051E-5717-BD69-7C6552770D94}"/>
              </a:ext>
            </a:extLst>
          </p:cNvPr>
          <p:cNvSpPr/>
          <p:nvPr/>
        </p:nvSpPr>
        <p:spPr>
          <a:xfrm>
            <a:off x="3170009" y="4049540"/>
            <a:ext cx="444308" cy="44441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5" name="Oval 24">
            <a:extLst>
              <a:ext uri="{FF2B5EF4-FFF2-40B4-BE49-F238E27FC236}">
                <a16:creationId xmlns:a16="http://schemas.microsoft.com/office/drawing/2014/main" id="{CD4EDE05-2304-8312-0028-BA33EE40C134}"/>
              </a:ext>
            </a:extLst>
          </p:cNvPr>
          <p:cNvSpPr/>
          <p:nvPr/>
        </p:nvSpPr>
        <p:spPr>
          <a:xfrm>
            <a:off x="7040441" y="4049540"/>
            <a:ext cx="444308" cy="44441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 name="Oval 25">
            <a:extLst>
              <a:ext uri="{FF2B5EF4-FFF2-40B4-BE49-F238E27FC236}">
                <a16:creationId xmlns:a16="http://schemas.microsoft.com/office/drawing/2014/main" id="{B1900BA5-6464-B788-97E8-936C56D6E429}"/>
              </a:ext>
            </a:extLst>
          </p:cNvPr>
          <p:cNvSpPr/>
          <p:nvPr/>
        </p:nvSpPr>
        <p:spPr>
          <a:xfrm>
            <a:off x="10898265" y="4049540"/>
            <a:ext cx="444308" cy="44441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53" name="Picture 252">
            <a:extLst>
              <a:ext uri="{FF2B5EF4-FFF2-40B4-BE49-F238E27FC236}">
                <a16:creationId xmlns:a16="http://schemas.microsoft.com/office/drawing/2014/main" id="{C5EFD699-5DB5-409F-94CB-593CFAF2ED5D}"/>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020158" y="4166222"/>
            <a:ext cx="206722" cy="206722"/>
          </a:xfrm>
          <a:prstGeom prst="rect">
            <a:avLst/>
          </a:prstGeom>
        </p:spPr>
      </p:pic>
      <p:pic>
        <p:nvPicPr>
          <p:cNvPr id="252" name="Picture 251">
            <a:extLst>
              <a:ext uri="{FF2B5EF4-FFF2-40B4-BE49-F238E27FC236}">
                <a16:creationId xmlns:a16="http://schemas.microsoft.com/office/drawing/2014/main" id="{A5905A69-BA43-492A-89C5-65D8BA9B600E}"/>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7141526" y="4167623"/>
            <a:ext cx="228806" cy="228806"/>
          </a:xfrm>
          <a:prstGeom prst="rect">
            <a:avLst/>
          </a:prstGeom>
        </p:spPr>
      </p:pic>
      <p:pic>
        <p:nvPicPr>
          <p:cNvPr id="251" name="Picture 250">
            <a:extLst>
              <a:ext uri="{FF2B5EF4-FFF2-40B4-BE49-F238E27FC236}">
                <a16:creationId xmlns:a16="http://schemas.microsoft.com/office/drawing/2014/main" id="{C0C616B5-15F4-484A-ACEE-E0093B51A00D}"/>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Lst>
          </a:blip>
          <a:stretch>
            <a:fillRect/>
          </a:stretch>
        </p:blipFill>
        <p:spPr>
          <a:xfrm flipH="1">
            <a:off x="3270233" y="4162535"/>
            <a:ext cx="250178" cy="250178"/>
          </a:xfrm>
          <a:prstGeom prst="rect">
            <a:avLst/>
          </a:prstGeom>
        </p:spPr>
      </p:pic>
      <p:sp>
        <p:nvSpPr>
          <p:cNvPr id="21" name="TextBox 20">
            <a:extLst>
              <a:ext uri="{FF2B5EF4-FFF2-40B4-BE49-F238E27FC236}">
                <a16:creationId xmlns:a16="http://schemas.microsoft.com/office/drawing/2014/main" id="{6D4C683B-C402-C94B-8E1C-0DD0BEA0D4C2}"/>
              </a:ext>
            </a:extLst>
          </p:cNvPr>
          <p:cNvSpPr txBox="1"/>
          <p:nvPr/>
        </p:nvSpPr>
        <p:spPr>
          <a:xfrm>
            <a:off x="592000" y="5923403"/>
            <a:ext cx="7703739" cy="407804"/>
          </a:xfrm>
          <a:prstGeom prst="rect">
            <a:avLst/>
          </a:prstGeom>
          <a:noFill/>
        </p:spPr>
        <p:txBody>
          <a:bodyPr wrap="square">
            <a:spAutoFit/>
          </a:bodyPr>
          <a:lstStyle/>
          <a:p>
            <a:pPr marL="457200" marR="0" lvl="0" indent="0" defTabSz="914400" eaLnBrk="1" fontAlgn="auto" latinLnBrk="0" hangingPunct="1">
              <a:lnSpc>
                <a:spcPct val="100000"/>
              </a:lnSpc>
              <a:spcBef>
                <a:spcPts val="0"/>
              </a:spcBef>
              <a:spcAft>
                <a:spcPts val="0"/>
              </a:spcAft>
              <a:buClrTx/>
              <a:buSzTx/>
              <a:buFontTx/>
              <a:buNone/>
              <a:tabLst>
                <a:tab pos="457200" algn="l"/>
              </a:tabLst>
              <a:defRPr/>
            </a:pPr>
            <a:r>
              <a:rPr kumimoji="0" lang="en-GB" sz="1000" b="1" i="0" u="none" strike="noStrike" kern="1200" cap="none" spc="0" normalizeH="0" baseline="0" noProof="0">
                <a:ln>
                  <a:noFill/>
                </a:ln>
                <a:solidFill>
                  <a:srgbClr val="231F20"/>
                </a:solidFill>
                <a:effectLst/>
                <a:uLnTx/>
                <a:uFillTx/>
                <a:latin typeface="Arial" panose="020B0604020202020204"/>
                <a:ea typeface="Times New Roman" panose="02020603050405020304" pitchFamily="18" charset="0"/>
                <a:cs typeface="Calibri Light" panose="020F0302020204030204" pitchFamily="34" charset="0"/>
              </a:rPr>
              <a:t>The service complies with:</a:t>
            </a:r>
            <a:endParaRPr kumimoji="0" lang="en-GB" sz="1100" b="0" i="0" u="none" strike="noStrike" kern="1200" cap="none" spc="0" normalizeH="0" baseline="0" noProof="0">
              <a:ln>
                <a:noFill/>
              </a:ln>
              <a:solidFill>
                <a:srgbClr val="231F20"/>
              </a:solidFill>
              <a:effectLst/>
              <a:uLnTx/>
              <a:uFillTx/>
              <a:latin typeface="Arial" panose="020B0604020202020204"/>
              <a:ea typeface="Calibri" panose="020F0502020204030204" pitchFamily="34" charset="0"/>
              <a:cs typeface="+mn-cs"/>
            </a:endParaRPr>
          </a:p>
          <a:p>
            <a:pPr marL="342900" marR="0" lvl="0" indent="-342900"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457200" algn="l"/>
              </a:tabLst>
              <a:defRPr/>
            </a:pPr>
            <a:r>
              <a:rPr kumimoji="0" lang="en-GB" sz="1050" b="0" i="0" u="sng" strike="noStrike" kern="1200" cap="none" spc="0" normalizeH="0" baseline="0" noProof="0">
                <a:ln>
                  <a:noFill/>
                </a:ln>
                <a:solidFill>
                  <a:srgbClr val="0563C1"/>
                </a:solidFill>
                <a:effectLst/>
                <a:uLnTx/>
                <a:uFillTx/>
                <a:latin typeface="Arial" panose="020B0604020202020204"/>
                <a:ea typeface="Times New Roman" panose="02020603050405020304" pitchFamily="18" charset="0"/>
                <a:cs typeface="Calibri Light" panose="020F0302020204030204" pitchFamily="34" charset="0"/>
                <a:hlinkClick r:id="rId16"/>
              </a:rPr>
              <a:t>WCAG AA accessibility standard</a:t>
            </a:r>
            <a:r>
              <a:rPr lang="en-GB" sz="1050">
                <a:solidFill>
                  <a:srgbClr val="231F20"/>
                </a:solidFill>
                <a:latin typeface="Arial" panose="020B0604020202020204"/>
                <a:ea typeface="Times New Roman" panose="02020603050405020304" pitchFamily="18" charset="0"/>
              </a:rPr>
              <a:t>   </a:t>
            </a:r>
            <a:r>
              <a:rPr kumimoji="0" lang="en-GB" sz="1050" b="0" i="0" u="sng" strike="noStrike" kern="1200" cap="none" spc="0" normalizeH="0" baseline="0" noProof="0">
                <a:ln>
                  <a:noFill/>
                </a:ln>
                <a:solidFill>
                  <a:srgbClr val="0563C1"/>
                </a:solidFill>
                <a:effectLst/>
                <a:uLnTx/>
                <a:uFillTx/>
                <a:latin typeface="Arial" panose="020B0604020202020204"/>
                <a:ea typeface="Times New Roman" panose="02020603050405020304" pitchFamily="18" charset="0"/>
                <a:cs typeface="Calibri Light" panose="020F0302020204030204" pitchFamily="34" charset="0"/>
                <a:hlinkClick r:id="rId17"/>
              </a:rPr>
              <a:t>NHS England Primary Medical Care Policy and Guidance Manual (PGM)</a:t>
            </a:r>
            <a:endParaRPr kumimoji="0" lang="en-GB" sz="1050" b="0" i="0" u="none" strike="noStrike" kern="1200" cap="none" spc="0" normalizeH="0" baseline="0" noProof="0">
              <a:ln>
                <a:noFill/>
              </a:ln>
              <a:solidFill>
                <a:srgbClr val="231F20"/>
              </a:solidFill>
              <a:effectLst/>
              <a:uLnTx/>
              <a:uFillTx/>
              <a:latin typeface="Arial" panose="020B0604020202020204"/>
              <a:ea typeface="Calibri" panose="020F0502020204030204" pitchFamily="34" charset="0"/>
              <a:cs typeface="+mn-cs"/>
            </a:endParaRPr>
          </a:p>
        </p:txBody>
      </p:sp>
      <p:sp>
        <p:nvSpPr>
          <p:cNvPr id="33" name="Title 3">
            <a:extLst>
              <a:ext uri="{FF2B5EF4-FFF2-40B4-BE49-F238E27FC236}">
                <a16:creationId xmlns:a16="http://schemas.microsoft.com/office/drawing/2014/main" id="{E07424A0-268F-C11E-4592-24E73E0294AE}"/>
              </a:ext>
            </a:extLst>
          </p:cNvPr>
          <p:cNvSpPr>
            <a:spLocks noGrp="1"/>
          </p:cNvSpPr>
          <p:nvPr>
            <p:ph type="title"/>
          </p:nvPr>
        </p:nvSpPr>
        <p:spPr>
          <a:xfrm>
            <a:off x="432000" y="432001"/>
            <a:ext cx="11404154" cy="866982"/>
          </a:xfrm>
        </p:spPr>
        <p:txBody>
          <a:bodyPr>
            <a:normAutofit fontScale="90000"/>
          </a:bodyPr>
          <a:lstStyle/>
          <a:p>
            <a:r>
              <a:rPr lang="en-GB" sz="3200"/>
              <a:t>A reminder of the GPREG Core Service</a:t>
            </a:r>
            <a:br>
              <a:rPr lang="en-GB" sz="3200"/>
            </a:br>
            <a:r>
              <a:rPr lang="en-GB" sz="3200"/>
              <a:t>Benefits</a:t>
            </a:r>
          </a:p>
        </p:txBody>
      </p:sp>
    </p:spTree>
    <p:extLst>
      <p:ext uri="{BB962C8B-B14F-4D97-AF65-F5344CB8AC3E}">
        <p14:creationId xmlns:p14="http://schemas.microsoft.com/office/powerpoint/2010/main" val="2188422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NHSD-Refresh-Theme-NOV1120B">
  <a:themeElements>
    <a:clrScheme name="NHSD-REFRESH-NOV1120A">
      <a:dk1>
        <a:srgbClr val="FFFFFF"/>
      </a:dk1>
      <a:lt1>
        <a:srgbClr val="231F20"/>
      </a:lt1>
      <a:dk2>
        <a:srgbClr val="0072CE"/>
      </a:dk2>
      <a:lt2>
        <a:srgbClr val="E8EDEE"/>
      </a:lt2>
      <a:accent1>
        <a:srgbClr val="005EB8"/>
      </a:accent1>
      <a:accent2>
        <a:srgbClr val="919EA8"/>
      </a:accent2>
      <a:accent3>
        <a:srgbClr val="DDE1E4"/>
      </a:accent3>
      <a:accent4>
        <a:srgbClr val="003087"/>
      </a:accent4>
      <a:accent5>
        <a:srgbClr val="99C7EB"/>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PPT-REPORT-Template-JAN2023" id="{BD15B541-0FC0-4DE5-AA0E-EF671CE3422F}" vid="{7249BC72-1401-4A6A-985E-F1A2787210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572796B1DD8C488338DC201E3F8AEB" ma:contentTypeVersion="11" ma:contentTypeDescription="Create a new document." ma:contentTypeScope="" ma:versionID="7bd04a86061680aa04d15eba4d9f4201">
  <xsd:schema xmlns:xsd="http://www.w3.org/2001/XMLSchema" xmlns:xs="http://www.w3.org/2001/XMLSchema" xmlns:p="http://schemas.microsoft.com/office/2006/metadata/properties" xmlns:ns2="884a1c75-0250-4fc8-8ae5-4ae204c4b781" xmlns:ns3="c141e7b3-abf3-4729-8051-b61f07bd8ea4" targetNamespace="http://schemas.microsoft.com/office/2006/metadata/properties" ma:root="true" ma:fieldsID="f327b076aee7236ab649571e42915906" ns2:_="" ns3:_="">
    <xsd:import namespace="884a1c75-0250-4fc8-8ae5-4ae204c4b781"/>
    <xsd:import namespace="c141e7b3-abf3-4729-8051-b61f07bd8ea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4a1c75-0250-4fc8-8ae5-4ae204c4b7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9774d7-cdaf-4a4d-a032-1f5f4170993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141e7b3-abf3-4729-8051-b61f07bd8ea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1afc74a-e0fc-4b27-b718-0ebc93c1f209}" ma:internalName="TaxCatchAll" ma:showField="CatchAllData" ma:web="c141e7b3-abf3-4729-8051-b61f07bd8e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141e7b3-abf3-4729-8051-b61f07bd8ea4" xsi:nil="true"/>
    <lcf76f155ced4ddcb4097134ff3c332f xmlns="884a1c75-0250-4fc8-8ae5-4ae204c4b78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33683D-C1F6-46EA-B463-F0014118605C}">
  <ds:schemaRefs>
    <ds:schemaRef ds:uri="884a1c75-0250-4fc8-8ae5-4ae204c4b781"/>
    <ds:schemaRef ds:uri="c141e7b3-abf3-4729-8051-b61f07bd8e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4423E30-EC66-4F6C-9862-AD57732BCB78}">
  <ds:schemaRefs>
    <ds:schemaRef ds:uri="884a1c75-0250-4fc8-8ae5-4ae204c4b781"/>
    <ds:schemaRef ds:uri="c141e7b3-abf3-4729-8051-b61f07bd8ea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E9E052A-C6AC-4CF2-82D0-4B6DA92350ED}">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39</Slides>
  <Notes>38</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2_NHSD-Refresh-Theme-NOV1120B</vt:lpstr>
      <vt:lpstr>INTRODUCING Manage Patient Registrations: a new feature in the Register with a GP Surgery Service</vt:lpstr>
      <vt:lpstr>PowerPoint Presentation</vt:lpstr>
      <vt:lpstr>PowerPoint Presentation</vt:lpstr>
      <vt:lpstr>What is Manage Patient Registrations?</vt:lpstr>
      <vt:lpstr>National criteria for Auto Reg &amp; MPR</vt:lpstr>
      <vt:lpstr>PowerPoint Presentation</vt:lpstr>
      <vt:lpstr>Increasing Digital Uptake</vt:lpstr>
      <vt:lpstr>Benefits of MPR</vt:lpstr>
      <vt:lpstr>A reminder of the GPREG Core Service Benefits</vt:lpstr>
      <vt:lpstr>Approving or rejecting patients</vt:lpstr>
      <vt:lpstr>Viewing approved or rejected registrations</vt:lpstr>
      <vt:lpstr>Patients with SAS flags or removal codes</vt:lpstr>
      <vt:lpstr>NHS Profile Manager</vt:lpstr>
      <vt:lpstr>How to Enable MPR NHS Profile Manager</vt:lpstr>
      <vt:lpstr>How to Enable MPR</vt:lpstr>
      <vt:lpstr>PowerPoint Presentation</vt:lpstr>
      <vt:lpstr>PowerPoint Presentation</vt:lpstr>
      <vt:lpstr>PowerPoint Presentation</vt:lpstr>
      <vt:lpstr>How to Enable Auto Registration in TPP</vt:lpstr>
      <vt:lpstr>MPR Portal</vt:lpstr>
      <vt:lpstr>Patient Registration Information</vt:lpstr>
      <vt:lpstr>Patient Registration Information</vt:lpstr>
      <vt:lpstr>Approving or Rejecting</vt:lpstr>
      <vt:lpstr>Managing the service effectively</vt:lpstr>
      <vt:lpstr>Online form questions</vt:lpstr>
      <vt:lpstr>What practices need to review in the registrations</vt:lpstr>
      <vt:lpstr>Changing internal processes </vt:lpstr>
      <vt:lpstr>Redesigning admin roles</vt:lpstr>
      <vt:lpstr>Using registration as the start of digital onboarding</vt:lpstr>
      <vt:lpstr>Improving patient information</vt:lpstr>
      <vt:lpstr>Website</vt:lpstr>
      <vt:lpstr>Social Media</vt:lpstr>
      <vt:lpstr>Community</vt:lpstr>
      <vt:lpstr>Digital Inclusion</vt:lpstr>
      <vt:lpstr>PowerPoint Presentation</vt:lpstr>
      <vt:lpstr>PowerPoint Presentation</vt:lpstr>
      <vt:lpstr>Feedback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 Lipson</dc:creator>
  <cp:revision>4</cp:revision>
  <dcterms:created xsi:type="dcterms:W3CDTF">2023-11-09T08:16:23Z</dcterms:created>
  <dcterms:modified xsi:type="dcterms:W3CDTF">2026-07-14T12:56:41Z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0x0101006E572796B1DD8C488338DC201E3F8AEB</vt:lpwstr>
  </property>
  <property fmtid="{D5CDD505-2E9C-101B-9397-08002B2CF9AE}" pid="3" name="MediaServiceImageTags">
    <vt:lpwstr/>
  </property>
</Properties>
</file>